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7" r:id="rId6"/>
    <p:sldId id="283" r:id="rId7"/>
    <p:sldId id="284" r:id="rId8"/>
    <p:sldId id="285" r:id="rId9"/>
    <p:sldId id="286" r:id="rId10"/>
    <p:sldId id="282" r:id="rId11"/>
    <p:sldId id="264" r:id="rId12"/>
    <p:sldId id="278" r:id="rId13"/>
    <p:sldId id="265" r:id="rId14"/>
    <p:sldId id="266" r:id="rId15"/>
    <p:sldId id="279" r:id="rId16"/>
    <p:sldId id="270" r:id="rId17"/>
    <p:sldId id="280" r:id="rId18"/>
    <p:sldId id="271" r:id="rId19"/>
    <p:sldId id="281" r:id="rId20"/>
    <p:sldId id="272" r:id="rId21"/>
    <p:sldId id="274" r:id="rId22"/>
    <p:sldId id="275" r:id="rId23"/>
    <p:sldId id="276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04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2" autoAdjust="0"/>
  </p:normalViewPr>
  <p:slideViewPr>
    <p:cSldViewPr>
      <p:cViewPr>
        <p:scale>
          <a:sx n="100" d="100"/>
          <a:sy n="100" d="100"/>
        </p:scale>
        <p:origin x="-946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manualeauxiliare/" TargetMode="External"/><Relationship Id="rId2" Type="http://schemas.openxmlformats.org/officeDocument/2006/relationships/hyperlink" Target="http://programe.ise.ro/Actuale/Programeinvigoare.aspx" TargetMode="External"/><Relationship Id="rId1" Type="http://schemas.openxmlformats.org/officeDocument/2006/relationships/hyperlink" Target="https://www.manuale.edu.ro/" TargetMode="External"/><Relationship Id="rId4" Type="http://schemas.openxmlformats.org/officeDocument/2006/relationships/hyperlink" Target="https://educatiacontinua.edu.ro/repere-metodologice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rocnee.eu/manualeauxiliare/" TargetMode="External"/><Relationship Id="rId2" Type="http://schemas.openxmlformats.org/officeDocument/2006/relationships/hyperlink" Target="http://programe.ise.ro/Actuale/Programeinvigoare.aspx" TargetMode="External"/><Relationship Id="rId1" Type="http://schemas.openxmlformats.org/officeDocument/2006/relationships/hyperlink" Target="https://www.manuale.edu.ro/" TargetMode="External"/><Relationship Id="rId4" Type="http://schemas.openxmlformats.org/officeDocument/2006/relationships/hyperlink" Target="https://educatiacontinua.edu.ro/repere-metodologic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89493-2F3A-4245-8AD4-0B846CFBBA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1A6D3-B320-44C1-8106-73589530892E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Structura anului școlar 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DD7DB920-A8C7-40DA-B9BB-E26DC06585C3}" type="parTrans" cxnId="{A74E4E81-42D7-44EE-A9D1-13E3C5D2D000}">
      <dgm:prSet/>
      <dgm:spPr/>
      <dgm:t>
        <a:bodyPr/>
        <a:lstStyle/>
        <a:p>
          <a:endParaRPr lang="en-US"/>
        </a:p>
      </dgm:t>
    </dgm:pt>
    <dgm:pt modelId="{EB72EDE6-946D-4BFA-943A-FFAC62DC0084}" type="sibTrans" cxnId="{A74E4E81-42D7-44EE-A9D1-13E3C5D2D000}">
      <dgm:prSet/>
      <dgm:spPr/>
      <dgm:t>
        <a:bodyPr/>
        <a:lstStyle/>
        <a:p>
          <a:endParaRPr lang="en-US"/>
        </a:p>
      </dgm:t>
    </dgm:pt>
    <dgm:pt modelId="{54B046FC-8A3D-46C2-8ECA-6BE551882363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Proiectarea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didactică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AB6A9DE6-CCC5-471C-8E35-57628C5EEE6D}" type="parTrans" cxnId="{7497C041-6D8C-440E-A935-6132F2A279F2}">
      <dgm:prSet/>
      <dgm:spPr/>
      <dgm:t>
        <a:bodyPr/>
        <a:lstStyle/>
        <a:p>
          <a:endParaRPr lang="en-US"/>
        </a:p>
      </dgm:t>
    </dgm:pt>
    <dgm:pt modelId="{C8595024-6EEE-4DBB-84DB-635B7D6B063E}" type="sibTrans" cxnId="{7497C041-6D8C-440E-A935-6132F2A279F2}">
      <dgm:prSet/>
      <dgm:spPr/>
      <dgm:t>
        <a:bodyPr/>
        <a:lstStyle/>
        <a:p>
          <a:endParaRPr lang="en-US"/>
        </a:p>
      </dgm:t>
    </dgm:pt>
    <dgm:pt modelId="{65DE18E0-E6F3-4041-9AC5-9D125E29AC9E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Curriculumul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3ACB4143-A7E3-4F81-97EA-5CADFA852BB0}" type="parTrans" cxnId="{41E1DB07-C652-4231-9EFC-C11BDC259E2A}">
      <dgm:prSet/>
      <dgm:spPr/>
      <dgm:t>
        <a:bodyPr/>
        <a:lstStyle/>
        <a:p>
          <a:endParaRPr lang="en-US"/>
        </a:p>
      </dgm:t>
    </dgm:pt>
    <dgm:pt modelId="{DFFD2923-C32D-43DB-83CC-C867629FB1B7}" type="sibTrans" cxnId="{41E1DB07-C652-4231-9EFC-C11BDC259E2A}">
      <dgm:prSet/>
      <dgm:spPr/>
      <dgm:t>
        <a:bodyPr/>
        <a:lstStyle/>
        <a:p>
          <a:endParaRPr lang="en-US"/>
        </a:p>
      </dgm:t>
    </dgm:pt>
    <dgm:pt modelId="{FA166804-4C46-4ABF-B7C2-F2373B2DA64F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Inspecția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școlară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5196A-F76D-46B0-82C9-CA07FDA8FA10}" type="parTrans" cxnId="{8DFBA471-87CF-42F9-8305-D0ECCB2625D9}">
      <dgm:prSet/>
      <dgm:spPr/>
      <dgm:t>
        <a:bodyPr/>
        <a:lstStyle/>
        <a:p>
          <a:endParaRPr lang="en-US"/>
        </a:p>
      </dgm:t>
    </dgm:pt>
    <dgm:pt modelId="{907BFD6B-048A-4F01-A0A7-FF8781FDB5E1}" type="sibTrans" cxnId="{8DFBA471-87CF-42F9-8305-D0ECCB2625D9}">
      <dgm:prSet/>
      <dgm:spPr/>
      <dgm:t>
        <a:bodyPr/>
        <a:lstStyle/>
        <a:p>
          <a:endParaRPr lang="en-US"/>
        </a:p>
      </dgm:t>
    </dgm:pt>
    <dgm:pt modelId="{F424F092-85A9-489F-9B41-588E6CB3B455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Examenele naționale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0068FF27-7A27-4529-AF4F-F5F0598715CF}" type="parTrans" cxnId="{86C0EF7B-A53B-4308-90CF-3634244C7081}">
      <dgm:prSet/>
      <dgm:spPr/>
      <dgm:t>
        <a:bodyPr/>
        <a:lstStyle/>
        <a:p>
          <a:endParaRPr lang="en-US"/>
        </a:p>
      </dgm:t>
    </dgm:pt>
    <dgm:pt modelId="{F00A51A3-E02E-4007-9A6A-040E88860892}" type="sibTrans" cxnId="{86C0EF7B-A53B-4308-90CF-3634244C7081}">
      <dgm:prSet/>
      <dgm:spPr/>
      <dgm:t>
        <a:bodyPr/>
        <a:lstStyle/>
        <a:p>
          <a:endParaRPr lang="en-US"/>
        </a:p>
      </dgm:t>
    </dgm:pt>
    <dgm:pt modelId="{68066DA8-0FAC-4870-9206-F9D9358DB634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Formarea cadrelor didactice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82F732C6-3CCA-4593-965E-9F1A8AF9CDD8}" type="parTrans" cxnId="{51ABE9EE-98A7-4477-A76E-7FCB23AFC580}">
      <dgm:prSet/>
      <dgm:spPr/>
      <dgm:t>
        <a:bodyPr/>
        <a:lstStyle/>
        <a:p>
          <a:endParaRPr lang="en-US"/>
        </a:p>
      </dgm:t>
    </dgm:pt>
    <dgm:pt modelId="{599C87AC-F333-41A1-8062-683325C8B1A3}" type="sibTrans" cxnId="{51ABE9EE-98A7-4477-A76E-7FCB23AFC580}">
      <dgm:prSet/>
      <dgm:spPr/>
      <dgm:t>
        <a:bodyPr/>
        <a:lstStyle/>
        <a:p>
          <a:endParaRPr lang="en-US"/>
        </a:p>
      </dgm:t>
    </dgm:pt>
    <dgm:pt modelId="{B9C0F59B-315E-46BC-938A-4815EBE4F2BA}">
      <dgm:prSet phldrT="[Text]" custT="1"/>
      <dgm:spPr/>
      <dgm:t>
        <a:bodyPr anchor="ctr"/>
        <a:lstStyle/>
        <a:p>
          <a:pPr algn="ctr"/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Olimpiade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și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concursuri</a:t>
          </a:r>
          <a:endParaRPr lang="en-US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gm:t>
    </dgm:pt>
    <dgm:pt modelId="{A9140B69-0497-4895-A500-FB8662D05B6B}" type="parTrans" cxnId="{0822FE1B-0453-4071-B7E2-C92663E47126}">
      <dgm:prSet/>
      <dgm:spPr/>
      <dgm:t>
        <a:bodyPr/>
        <a:lstStyle/>
        <a:p>
          <a:endParaRPr lang="en-US"/>
        </a:p>
      </dgm:t>
    </dgm:pt>
    <dgm:pt modelId="{100FE585-DABC-4B5D-8523-C02554CAC0E9}" type="sibTrans" cxnId="{0822FE1B-0453-4071-B7E2-C92663E47126}">
      <dgm:prSet/>
      <dgm:spPr/>
      <dgm:t>
        <a:bodyPr/>
        <a:lstStyle/>
        <a:p>
          <a:endParaRPr lang="en-US"/>
        </a:p>
      </dgm:t>
    </dgm:pt>
    <dgm:pt modelId="{D3195AFA-1EFB-4764-861F-2766D0EAFA78}" type="pres">
      <dgm:prSet presAssocID="{FDB89493-2F3A-4245-8AD4-0B846CFBBA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D57CE-9CB8-4F6E-A951-F5CFDF428684}" type="pres">
      <dgm:prSet presAssocID="{A991A6D3-B320-44C1-8106-73589530892E}" presName="parentText" presStyleLbl="node1" presStyleIdx="0" presStyleCnt="7" custScaleX="90909" custScaleY="37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71E8C-FD9B-4159-AF80-FBB92640E0C6}" type="pres">
      <dgm:prSet presAssocID="{EB72EDE6-946D-4BFA-943A-FFAC62DC0084}" presName="spacer" presStyleCnt="0"/>
      <dgm:spPr/>
    </dgm:pt>
    <dgm:pt modelId="{C6A3E077-EA2B-4EA6-8C9B-CFEA7162388C}" type="pres">
      <dgm:prSet presAssocID="{54B046FC-8A3D-46C2-8ECA-6BE551882363}" presName="parentText" presStyleLbl="node1" presStyleIdx="1" presStyleCnt="7" custScaleX="90909" custScaleY="390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F7227-69EE-488D-9FB8-5ED316D366C2}" type="pres">
      <dgm:prSet presAssocID="{C8595024-6EEE-4DBB-84DB-635B7D6B063E}" presName="spacer" presStyleCnt="0"/>
      <dgm:spPr/>
    </dgm:pt>
    <dgm:pt modelId="{2772EAB8-B555-49FF-B5B3-1F113F526D1D}" type="pres">
      <dgm:prSet presAssocID="{65DE18E0-E6F3-4041-9AC5-9D125E29AC9E}" presName="parentText" presStyleLbl="node1" presStyleIdx="2" presStyleCnt="7" custScaleX="90909" custScaleY="361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0278-834A-453D-8358-F0A3F920AAFB}" type="pres">
      <dgm:prSet presAssocID="{DFFD2923-C32D-43DB-83CC-C867629FB1B7}" presName="spacer" presStyleCnt="0"/>
      <dgm:spPr/>
    </dgm:pt>
    <dgm:pt modelId="{94A377BF-79DA-4A13-8198-E31577BBEC2E}" type="pres">
      <dgm:prSet presAssocID="{FA166804-4C46-4ABF-B7C2-F2373B2DA64F}" presName="parentText" presStyleLbl="node1" presStyleIdx="3" presStyleCnt="7" custScaleX="90909" custScaleY="31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40961-9C16-45A1-9FEE-1CA6B10D7ACB}" type="pres">
      <dgm:prSet presAssocID="{907BFD6B-048A-4F01-A0A7-FF8781FDB5E1}" presName="spacer" presStyleCnt="0"/>
      <dgm:spPr/>
    </dgm:pt>
    <dgm:pt modelId="{6EA5922F-DB6B-4FBA-99F3-95900EBD0208}" type="pres">
      <dgm:prSet presAssocID="{F424F092-85A9-489F-9B41-588E6CB3B455}" presName="parentText" presStyleLbl="node1" presStyleIdx="4" presStyleCnt="7" custScaleX="92765" custScaleY="40204" custLinFactNeighborX="-464" custLinFactNeighborY="-7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D3CBA-20C3-4039-881A-CDBD022537D9}" type="pres">
      <dgm:prSet presAssocID="{F00A51A3-E02E-4007-9A6A-040E88860892}" presName="spacer" presStyleCnt="0"/>
      <dgm:spPr/>
    </dgm:pt>
    <dgm:pt modelId="{064B85D1-2D1E-4D32-BCDE-8801903B9ECB}" type="pres">
      <dgm:prSet presAssocID="{68066DA8-0FAC-4870-9206-F9D9358DB634}" presName="parentText" presStyleLbl="node1" presStyleIdx="5" presStyleCnt="7" custScaleX="90909" custScaleY="37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0EEB-27BC-4DC6-9454-896F4D5852EE}" type="pres">
      <dgm:prSet presAssocID="{599C87AC-F333-41A1-8062-683325C8B1A3}" presName="spacer" presStyleCnt="0"/>
      <dgm:spPr/>
    </dgm:pt>
    <dgm:pt modelId="{B3037CD2-2FFB-4C5D-A678-2D476FC4609D}" type="pres">
      <dgm:prSet presAssocID="{B9C0F59B-315E-46BC-938A-4815EBE4F2BA}" presName="parentText" presStyleLbl="node1" presStyleIdx="6" presStyleCnt="7" custScaleX="90909" custScaleY="40429" custLinFactNeighborX="-464" custLinFactNeighborY="-249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7DE62-52D7-420B-B047-B9C529BDDBF8}" type="presOf" srcId="{A991A6D3-B320-44C1-8106-73589530892E}" destId="{9CED57CE-9CB8-4F6E-A951-F5CFDF428684}" srcOrd="0" destOrd="0" presId="urn:microsoft.com/office/officeart/2005/8/layout/vList2"/>
    <dgm:cxn modelId="{D86BDBE1-A3BD-4F83-B077-11C9A9982184}" type="presOf" srcId="{F424F092-85A9-489F-9B41-588E6CB3B455}" destId="{6EA5922F-DB6B-4FBA-99F3-95900EBD0208}" srcOrd="0" destOrd="0" presId="urn:microsoft.com/office/officeart/2005/8/layout/vList2"/>
    <dgm:cxn modelId="{51ABE9EE-98A7-4477-A76E-7FCB23AFC580}" srcId="{FDB89493-2F3A-4245-8AD4-0B846CFBBAD1}" destId="{68066DA8-0FAC-4870-9206-F9D9358DB634}" srcOrd="5" destOrd="0" parTransId="{82F732C6-3CCA-4593-965E-9F1A8AF9CDD8}" sibTransId="{599C87AC-F333-41A1-8062-683325C8B1A3}"/>
    <dgm:cxn modelId="{BB19DB7E-987C-48F7-8B92-70502F880F02}" type="presOf" srcId="{65DE18E0-E6F3-4041-9AC5-9D125E29AC9E}" destId="{2772EAB8-B555-49FF-B5B3-1F113F526D1D}" srcOrd="0" destOrd="0" presId="urn:microsoft.com/office/officeart/2005/8/layout/vList2"/>
    <dgm:cxn modelId="{BED9C45B-08D7-4646-86C3-2853D2F510DB}" type="presOf" srcId="{FA166804-4C46-4ABF-B7C2-F2373B2DA64F}" destId="{94A377BF-79DA-4A13-8198-E31577BBEC2E}" srcOrd="0" destOrd="0" presId="urn:microsoft.com/office/officeart/2005/8/layout/vList2"/>
    <dgm:cxn modelId="{A74E4E81-42D7-44EE-A9D1-13E3C5D2D000}" srcId="{FDB89493-2F3A-4245-8AD4-0B846CFBBAD1}" destId="{A991A6D3-B320-44C1-8106-73589530892E}" srcOrd="0" destOrd="0" parTransId="{DD7DB920-A8C7-40DA-B9BB-E26DC06585C3}" sibTransId="{EB72EDE6-946D-4BFA-943A-FFAC62DC0084}"/>
    <dgm:cxn modelId="{0822FE1B-0453-4071-B7E2-C92663E47126}" srcId="{FDB89493-2F3A-4245-8AD4-0B846CFBBAD1}" destId="{B9C0F59B-315E-46BC-938A-4815EBE4F2BA}" srcOrd="6" destOrd="0" parTransId="{A9140B69-0497-4895-A500-FB8662D05B6B}" sibTransId="{100FE585-DABC-4B5D-8523-C02554CAC0E9}"/>
    <dgm:cxn modelId="{A2956F79-9857-40ED-8A43-A3BFE73637F7}" type="presOf" srcId="{B9C0F59B-315E-46BC-938A-4815EBE4F2BA}" destId="{B3037CD2-2FFB-4C5D-A678-2D476FC4609D}" srcOrd="0" destOrd="0" presId="urn:microsoft.com/office/officeart/2005/8/layout/vList2"/>
    <dgm:cxn modelId="{41E1DB07-C652-4231-9EFC-C11BDC259E2A}" srcId="{FDB89493-2F3A-4245-8AD4-0B846CFBBAD1}" destId="{65DE18E0-E6F3-4041-9AC5-9D125E29AC9E}" srcOrd="2" destOrd="0" parTransId="{3ACB4143-A7E3-4F81-97EA-5CADFA852BB0}" sibTransId="{DFFD2923-C32D-43DB-83CC-C867629FB1B7}"/>
    <dgm:cxn modelId="{66A4610D-595B-4CC3-A76A-06B0DD203DCD}" type="presOf" srcId="{FDB89493-2F3A-4245-8AD4-0B846CFBBAD1}" destId="{D3195AFA-1EFB-4764-861F-2766D0EAFA78}" srcOrd="0" destOrd="0" presId="urn:microsoft.com/office/officeart/2005/8/layout/vList2"/>
    <dgm:cxn modelId="{86C0EF7B-A53B-4308-90CF-3634244C7081}" srcId="{FDB89493-2F3A-4245-8AD4-0B846CFBBAD1}" destId="{F424F092-85A9-489F-9B41-588E6CB3B455}" srcOrd="4" destOrd="0" parTransId="{0068FF27-7A27-4529-AF4F-F5F0598715CF}" sibTransId="{F00A51A3-E02E-4007-9A6A-040E88860892}"/>
    <dgm:cxn modelId="{D8BBFFB2-1623-470E-8F80-8E9EC67A0BE6}" type="presOf" srcId="{54B046FC-8A3D-46C2-8ECA-6BE551882363}" destId="{C6A3E077-EA2B-4EA6-8C9B-CFEA7162388C}" srcOrd="0" destOrd="0" presId="urn:microsoft.com/office/officeart/2005/8/layout/vList2"/>
    <dgm:cxn modelId="{9DE8287D-D1B9-453F-9372-BAE06D40C247}" type="presOf" srcId="{68066DA8-0FAC-4870-9206-F9D9358DB634}" destId="{064B85D1-2D1E-4D32-BCDE-8801903B9ECB}" srcOrd="0" destOrd="0" presId="urn:microsoft.com/office/officeart/2005/8/layout/vList2"/>
    <dgm:cxn modelId="{8DFBA471-87CF-42F9-8305-D0ECCB2625D9}" srcId="{FDB89493-2F3A-4245-8AD4-0B846CFBBAD1}" destId="{FA166804-4C46-4ABF-B7C2-F2373B2DA64F}" srcOrd="3" destOrd="0" parTransId="{5A65196A-F76D-46B0-82C9-CA07FDA8FA10}" sibTransId="{907BFD6B-048A-4F01-A0A7-FF8781FDB5E1}"/>
    <dgm:cxn modelId="{7497C041-6D8C-440E-A935-6132F2A279F2}" srcId="{FDB89493-2F3A-4245-8AD4-0B846CFBBAD1}" destId="{54B046FC-8A3D-46C2-8ECA-6BE551882363}" srcOrd="1" destOrd="0" parTransId="{AB6A9DE6-CCC5-471C-8E35-57628C5EEE6D}" sibTransId="{C8595024-6EEE-4DBB-84DB-635B7D6B063E}"/>
    <dgm:cxn modelId="{8AAEDDAD-637F-4334-88A1-759DE0E4862D}" type="presParOf" srcId="{D3195AFA-1EFB-4764-861F-2766D0EAFA78}" destId="{9CED57CE-9CB8-4F6E-A951-F5CFDF428684}" srcOrd="0" destOrd="0" presId="urn:microsoft.com/office/officeart/2005/8/layout/vList2"/>
    <dgm:cxn modelId="{2FA34A7F-BF77-4A0A-B370-FC7525A5510C}" type="presParOf" srcId="{D3195AFA-1EFB-4764-861F-2766D0EAFA78}" destId="{A1771E8C-FD9B-4159-AF80-FBB92640E0C6}" srcOrd="1" destOrd="0" presId="urn:microsoft.com/office/officeart/2005/8/layout/vList2"/>
    <dgm:cxn modelId="{864DE069-AE36-4BE1-B268-05763438F8B0}" type="presParOf" srcId="{D3195AFA-1EFB-4764-861F-2766D0EAFA78}" destId="{C6A3E077-EA2B-4EA6-8C9B-CFEA7162388C}" srcOrd="2" destOrd="0" presId="urn:microsoft.com/office/officeart/2005/8/layout/vList2"/>
    <dgm:cxn modelId="{9177FEC3-2B91-41AE-B97A-AB367591D2F5}" type="presParOf" srcId="{D3195AFA-1EFB-4764-861F-2766D0EAFA78}" destId="{6CBF7227-69EE-488D-9FB8-5ED316D366C2}" srcOrd="3" destOrd="0" presId="urn:microsoft.com/office/officeart/2005/8/layout/vList2"/>
    <dgm:cxn modelId="{36D175A8-D5A3-48D4-95C3-FA67BCBB4681}" type="presParOf" srcId="{D3195AFA-1EFB-4764-861F-2766D0EAFA78}" destId="{2772EAB8-B555-49FF-B5B3-1F113F526D1D}" srcOrd="4" destOrd="0" presId="urn:microsoft.com/office/officeart/2005/8/layout/vList2"/>
    <dgm:cxn modelId="{CEDBF13C-9899-4D6B-8B8C-CF7F678051DA}" type="presParOf" srcId="{D3195AFA-1EFB-4764-861F-2766D0EAFA78}" destId="{A0F80278-834A-453D-8358-F0A3F920AAFB}" srcOrd="5" destOrd="0" presId="urn:microsoft.com/office/officeart/2005/8/layout/vList2"/>
    <dgm:cxn modelId="{9765159D-CF51-43FB-9FB9-A7EEF7DAA3C4}" type="presParOf" srcId="{D3195AFA-1EFB-4764-861F-2766D0EAFA78}" destId="{94A377BF-79DA-4A13-8198-E31577BBEC2E}" srcOrd="6" destOrd="0" presId="urn:microsoft.com/office/officeart/2005/8/layout/vList2"/>
    <dgm:cxn modelId="{321F815D-1B3E-45A3-9ADB-FBA5C1245546}" type="presParOf" srcId="{D3195AFA-1EFB-4764-861F-2766D0EAFA78}" destId="{1E440961-9C16-45A1-9FEE-1CA6B10D7ACB}" srcOrd="7" destOrd="0" presId="urn:microsoft.com/office/officeart/2005/8/layout/vList2"/>
    <dgm:cxn modelId="{3A686D04-0004-42F3-B946-4C2C83866E5F}" type="presParOf" srcId="{D3195AFA-1EFB-4764-861F-2766D0EAFA78}" destId="{6EA5922F-DB6B-4FBA-99F3-95900EBD0208}" srcOrd="8" destOrd="0" presId="urn:microsoft.com/office/officeart/2005/8/layout/vList2"/>
    <dgm:cxn modelId="{E1DD4E91-9248-4EBC-B75C-A8A66106A1FA}" type="presParOf" srcId="{D3195AFA-1EFB-4764-861F-2766D0EAFA78}" destId="{AFFD3CBA-20C3-4039-881A-CDBD022537D9}" srcOrd="9" destOrd="0" presId="urn:microsoft.com/office/officeart/2005/8/layout/vList2"/>
    <dgm:cxn modelId="{98E4991D-0447-4185-A393-09FE8FC0F23B}" type="presParOf" srcId="{D3195AFA-1EFB-4764-861F-2766D0EAFA78}" destId="{064B85D1-2D1E-4D32-BCDE-8801903B9ECB}" srcOrd="10" destOrd="0" presId="urn:microsoft.com/office/officeart/2005/8/layout/vList2"/>
    <dgm:cxn modelId="{75D62A75-52B2-4214-964A-8867DA40E2C1}" type="presParOf" srcId="{D3195AFA-1EFB-4764-861F-2766D0EAFA78}" destId="{974A0EEB-27BC-4DC6-9454-896F4D5852EE}" srcOrd="11" destOrd="0" presId="urn:microsoft.com/office/officeart/2005/8/layout/vList2"/>
    <dgm:cxn modelId="{C0BAC14D-A8DF-42AB-8F90-1EF6941B0FB7}" type="presParOf" srcId="{D3195AFA-1EFB-4764-861F-2766D0EAFA78}" destId="{B3037CD2-2FFB-4C5D-A678-2D476FC4609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1B47F-C3BF-489A-AD77-87B41816C9C0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o-RO"/>
        </a:p>
      </dgm:t>
    </dgm:pt>
    <dgm:pt modelId="{F07EF130-D991-4FE2-A1E1-07455AEEF5A8}">
      <dgm:prSet custT="1"/>
      <dgm:spPr/>
      <dgm:t>
        <a:bodyPr anchor="ctr"/>
        <a:lstStyle/>
        <a:p>
          <a:r>
            <a:rPr lang="en-US" sz="1400" b="1" dirty="0">
              <a:latin typeface="Bahnschrift" panose="020B0502040204020203" pitchFamily="34" charset="0"/>
            </a:rPr>
            <a:t>Curriculum </a:t>
          </a:r>
          <a:r>
            <a:rPr lang="en-US" sz="1400" b="1" dirty="0" err="1">
              <a:latin typeface="Bahnschrift" panose="020B0502040204020203" pitchFamily="34" charset="0"/>
            </a:rPr>
            <a:t>național</a:t>
          </a:r>
          <a:r>
            <a:rPr lang="en-US" sz="1400" b="1" dirty="0">
              <a:latin typeface="Bahnschrift" panose="020B0502040204020203" pitchFamily="34" charset="0"/>
            </a:rPr>
            <a:t>: </a:t>
          </a:r>
          <a:r>
            <a:rPr lang="en-US" sz="1400" b="1" dirty="0" err="1">
              <a:latin typeface="Bahnschrift" panose="020B0502040204020203" pitchFamily="34" charset="0"/>
            </a:rPr>
            <a:t>planurile-cadru</a:t>
          </a:r>
          <a:r>
            <a:rPr lang="en-US" sz="1400" b="1" dirty="0">
              <a:latin typeface="Bahnschrift" panose="020B0502040204020203" pitchFamily="34" charset="0"/>
            </a:rPr>
            <a:t>, </a:t>
          </a:r>
          <a:r>
            <a:rPr lang="en-US" sz="1400" b="1" dirty="0" err="1">
              <a:latin typeface="Bahnschrift" panose="020B0502040204020203" pitchFamily="34" charset="0"/>
            </a:rPr>
            <a:t>programele</a:t>
          </a:r>
          <a:r>
            <a:rPr lang="en-US" sz="1400" b="1" dirty="0">
              <a:latin typeface="Bahnschrift" panose="020B0502040204020203" pitchFamily="34" charset="0"/>
            </a:rPr>
            <a:t> </a:t>
          </a:r>
          <a:r>
            <a:rPr lang="ro-RO" sz="1400" b="1" dirty="0">
              <a:latin typeface="Bahnschrift" panose="020B0502040204020203" pitchFamily="34" charset="0"/>
            </a:rPr>
            <a:t>ș</a:t>
          </a:r>
          <a:r>
            <a:rPr lang="en-US" sz="1400" b="1" dirty="0" err="1">
              <a:latin typeface="Bahnschrift" panose="020B0502040204020203" pitchFamily="34" charset="0"/>
            </a:rPr>
            <a:t>i</a:t>
          </a:r>
          <a:r>
            <a:rPr lang="en-US" sz="1400" b="1" dirty="0">
              <a:latin typeface="Bahnschrift" panose="020B0502040204020203" pitchFamily="34" charset="0"/>
            </a:rPr>
            <a:t> </a:t>
          </a:r>
          <a:r>
            <a:rPr lang="en-US" sz="1400" b="1" dirty="0" err="1">
              <a:latin typeface="Bahnschrift" panose="020B0502040204020203" pitchFamily="34" charset="0"/>
            </a:rPr>
            <a:t>manualele</a:t>
          </a:r>
          <a:r>
            <a:rPr lang="en-US" sz="1400" b="1" dirty="0">
              <a:latin typeface="Bahnschrift" panose="020B0502040204020203" pitchFamily="34" charset="0"/>
            </a:rPr>
            <a:t> </a:t>
          </a:r>
          <a:r>
            <a:rPr lang="ro-RO" sz="1400" b="1" dirty="0">
              <a:latin typeface="Bahnschrift" panose="020B0502040204020203" pitchFamily="34" charset="0"/>
            </a:rPr>
            <a:t>ș</a:t>
          </a:r>
          <a:r>
            <a:rPr lang="en-US" sz="1400" b="1" dirty="0" err="1">
              <a:latin typeface="Bahnschrift" panose="020B0502040204020203" pitchFamily="34" charset="0"/>
            </a:rPr>
            <a:t>colare</a:t>
          </a:r>
          <a:r>
            <a:rPr lang="en-US" sz="1400" b="1" dirty="0">
              <a:latin typeface="Bahnschrift" panose="020B0502040204020203" pitchFamily="34" charset="0"/>
            </a:rPr>
            <a:t>  </a:t>
          </a:r>
          <a:r>
            <a:rPr lang="en-US" sz="1400" b="1" dirty="0" err="1">
              <a:latin typeface="Bahnschrift" panose="020B0502040204020203" pitchFamily="34" charset="0"/>
            </a:rPr>
            <a:t>în</a:t>
          </a:r>
          <a:r>
            <a:rPr lang="en-US" sz="1400" b="1" dirty="0">
              <a:latin typeface="Bahnschrift" panose="020B0502040204020203" pitchFamily="34" charset="0"/>
            </a:rPr>
            <a:t> </a:t>
          </a:r>
          <a:r>
            <a:rPr lang="en-US" sz="1400" b="1" dirty="0" err="1">
              <a:latin typeface="Bahnschrift" panose="020B0502040204020203" pitchFamily="34" charset="0"/>
            </a:rPr>
            <a:t>vigoare</a:t>
          </a:r>
          <a:r>
            <a:rPr lang="ro-RO" sz="1400" b="1" dirty="0">
              <a:latin typeface="Bahnschrift" panose="020B0502040204020203" pitchFamily="34" charset="0"/>
            </a:rPr>
            <a:t> </a:t>
          </a:r>
          <a:r>
            <a:rPr lang="en-US" sz="1000" u="sng" dirty="0" smtClean="0"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https://www.manuale.edu.ro/</a:t>
          </a:r>
          <a:r>
            <a:rPr lang="ro-RO" sz="1000" u="sng" dirty="0" smtClean="0">
              <a:latin typeface="Bahnschrift" panose="020B0502040204020203" pitchFamily="34" charset="0"/>
            </a:rPr>
            <a:t>; </a:t>
          </a:r>
          <a:r>
            <a:rPr lang="en-US" sz="1000" u="sng" dirty="0" smtClean="0">
              <a:latin typeface="Bahnschrift" panose="020B05020402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http://programe.ise.ro/Actuale/Programeinvigoare.aspx</a:t>
          </a:r>
          <a:r>
            <a:rPr lang="ro-RO" sz="1000" u="sng" dirty="0" smtClean="0">
              <a:latin typeface="Bahnschrift" panose="020B0502040204020203" pitchFamily="34" charset="0"/>
            </a:rPr>
            <a:t>; </a:t>
          </a:r>
          <a:r>
            <a:rPr lang="en-US" sz="1000" dirty="0" smtClean="0">
              <a:latin typeface="Bahnschrift" panose="020B05020402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https://rocnee.eu/manualeauxiliare/</a:t>
          </a:r>
          <a:r>
            <a:rPr lang="ro-RO" sz="1000" dirty="0" smtClean="0">
              <a:latin typeface="Bahnschrift" panose="020B0502040204020203" pitchFamily="34" charset="0"/>
            </a:rPr>
            <a:t> </a:t>
          </a:r>
          <a:endParaRPr lang="ro-RO" sz="1400" dirty="0">
            <a:latin typeface="Bahnschrift" panose="020B0502040204020203" pitchFamily="34" charset="0"/>
          </a:endParaRPr>
        </a:p>
      </dgm:t>
    </dgm:pt>
    <dgm:pt modelId="{9666B91A-712A-4F77-906F-42D05C66905B}" type="parTrans" cxnId="{AED12197-384D-4A4A-B2E8-AAD4F8CC9D97}">
      <dgm:prSet/>
      <dgm:spPr/>
      <dgm:t>
        <a:bodyPr/>
        <a:lstStyle/>
        <a:p>
          <a:endParaRPr lang="ro-RO"/>
        </a:p>
      </dgm:t>
    </dgm:pt>
    <dgm:pt modelId="{D0B8F7CB-819C-48F8-85FE-06BC31D2519E}" type="sibTrans" cxnId="{AED12197-384D-4A4A-B2E8-AAD4F8CC9D97}">
      <dgm:prSet/>
      <dgm:spPr/>
      <dgm:t>
        <a:bodyPr/>
        <a:lstStyle/>
        <a:p>
          <a:endParaRPr lang="ro-RO"/>
        </a:p>
      </dgm:t>
    </dgm:pt>
    <dgm:pt modelId="{E9A6BFBE-843B-4F3F-998A-F1D3059FF066}">
      <dgm:prSet custT="1"/>
      <dgm:spPr/>
      <dgm:t>
        <a:bodyPr anchor="t"/>
        <a:lstStyle/>
        <a:p>
          <a:r>
            <a:rPr lang="ro-RO" altLang="en-US" sz="1400" b="1" dirty="0">
              <a:latin typeface="Bahnschrift" panose="020B0502040204020203" pitchFamily="34" charset="0"/>
            </a:rPr>
            <a:t>Repere metodologice pentru aplicarea curriculumului la clasa a IX-a, </a:t>
          </a:r>
          <a:r>
            <a:rPr lang="ro-RO" altLang="en-US" sz="1400" dirty="0">
              <a:latin typeface="Bahnschrift" panose="020B0502040204020203" pitchFamily="34" charset="0"/>
            </a:rPr>
            <a:t/>
          </a:r>
          <a:br>
            <a:rPr lang="ro-RO" altLang="en-US" sz="1400" dirty="0">
              <a:latin typeface="Bahnschrift" panose="020B0502040204020203" pitchFamily="34" charset="0"/>
            </a:rPr>
          </a:br>
          <a:r>
            <a:rPr lang="ro-RO" altLang="en-US" sz="1400" b="1" dirty="0">
              <a:latin typeface="Bahnschrift" panose="020B0502040204020203" pitchFamily="34" charset="0"/>
            </a:rPr>
            <a:t>la disciplina </a:t>
          </a:r>
          <a:r>
            <a:rPr lang="ro-RO" altLang="en-US" sz="1400" b="1" i="1" dirty="0">
              <a:latin typeface="Bahnschrift" panose="020B0502040204020203" pitchFamily="34" charset="0"/>
            </a:rPr>
            <a:t>limba și literatura română, </a:t>
          </a:r>
          <a:r>
            <a:rPr lang="ro-RO" altLang="en-US" sz="1400" b="1" dirty="0">
              <a:latin typeface="Bahnschrift" panose="020B0502040204020203" pitchFamily="34" charset="0"/>
            </a:rPr>
            <a:t>în anul școlar 2021-2022</a:t>
          </a:r>
          <a:r>
            <a:rPr lang="ro-RO" altLang="en-US" sz="1500" dirty="0">
              <a:latin typeface="Georgia" panose="02040502050405020303" pitchFamily="18" charset="0"/>
            </a:rPr>
            <a:t/>
          </a:r>
          <a:br>
            <a:rPr lang="ro-RO" altLang="en-US" sz="1500" dirty="0">
              <a:latin typeface="Georgia" panose="02040502050405020303" pitchFamily="18" charset="0"/>
            </a:rPr>
          </a:br>
          <a:endParaRPr lang="ro-RO" sz="1500" dirty="0"/>
        </a:p>
      </dgm:t>
    </dgm:pt>
    <dgm:pt modelId="{72E1EB8A-190C-4A74-B180-2EF96D165775}" type="parTrans" cxnId="{1784C677-C31A-4253-9FD8-66AA57C186DE}">
      <dgm:prSet/>
      <dgm:spPr/>
      <dgm:t>
        <a:bodyPr/>
        <a:lstStyle/>
        <a:p>
          <a:endParaRPr lang="ro-RO"/>
        </a:p>
      </dgm:t>
    </dgm:pt>
    <dgm:pt modelId="{ADD4EBBE-7EC2-45C8-BC3D-36D67DEA84C4}" type="sibTrans" cxnId="{1784C677-C31A-4253-9FD8-66AA57C186DE}">
      <dgm:prSet/>
      <dgm:spPr/>
      <dgm:t>
        <a:bodyPr/>
        <a:lstStyle/>
        <a:p>
          <a:endParaRPr lang="ro-RO"/>
        </a:p>
      </dgm:t>
    </dgm:pt>
    <dgm:pt modelId="{D36465B4-12DA-46CF-8FCC-2491042C15C5}">
      <dgm:prSet custT="1"/>
      <dgm:spPr/>
      <dgm:t>
        <a:bodyPr anchor="t"/>
        <a:lstStyle/>
        <a:p>
          <a:r>
            <a:rPr lang="ro-RO" altLang="en-US" sz="1400" b="1" dirty="0">
              <a:latin typeface="Bahnschrift" panose="020B0502040204020203" pitchFamily="34" charset="0"/>
            </a:rPr>
            <a:t>Repere metodologice pentru aplicarea curriculumului la clasa a X-a, </a:t>
          </a:r>
          <a:r>
            <a:rPr lang="ro-RO" altLang="en-US" sz="1400" dirty="0">
              <a:latin typeface="Bahnschrift" panose="020B0502040204020203" pitchFamily="34" charset="0"/>
            </a:rPr>
            <a:t/>
          </a:r>
          <a:br>
            <a:rPr lang="ro-RO" altLang="en-US" sz="1400" dirty="0">
              <a:latin typeface="Bahnschrift" panose="020B0502040204020203" pitchFamily="34" charset="0"/>
            </a:rPr>
          </a:br>
          <a:r>
            <a:rPr lang="ro-RO" altLang="en-US" sz="1400" b="1" dirty="0">
              <a:latin typeface="Bahnschrift" panose="020B0502040204020203" pitchFamily="34" charset="0"/>
            </a:rPr>
            <a:t>la disciplina </a:t>
          </a:r>
          <a:r>
            <a:rPr lang="ro-RO" altLang="en-US" sz="1400" b="1" i="1" dirty="0">
              <a:latin typeface="Bahnschrift" panose="020B0502040204020203" pitchFamily="34" charset="0"/>
            </a:rPr>
            <a:t>limba și literatura română, </a:t>
          </a:r>
          <a:r>
            <a:rPr lang="ro-RO" altLang="en-US" sz="1400" b="1" dirty="0">
              <a:latin typeface="Bahnschrift" panose="020B0502040204020203" pitchFamily="34" charset="0"/>
            </a:rPr>
            <a:t>în anul școlar </a:t>
          </a:r>
          <a:r>
            <a:rPr lang="ro-RO" altLang="en-US" sz="1400" b="1" dirty="0" smtClean="0">
              <a:latin typeface="Bahnschrift" panose="020B0502040204020203" pitchFamily="34" charset="0"/>
            </a:rPr>
            <a:t>2022-2023 (LTS, LB. LATINĂ)</a:t>
          </a:r>
          <a:r>
            <a:rPr lang="ro-RO" altLang="en-US" sz="1100" dirty="0">
              <a:latin typeface="Georgia" panose="02040502050405020303" pitchFamily="18" charset="0"/>
            </a:rPr>
            <a:t/>
          </a:r>
          <a:br>
            <a:rPr lang="ro-RO" altLang="en-US" sz="1100" dirty="0">
              <a:latin typeface="Georgia" panose="02040502050405020303" pitchFamily="18" charset="0"/>
            </a:rPr>
          </a:br>
          <a:endParaRPr lang="ro-RO" sz="1100" dirty="0"/>
        </a:p>
      </dgm:t>
    </dgm:pt>
    <dgm:pt modelId="{F01D1C13-178A-4D1C-9478-AD86BBCAB1E1}" type="parTrans" cxnId="{31358BD0-D0D6-4666-BA64-29CB916B4BB9}">
      <dgm:prSet/>
      <dgm:spPr/>
      <dgm:t>
        <a:bodyPr/>
        <a:lstStyle/>
        <a:p>
          <a:endParaRPr lang="ro-RO"/>
        </a:p>
      </dgm:t>
    </dgm:pt>
    <dgm:pt modelId="{51C3D5D8-D7D2-40A0-8F71-68770480A6DA}" type="sibTrans" cxnId="{31358BD0-D0D6-4666-BA64-29CB916B4BB9}">
      <dgm:prSet/>
      <dgm:spPr/>
      <dgm:t>
        <a:bodyPr/>
        <a:lstStyle/>
        <a:p>
          <a:endParaRPr lang="ro-RO"/>
        </a:p>
      </dgm:t>
    </dgm:pt>
    <dgm:pt modelId="{DDDCCDA1-C006-456B-B703-81182059BA63}">
      <dgm:prSet custT="1"/>
      <dgm:spPr/>
      <dgm:t>
        <a:bodyPr anchor="ctr"/>
        <a:lstStyle/>
        <a:p>
          <a:r>
            <a:rPr kumimoji="0" lang="vi-VN" sz="1400" b="1" i="0" u="none" smtClean="0">
              <a:latin typeface="Bahnschrift" panose="020B0502040204020203" pitchFamily="34" charset="0"/>
              <a:ea typeface="+mn-ea"/>
              <a:cs typeface="+mn-cs"/>
            </a:rPr>
            <a:t>Repere pentru proiectarea, actualizarea şi evaluarea Curriculumului naţional. Cadrul de referinţă </a:t>
          </a:r>
          <a:endParaRPr kumimoji="0" lang="ro-RO" sz="1400" b="1" i="0" u="none" dirty="0">
            <a:latin typeface="Bahnschrift" panose="020B0502040204020203" pitchFamily="34" charset="0"/>
            <a:ea typeface="+mn-ea"/>
            <a:cs typeface="+mn-cs"/>
          </a:endParaRPr>
        </a:p>
      </dgm:t>
    </dgm:pt>
    <dgm:pt modelId="{9B2C4938-EE45-4451-9D24-3A884C028740}" type="parTrans" cxnId="{E7A777ED-14A8-4D2A-BC11-222F6826F763}">
      <dgm:prSet/>
      <dgm:spPr/>
      <dgm:t>
        <a:bodyPr/>
        <a:lstStyle/>
        <a:p>
          <a:endParaRPr lang="ro-RO"/>
        </a:p>
      </dgm:t>
    </dgm:pt>
    <dgm:pt modelId="{098CEFA2-84EC-4486-889F-7E78D7315B62}" type="sibTrans" cxnId="{E7A777ED-14A8-4D2A-BC11-222F6826F763}">
      <dgm:prSet/>
      <dgm:spPr/>
      <dgm:t>
        <a:bodyPr/>
        <a:lstStyle/>
        <a:p>
          <a:endParaRPr lang="ro-RO"/>
        </a:p>
      </dgm:t>
    </dgm:pt>
    <dgm:pt modelId="{8A506339-1F22-4ECC-9571-8242204B1E25}">
      <dgm:prSet custT="1"/>
      <dgm:spPr/>
      <dgm:t>
        <a:bodyPr/>
        <a:lstStyle/>
        <a:p>
          <a:r>
            <a:rPr lang="en-US" sz="1400" b="1" i="0" u="none" strike="noStrike" smtClean="0">
              <a:latin typeface="Bahnschrift" panose="020B0502040204020203" pitchFamily="34" charset="0"/>
            </a:rPr>
            <a:t>Repere metodologice pentru consolidarea achizi</a:t>
          </a:r>
          <a:r>
            <a:rPr lang="ro-RO" sz="1400" b="1" i="0" u="none" strike="noStrike" smtClean="0">
              <a:latin typeface="Bahnschrift" panose="020B0502040204020203" pitchFamily="34" charset="0"/>
            </a:rPr>
            <a:t>ț</a:t>
          </a:r>
          <a:r>
            <a:rPr lang="en-US" sz="1400" b="1" i="0" u="none" strike="noStrike" smtClean="0">
              <a:latin typeface="Bahnschrift" panose="020B0502040204020203" pitchFamily="34" charset="0"/>
            </a:rPr>
            <a:t>iilor</a:t>
          </a:r>
          <a:r>
            <a:rPr lang="ro-RO" sz="1400" b="1" i="0" u="none" strike="noStrike" smtClean="0">
              <a:latin typeface="Bahnschrift" panose="020B0502040204020203" pitchFamily="34" charset="0"/>
            </a:rPr>
            <a:t> anului școlar 2019-2020 – gimnaziu și liceu:</a:t>
          </a:r>
          <a:r>
            <a:rPr lang="ro-RO" sz="1400" b="1" i="0" u="none" strike="noStrike" baseline="0" smtClean="0">
              <a:latin typeface="Bahnschrift" panose="020B0502040204020203" pitchFamily="34" charset="0"/>
            </a:rPr>
            <a:t> </a:t>
          </a:r>
          <a:r>
            <a:rPr lang="en-US" sz="1000" b="0" i="0" u="none" strike="noStrike" smtClean="0">
              <a:latin typeface="Bahnschrift" panose="020B05020402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https://educatiacontinua.edu.ro/repere-metodologice.html</a:t>
          </a:r>
          <a:endParaRPr kumimoji="0" lang="ro-RO" sz="1000" b="0" i="0" u="none" dirty="0">
            <a:latin typeface="Bahnschrift" panose="020B0502040204020203" pitchFamily="34" charset="0"/>
            <a:ea typeface="+mn-ea"/>
            <a:cs typeface="+mn-cs"/>
          </a:endParaRPr>
        </a:p>
      </dgm:t>
    </dgm:pt>
    <dgm:pt modelId="{FABFC51C-F7BC-463A-A264-A3266A23ACD9}" type="parTrans" cxnId="{052A8FEB-9B5B-4CC9-A71D-C5BF8C148F49}">
      <dgm:prSet/>
      <dgm:spPr/>
      <dgm:t>
        <a:bodyPr/>
        <a:lstStyle/>
        <a:p>
          <a:endParaRPr lang="ro-RO"/>
        </a:p>
      </dgm:t>
    </dgm:pt>
    <dgm:pt modelId="{9CFCCCA5-5D94-4B50-B5A3-6E6AF8AE290A}" type="sibTrans" cxnId="{052A8FEB-9B5B-4CC9-A71D-C5BF8C148F49}">
      <dgm:prSet/>
      <dgm:spPr/>
      <dgm:t>
        <a:bodyPr/>
        <a:lstStyle/>
        <a:p>
          <a:endParaRPr lang="ro-RO"/>
        </a:p>
      </dgm:t>
    </dgm:pt>
    <dgm:pt modelId="{1890B53A-81A3-42B5-85D1-DDC6ACF3AC41}">
      <dgm:prSet custT="1"/>
      <dgm:spPr/>
      <dgm:t>
        <a:bodyPr/>
        <a:lstStyle/>
        <a:p>
          <a:r>
            <a:rPr lang="ro-RO" sz="1400" b="1" i="0" u="none" strike="noStrike" smtClean="0">
              <a:latin typeface="Bahnschrift" panose="020B0502040204020203" pitchFamily="34" charset="0"/>
            </a:rPr>
            <a:t>Curriculum la decizia școlii  </a:t>
          </a:r>
          <a:r>
            <a:rPr lang="en-US" sz="1400" b="1" i="0" u="none" strike="noStrike" smtClean="0">
              <a:latin typeface="Bahnschrift" panose="020B0502040204020203" pitchFamily="34" charset="0"/>
            </a:rPr>
            <a:t> </a:t>
          </a:r>
          <a:endParaRPr kumimoji="0" lang="ro-RO" sz="1400" b="1" i="0" u="none" dirty="0">
            <a:latin typeface="Bahnschrift" panose="020B0502040204020203" pitchFamily="34" charset="0"/>
            <a:ea typeface="+mn-ea"/>
            <a:cs typeface="+mn-cs"/>
          </a:endParaRPr>
        </a:p>
      </dgm:t>
    </dgm:pt>
    <dgm:pt modelId="{F554D9D8-8318-43D3-B793-D4405EB64D80}" type="parTrans" cxnId="{41B59734-E21A-4F29-9962-666921AEFE5E}">
      <dgm:prSet/>
      <dgm:spPr/>
      <dgm:t>
        <a:bodyPr/>
        <a:lstStyle/>
        <a:p>
          <a:endParaRPr lang="ro-RO"/>
        </a:p>
      </dgm:t>
    </dgm:pt>
    <dgm:pt modelId="{51253944-2074-4E88-8148-3FA25DCD5F0A}" type="sibTrans" cxnId="{41B59734-E21A-4F29-9962-666921AEFE5E}">
      <dgm:prSet/>
      <dgm:spPr/>
      <dgm:t>
        <a:bodyPr/>
        <a:lstStyle/>
        <a:p>
          <a:endParaRPr lang="ro-RO"/>
        </a:p>
      </dgm:t>
    </dgm:pt>
    <dgm:pt modelId="{3739BF21-DF34-46DB-BF18-24E19543D0F9}" type="pres">
      <dgm:prSet presAssocID="{C541B47F-C3BF-489A-AD77-87B41816C9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A29FAA-1457-4800-B1BA-2175807A1216}" type="pres">
      <dgm:prSet presAssocID="{C541B47F-C3BF-489A-AD77-87B41816C9C0}" presName="Name1" presStyleCnt="0"/>
      <dgm:spPr/>
      <dgm:t>
        <a:bodyPr/>
        <a:lstStyle/>
        <a:p>
          <a:endParaRPr lang="en-US"/>
        </a:p>
      </dgm:t>
    </dgm:pt>
    <dgm:pt modelId="{3F3FE849-BA3E-4308-A3EB-F07EAD826288}" type="pres">
      <dgm:prSet presAssocID="{C541B47F-C3BF-489A-AD77-87B41816C9C0}" presName="cycle" presStyleCnt="0"/>
      <dgm:spPr/>
      <dgm:t>
        <a:bodyPr/>
        <a:lstStyle/>
        <a:p>
          <a:endParaRPr lang="en-US"/>
        </a:p>
      </dgm:t>
    </dgm:pt>
    <dgm:pt modelId="{149A4076-FDF3-4771-860F-0DE5E4826A5B}" type="pres">
      <dgm:prSet presAssocID="{C541B47F-C3BF-489A-AD77-87B41816C9C0}" presName="srcNode" presStyleLbl="node1" presStyleIdx="0" presStyleCnt="6"/>
      <dgm:spPr/>
      <dgm:t>
        <a:bodyPr/>
        <a:lstStyle/>
        <a:p>
          <a:endParaRPr lang="en-US"/>
        </a:p>
      </dgm:t>
    </dgm:pt>
    <dgm:pt modelId="{02A6ED49-EE09-45AC-82AC-077798D105B5}" type="pres">
      <dgm:prSet presAssocID="{C541B47F-C3BF-489A-AD77-87B41816C9C0}" presName="conn" presStyleLbl="parChTrans1D2" presStyleIdx="0" presStyleCnt="1"/>
      <dgm:spPr/>
      <dgm:t>
        <a:bodyPr/>
        <a:lstStyle/>
        <a:p>
          <a:endParaRPr lang="en-US"/>
        </a:p>
      </dgm:t>
    </dgm:pt>
    <dgm:pt modelId="{FEC62501-20DC-4EEB-8729-57845910A389}" type="pres">
      <dgm:prSet presAssocID="{C541B47F-C3BF-489A-AD77-87B41816C9C0}" presName="extraNode" presStyleLbl="node1" presStyleIdx="0" presStyleCnt="6"/>
      <dgm:spPr/>
      <dgm:t>
        <a:bodyPr/>
        <a:lstStyle/>
        <a:p>
          <a:endParaRPr lang="en-US"/>
        </a:p>
      </dgm:t>
    </dgm:pt>
    <dgm:pt modelId="{D5C10577-719D-46A5-86B1-9ADEACD4AE77}" type="pres">
      <dgm:prSet presAssocID="{C541B47F-C3BF-489A-AD77-87B41816C9C0}" presName="dstNode" presStyleLbl="node1" presStyleIdx="0" presStyleCnt="6"/>
      <dgm:spPr/>
      <dgm:t>
        <a:bodyPr/>
        <a:lstStyle/>
        <a:p>
          <a:endParaRPr lang="en-US"/>
        </a:p>
      </dgm:t>
    </dgm:pt>
    <dgm:pt modelId="{81753196-5918-4228-AB6A-FF5E0E445DCF}" type="pres">
      <dgm:prSet presAssocID="{F07EF130-D991-4FE2-A1E1-07455AEEF5A8}" presName="text_1" presStyleLbl="node1" presStyleIdx="0" presStyleCnt="6" custLinFactNeighborX="-102" custLinFactNeighborY="-4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8FE75-B968-4FAB-98D3-9E5D9DA65A10}" type="pres">
      <dgm:prSet presAssocID="{F07EF130-D991-4FE2-A1E1-07455AEEF5A8}" presName="accent_1" presStyleCnt="0"/>
      <dgm:spPr/>
      <dgm:t>
        <a:bodyPr/>
        <a:lstStyle/>
        <a:p>
          <a:endParaRPr lang="en-US"/>
        </a:p>
      </dgm:t>
    </dgm:pt>
    <dgm:pt modelId="{786EDF6B-ED3C-4D01-922F-740E448921A6}" type="pres">
      <dgm:prSet presAssocID="{F07EF130-D991-4FE2-A1E1-07455AEEF5A8}" presName="accentRepeatNode" presStyleLbl="solidFgAcc1" presStyleIdx="0" presStyleCnt="6" custLinFactNeighborY="-1593"/>
      <dgm:spPr/>
      <dgm:t>
        <a:bodyPr/>
        <a:lstStyle/>
        <a:p>
          <a:endParaRPr lang="en-US"/>
        </a:p>
      </dgm:t>
    </dgm:pt>
    <dgm:pt modelId="{39DA1664-6612-4E32-9E54-05E87E56BBC1}" type="pres">
      <dgm:prSet presAssocID="{D36465B4-12DA-46CF-8FCC-2491042C15C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881E5-6506-4AE2-8FD0-098FD54E3622}" type="pres">
      <dgm:prSet presAssocID="{D36465B4-12DA-46CF-8FCC-2491042C15C5}" presName="accent_2" presStyleCnt="0"/>
      <dgm:spPr/>
      <dgm:t>
        <a:bodyPr/>
        <a:lstStyle/>
        <a:p>
          <a:endParaRPr lang="en-US"/>
        </a:p>
      </dgm:t>
    </dgm:pt>
    <dgm:pt modelId="{9432D444-30DA-4C8B-9C34-79DF45237B20}" type="pres">
      <dgm:prSet presAssocID="{D36465B4-12DA-46CF-8FCC-2491042C15C5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2A3391EB-EF53-4CD2-8DD3-F788265DA50A}" type="pres">
      <dgm:prSet presAssocID="{E9A6BFBE-843B-4F3F-998A-F1D3059FF06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A4F3F-1020-4778-8B89-1D9B175D4B92}" type="pres">
      <dgm:prSet presAssocID="{E9A6BFBE-843B-4F3F-998A-F1D3059FF066}" presName="accent_3" presStyleCnt="0"/>
      <dgm:spPr/>
      <dgm:t>
        <a:bodyPr/>
        <a:lstStyle/>
        <a:p>
          <a:endParaRPr lang="en-US"/>
        </a:p>
      </dgm:t>
    </dgm:pt>
    <dgm:pt modelId="{95952616-FFED-42F4-8DFB-FC9A3042AD4A}" type="pres">
      <dgm:prSet presAssocID="{E9A6BFBE-843B-4F3F-998A-F1D3059FF066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CFE9E8DC-C0B6-4E8D-98D2-2CC0B6FF8EEB}" type="pres">
      <dgm:prSet presAssocID="{DDDCCDA1-C006-456B-B703-81182059BA6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8B28F-6E08-4A81-A71A-C5F1F27EB24B}" type="pres">
      <dgm:prSet presAssocID="{DDDCCDA1-C006-456B-B703-81182059BA63}" presName="accent_4" presStyleCnt="0"/>
      <dgm:spPr/>
      <dgm:t>
        <a:bodyPr/>
        <a:lstStyle/>
        <a:p>
          <a:endParaRPr lang="en-US"/>
        </a:p>
      </dgm:t>
    </dgm:pt>
    <dgm:pt modelId="{F3D7E896-F2ED-4267-B292-F2400B191B2E}" type="pres">
      <dgm:prSet presAssocID="{DDDCCDA1-C006-456B-B703-81182059BA63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74DBBC7B-1444-4CE0-9804-BB5DA363C840}" type="pres">
      <dgm:prSet presAssocID="{8A506339-1F22-4ECC-9571-8242204B1E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D0C49-1A2E-4B9D-93C7-E4AE9A46BF86}" type="pres">
      <dgm:prSet presAssocID="{8A506339-1F22-4ECC-9571-8242204B1E25}" presName="accent_5" presStyleCnt="0"/>
      <dgm:spPr/>
      <dgm:t>
        <a:bodyPr/>
        <a:lstStyle/>
        <a:p>
          <a:endParaRPr lang="en-US"/>
        </a:p>
      </dgm:t>
    </dgm:pt>
    <dgm:pt modelId="{96A66407-E64F-4D1B-A27E-29EF69BD0354}" type="pres">
      <dgm:prSet presAssocID="{8A506339-1F22-4ECC-9571-8242204B1E25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2A1AA541-1020-4728-B865-CBD1F68E79CB}" type="pres">
      <dgm:prSet presAssocID="{1890B53A-81A3-42B5-85D1-DDC6ACF3AC4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38B39-20EB-47B3-94D8-862703B81C70}" type="pres">
      <dgm:prSet presAssocID="{1890B53A-81A3-42B5-85D1-DDC6ACF3AC41}" presName="accent_6" presStyleCnt="0"/>
      <dgm:spPr/>
      <dgm:t>
        <a:bodyPr/>
        <a:lstStyle/>
        <a:p>
          <a:endParaRPr lang="en-US"/>
        </a:p>
      </dgm:t>
    </dgm:pt>
    <dgm:pt modelId="{3FC5C9C3-AEF7-4C08-81B3-C29DFFBF3916}" type="pres">
      <dgm:prSet presAssocID="{1890B53A-81A3-42B5-85D1-DDC6ACF3AC41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052A8FEB-9B5B-4CC9-A71D-C5BF8C148F49}" srcId="{C541B47F-C3BF-489A-AD77-87B41816C9C0}" destId="{8A506339-1F22-4ECC-9571-8242204B1E25}" srcOrd="4" destOrd="0" parTransId="{FABFC51C-F7BC-463A-A264-A3266A23ACD9}" sibTransId="{9CFCCCA5-5D94-4B50-B5A3-6E6AF8AE290A}"/>
    <dgm:cxn modelId="{0AA11FC8-3A8E-478E-85B5-4678AE376D6A}" type="presOf" srcId="{F07EF130-D991-4FE2-A1E1-07455AEEF5A8}" destId="{81753196-5918-4228-AB6A-FF5E0E445DCF}" srcOrd="0" destOrd="0" presId="urn:microsoft.com/office/officeart/2008/layout/VerticalCurvedList"/>
    <dgm:cxn modelId="{4A8F3E0B-C20F-4AFF-AA52-BEF87913BDAF}" type="presOf" srcId="{E9A6BFBE-843B-4F3F-998A-F1D3059FF066}" destId="{2A3391EB-EF53-4CD2-8DD3-F788265DA50A}" srcOrd="0" destOrd="0" presId="urn:microsoft.com/office/officeart/2008/layout/VerticalCurvedList"/>
    <dgm:cxn modelId="{79532776-771E-49E5-AFFF-D83EF5CA91A6}" type="presOf" srcId="{D0B8F7CB-819C-48F8-85FE-06BC31D2519E}" destId="{02A6ED49-EE09-45AC-82AC-077798D105B5}" srcOrd="0" destOrd="0" presId="urn:microsoft.com/office/officeart/2008/layout/VerticalCurvedList"/>
    <dgm:cxn modelId="{1784C677-C31A-4253-9FD8-66AA57C186DE}" srcId="{C541B47F-C3BF-489A-AD77-87B41816C9C0}" destId="{E9A6BFBE-843B-4F3F-998A-F1D3059FF066}" srcOrd="2" destOrd="0" parTransId="{72E1EB8A-190C-4A74-B180-2EF96D165775}" sibTransId="{ADD4EBBE-7EC2-45C8-BC3D-36D67DEA84C4}"/>
    <dgm:cxn modelId="{39C4EDA5-B2B6-4B8F-9CC1-7E979FBC625E}" type="presOf" srcId="{D36465B4-12DA-46CF-8FCC-2491042C15C5}" destId="{39DA1664-6612-4E32-9E54-05E87E56BBC1}" srcOrd="0" destOrd="0" presId="urn:microsoft.com/office/officeart/2008/layout/VerticalCurvedList"/>
    <dgm:cxn modelId="{E7A777ED-14A8-4D2A-BC11-222F6826F763}" srcId="{C541B47F-C3BF-489A-AD77-87B41816C9C0}" destId="{DDDCCDA1-C006-456B-B703-81182059BA63}" srcOrd="3" destOrd="0" parTransId="{9B2C4938-EE45-4451-9D24-3A884C028740}" sibTransId="{098CEFA2-84EC-4486-889F-7E78D7315B62}"/>
    <dgm:cxn modelId="{31358BD0-D0D6-4666-BA64-29CB916B4BB9}" srcId="{C541B47F-C3BF-489A-AD77-87B41816C9C0}" destId="{D36465B4-12DA-46CF-8FCC-2491042C15C5}" srcOrd="1" destOrd="0" parTransId="{F01D1C13-178A-4D1C-9478-AD86BBCAB1E1}" sibTransId="{51C3D5D8-D7D2-40A0-8F71-68770480A6DA}"/>
    <dgm:cxn modelId="{AED12197-384D-4A4A-B2E8-AAD4F8CC9D97}" srcId="{C541B47F-C3BF-489A-AD77-87B41816C9C0}" destId="{F07EF130-D991-4FE2-A1E1-07455AEEF5A8}" srcOrd="0" destOrd="0" parTransId="{9666B91A-712A-4F77-906F-42D05C66905B}" sibTransId="{D0B8F7CB-819C-48F8-85FE-06BC31D2519E}"/>
    <dgm:cxn modelId="{7472E31F-DF8F-4E7F-92FD-3B7B67D7B7F8}" type="presOf" srcId="{C541B47F-C3BF-489A-AD77-87B41816C9C0}" destId="{3739BF21-DF34-46DB-BF18-24E19543D0F9}" srcOrd="0" destOrd="0" presId="urn:microsoft.com/office/officeart/2008/layout/VerticalCurvedList"/>
    <dgm:cxn modelId="{CDC0C31B-0C70-4F5C-8187-A54F439C8D05}" type="presOf" srcId="{DDDCCDA1-C006-456B-B703-81182059BA63}" destId="{CFE9E8DC-C0B6-4E8D-98D2-2CC0B6FF8EEB}" srcOrd="0" destOrd="0" presId="urn:microsoft.com/office/officeart/2008/layout/VerticalCurvedList"/>
    <dgm:cxn modelId="{59A4A4F5-2300-4652-8273-4630BD411109}" type="presOf" srcId="{8A506339-1F22-4ECC-9571-8242204B1E25}" destId="{74DBBC7B-1444-4CE0-9804-BB5DA363C840}" srcOrd="0" destOrd="0" presId="urn:microsoft.com/office/officeart/2008/layout/VerticalCurvedList"/>
    <dgm:cxn modelId="{41B59734-E21A-4F29-9962-666921AEFE5E}" srcId="{C541B47F-C3BF-489A-AD77-87B41816C9C0}" destId="{1890B53A-81A3-42B5-85D1-DDC6ACF3AC41}" srcOrd="5" destOrd="0" parTransId="{F554D9D8-8318-43D3-B793-D4405EB64D80}" sibTransId="{51253944-2074-4E88-8148-3FA25DCD5F0A}"/>
    <dgm:cxn modelId="{2496F068-CD0B-4D7C-8CDB-F17A469AF9BC}" type="presOf" srcId="{1890B53A-81A3-42B5-85D1-DDC6ACF3AC41}" destId="{2A1AA541-1020-4728-B865-CBD1F68E79CB}" srcOrd="0" destOrd="0" presId="urn:microsoft.com/office/officeart/2008/layout/VerticalCurvedList"/>
    <dgm:cxn modelId="{AB7E23A4-3376-47B1-B11B-4DB83D87965B}" type="presParOf" srcId="{3739BF21-DF34-46DB-BF18-24E19543D0F9}" destId="{F1A29FAA-1457-4800-B1BA-2175807A1216}" srcOrd="0" destOrd="0" presId="urn:microsoft.com/office/officeart/2008/layout/VerticalCurvedList"/>
    <dgm:cxn modelId="{761B45EB-0B00-4EE1-B4B6-270370484CA6}" type="presParOf" srcId="{F1A29FAA-1457-4800-B1BA-2175807A1216}" destId="{3F3FE849-BA3E-4308-A3EB-F07EAD826288}" srcOrd="0" destOrd="0" presId="urn:microsoft.com/office/officeart/2008/layout/VerticalCurvedList"/>
    <dgm:cxn modelId="{EBCC8FF4-65AB-462F-9E4A-B9160BA267C7}" type="presParOf" srcId="{3F3FE849-BA3E-4308-A3EB-F07EAD826288}" destId="{149A4076-FDF3-4771-860F-0DE5E4826A5B}" srcOrd="0" destOrd="0" presId="urn:microsoft.com/office/officeart/2008/layout/VerticalCurvedList"/>
    <dgm:cxn modelId="{A94E847E-08C3-49F5-9152-038E6B98AE74}" type="presParOf" srcId="{3F3FE849-BA3E-4308-A3EB-F07EAD826288}" destId="{02A6ED49-EE09-45AC-82AC-077798D105B5}" srcOrd="1" destOrd="0" presId="urn:microsoft.com/office/officeart/2008/layout/VerticalCurvedList"/>
    <dgm:cxn modelId="{826A1B90-5CD2-4B7F-9688-F2C4E92498C6}" type="presParOf" srcId="{3F3FE849-BA3E-4308-A3EB-F07EAD826288}" destId="{FEC62501-20DC-4EEB-8729-57845910A389}" srcOrd="2" destOrd="0" presId="urn:microsoft.com/office/officeart/2008/layout/VerticalCurvedList"/>
    <dgm:cxn modelId="{09F36083-A39E-4CD9-8B6C-12949280D1B4}" type="presParOf" srcId="{3F3FE849-BA3E-4308-A3EB-F07EAD826288}" destId="{D5C10577-719D-46A5-86B1-9ADEACD4AE77}" srcOrd="3" destOrd="0" presId="urn:microsoft.com/office/officeart/2008/layout/VerticalCurvedList"/>
    <dgm:cxn modelId="{7AD0FF4C-5183-40E0-B7AD-333CA5FC0FED}" type="presParOf" srcId="{F1A29FAA-1457-4800-B1BA-2175807A1216}" destId="{81753196-5918-4228-AB6A-FF5E0E445DCF}" srcOrd="1" destOrd="0" presId="urn:microsoft.com/office/officeart/2008/layout/VerticalCurvedList"/>
    <dgm:cxn modelId="{2EEC4658-199A-429A-9990-642D57545988}" type="presParOf" srcId="{F1A29FAA-1457-4800-B1BA-2175807A1216}" destId="{3458FE75-B968-4FAB-98D3-9E5D9DA65A10}" srcOrd="2" destOrd="0" presId="urn:microsoft.com/office/officeart/2008/layout/VerticalCurvedList"/>
    <dgm:cxn modelId="{0EBD19DE-684D-431E-BEFE-66F788243693}" type="presParOf" srcId="{3458FE75-B968-4FAB-98D3-9E5D9DA65A10}" destId="{786EDF6B-ED3C-4D01-922F-740E448921A6}" srcOrd="0" destOrd="0" presId="urn:microsoft.com/office/officeart/2008/layout/VerticalCurvedList"/>
    <dgm:cxn modelId="{A7F53203-BF07-4D84-A568-7300E52B13CC}" type="presParOf" srcId="{F1A29FAA-1457-4800-B1BA-2175807A1216}" destId="{39DA1664-6612-4E32-9E54-05E87E56BBC1}" srcOrd="3" destOrd="0" presId="urn:microsoft.com/office/officeart/2008/layout/VerticalCurvedList"/>
    <dgm:cxn modelId="{EFCD6958-345C-4CDE-B754-E49338FD6894}" type="presParOf" srcId="{F1A29FAA-1457-4800-B1BA-2175807A1216}" destId="{192881E5-6506-4AE2-8FD0-098FD54E3622}" srcOrd="4" destOrd="0" presId="urn:microsoft.com/office/officeart/2008/layout/VerticalCurvedList"/>
    <dgm:cxn modelId="{2B27F691-F7AF-41A3-A02C-AF7638817752}" type="presParOf" srcId="{192881E5-6506-4AE2-8FD0-098FD54E3622}" destId="{9432D444-30DA-4C8B-9C34-79DF45237B20}" srcOrd="0" destOrd="0" presId="urn:microsoft.com/office/officeart/2008/layout/VerticalCurvedList"/>
    <dgm:cxn modelId="{F6FE751E-982D-4AFD-9B42-3F0CAF1EAB32}" type="presParOf" srcId="{F1A29FAA-1457-4800-B1BA-2175807A1216}" destId="{2A3391EB-EF53-4CD2-8DD3-F788265DA50A}" srcOrd="5" destOrd="0" presId="urn:microsoft.com/office/officeart/2008/layout/VerticalCurvedList"/>
    <dgm:cxn modelId="{49C7A09F-4F6A-4103-829C-5137DED3B813}" type="presParOf" srcId="{F1A29FAA-1457-4800-B1BA-2175807A1216}" destId="{705A4F3F-1020-4778-8B89-1D9B175D4B92}" srcOrd="6" destOrd="0" presId="urn:microsoft.com/office/officeart/2008/layout/VerticalCurvedList"/>
    <dgm:cxn modelId="{A8BD1AAC-8F74-403A-9683-FFEA3E8077A9}" type="presParOf" srcId="{705A4F3F-1020-4778-8B89-1D9B175D4B92}" destId="{95952616-FFED-42F4-8DFB-FC9A3042AD4A}" srcOrd="0" destOrd="0" presId="urn:microsoft.com/office/officeart/2008/layout/VerticalCurvedList"/>
    <dgm:cxn modelId="{B453CE9E-E046-4C22-91C5-EE470C233C75}" type="presParOf" srcId="{F1A29FAA-1457-4800-B1BA-2175807A1216}" destId="{CFE9E8DC-C0B6-4E8D-98D2-2CC0B6FF8EEB}" srcOrd="7" destOrd="0" presId="urn:microsoft.com/office/officeart/2008/layout/VerticalCurvedList"/>
    <dgm:cxn modelId="{DEDE57FD-D9C8-42EA-AFA9-F31ACAF308A8}" type="presParOf" srcId="{F1A29FAA-1457-4800-B1BA-2175807A1216}" destId="{91F8B28F-6E08-4A81-A71A-C5F1F27EB24B}" srcOrd="8" destOrd="0" presId="urn:microsoft.com/office/officeart/2008/layout/VerticalCurvedList"/>
    <dgm:cxn modelId="{9D47D502-C7FA-4CF6-B120-404CA5C17426}" type="presParOf" srcId="{91F8B28F-6E08-4A81-A71A-C5F1F27EB24B}" destId="{F3D7E896-F2ED-4267-B292-F2400B191B2E}" srcOrd="0" destOrd="0" presId="urn:microsoft.com/office/officeart/2008/layout/VerticalCurvedList"/>
    <dgm:cxn modelId="{E9CFC2D5-899B-4D62-80C3-11518C0243CD}" type="presParOf" srcId="{F1A29FAA-1457-4800-B1BA-2175807A1216}" destId="{74DBBC7B-1444-4CE0-9804-BB5DA363C840}" srcOrd="9" destOrd="0" presId="urn:microsoft.com/office/officeart/2008/layout/VerticalCurvedList"/>
    <dgm:cxn modelId="{4EEB56B1-B981-4C20-8C65-BF72E5CBECB6}" type="presParOf" srcId="{F1A29FAA-1457-4800-B1BA-2175807A1216}" destId="{2EED0C49-1A2E-4B9D-93C7-E4AE9A46BF86}" srcOrd="10" destOrd="0" presId="urn:microsoft.com/office/officeart/2008/layout/VerticalCurvedList"/>
    <dgm:cxn modelId="{3DF8F807-FB88-438A-8923-B2D55BCBE557}" type="presParOf" srcId="{2EED0C49-1A2E-4B9D-93C7-E4AE9A46BF86}" destId="{96A66407-E64F-4D1B-A27E-29EF69BD0354}" srcOrd="0" destOrd="0" presId="urn:microsoft.com/office/officeart/2008/layout/VerticalCurvedList"/>
    <dgm:cxn modelId="{7BCE6242-8D22-4043-9EF5-69A07F14E768}" type="presParOf" srcId="{F1A29FAA-1457-4800-B1BA-2175807A1216}" destId="{2A1AA541-1020-4728-B865-CBD1F68E79CB}" srcOrd="11" destOrd="0" presId="urn:microsoft.com/office/officeart/2008/layout/VerticalCurvedList"/>
    <dgm:cxn modelId="{1A4EB17E-D226-4171-8424-45F2913D5F65}" type="presParOf" srcId="{F1A29FAA-1457-4800-B1BA-2175807A1216}" destId="{04C38B39-20EB-47B3-94D8-862703B81C70}" srcOrd="12" destOrd="0" presId="urn:microsoft.com/office/officeart/2008/layout/VerticalCurvedList"/>
    <dgm:cxn modelId="{EBB83106-7B3E-4C0F-B164-FDC75534A5A2}" type="presParOf" srcId="{04C38B39-20EB-47B3-94D8-862703B81C70}" destId="{3FC5C9C3-AEF7-4C08-81B3-C29DFFBF3916}" srcOrd="0" destOrd="0" presId="urn:microsoft.com/office/officeart/2008/layout/VerticalCurvedList"/>
  </dgm:cxnLst>
  <dgm:bg>
    <a:solidFill>
      <a:schemeClr val="accent6">
        <a:lumMod val="60000"/>
        <a:lumOff val="40000"/>
      </a:schemeClr>
    </a:solidFill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D57CE-9CB8-4F6E-A951-F5CFDF428684}">
      <dsp:nvSpPr>
        <dsp:cNvPr id="0" name=""/>
        <dsp:cNvSpPr/>
      </dsp:nvSpPr>
      <dsp:spPr>
        <a:xfrm>
          <a:off x="160383" y="526102"/>
          <a:ext cx="3207625" cy="47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Structura anului școlar 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60383" y="526102"/>
        <a:ext cx="3207625" cy="476180"/>
      </dsp:txXfrm>
    </dsp:sp>
    <dsp:sp modelId="{C6A3E077-EA2B-4EA6-8C9B-CFEA7162388C}">
      <dsp:nvSpPr>
        <dsp:cNvPr id="0" name=""/>
        <dsp:cNvSpPr/>
      </dsp:nvSpPr>
      <dsp:spPr>
        <a:xfrm>
          <a:off x="160383" y="1189483"/>
          <a:ext cx="3207625" cy="489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Proiectarea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didactică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60383" y="1189483"/>
        <a:ext cx="3207625" cy="489419"/>
      </dsp:txXfrm>
    </dsp:sp>
    <dsp:sp modelId="{2772EAB8-B555-49FF-B5B3-1F113F526D1D}">
      <dsp:nvSpPr>
        <dsp:cNvPr id="0" name=""/>
        <dsp:cNvSpPr/>
      </dsp:nvSpPr>
      <dsp:spPr>
        <a:xfrm>
          <a:off x="160383" y="1866102"/>
          <a:ext cx="3207625" cy="453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Curriculumul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60383" y="1866102"/>
        <a:ext cx="3207625" cy="453217"/>
      </dsp:txXfrm>
    </dsp:sp>
    <dsp:sp modelId="{94A377BF-79DA-4A13-8198-E31577BBEC2E}">
      <dsp:nvSpPr>
        <dsp:cNvPr id="0" name=""/>
        <dsp:cNvSpPr/>
      </dsp:nvSpPr>
      <dsp:spPr>
        <a:xfrm>
          <a:off x="160383" y="2506520"/>
          <a:ext cx="3207625" cy="401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Inspecția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școlară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383" y="2506520"/>
        <a:ext cx="3207625" cy="401518"/>
      </dsp:txXfrm>
    </dsp:sp>
    <dsp:sp modelId="{6EA5922F-DB6B-4FBA-99F3-95900EBD0208}">
      <dsp:nvSpPr>
        <dsp:cNvPr id="0" name=""/>
        <dsp:cNvSpPr/>
      </dsp:nvSpPr>
      <dsp:spPr>
        <a:xfrm>
          <a:off x="111267" y="3080386"/>
          <a:ext cx="3273112" cy="504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Examenele naționale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11267" y="3080386"/>
        <a:ext cx="3273112" cy="504489"/>
      </dsp:txXfrm>
    </dsp:sp>
    <dsp:sp modelId="{064B85D1-2D1E-4D32-BCDE-8801903B9ECB}">
      <dsp:nvSpPr>
        <dsp:cNvPr id="0" name=""/>
        <dsp:cNvSpPr/>
      </dsp:nvSpPr>
      <dsp:spPr>
        <a:xfrm>
          <a:off x="160383" y="3786929"/>
          <a:ext cx="3207625" cy="465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Formarea cadrelor didactice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60383" y="3786929"/>
        <a:ext cx="3207625" cy="465063"/>
      </dsp:txXfrm>
    </dsp:sp>
    <dsp:sp modelId="{B3037CD2-2FFB-4C5D-A678-2D476FC4609D}">
      <dsp:nvSpPr>
        <dsp:cNvPr id="0" name=""/>
        <dsp:cNvSpPr/>
      </dsp:nvSpPr>
      <dsp:spPr>
        <a:xfrm>
          <a:off x="144011" y="4392489"/>
          <a:ext cx="3207625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Olimpiade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și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16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rPr>
            <a:t>concursuri</a:t>
          </a:r>
          <a:endParaRPr lang="en-US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" pitchFamily="34" charset="0"/>
          </a:endParaRPr>
        </a:p>
      </dsp:txBody>
      <dsp:txXfrm>
        <a:off x="144011" y="4392489"/>
        <a:ext cx="3207625" cy="507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6ED49-EE09-45AC-82AC-077798D105B5}">
      <dsp:nvSpPr>
        <dsp:cNvPr id="0" name=""/>
        <dsp:cNvSpPr/>
      </dsp:nvSpPr>
      <dsp:spPr>
        <a:xfrm>
          <a:off x="-5852694" y="-895711"/>
          <a:ext cx="6967655" cy="6967655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53196-5918-4228-AB6A-FF5E0E445DCF}">
      <dsp:nvSpPr>
        <dsp:cNvPr id="0" name=""/>
        <dsp:cNvSpPr/>
      </dsp:nvSpPr>
      <dsp:spPr>
        <a:xfrm>
          <a:off x="407563" y="246640"/>
          <a:ext cx="7648785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Bahnschrift" panose="020B0502040204020203" pitchFamily="34" charset="0"/>
            </a:rPr>
            <a:t>Curriculum </a:t>
          </a:r>
          <a:r>
            <a:rPr lang="en-US" sz="1400" b="1" kern="1200" dirty="0" err="1">
              <a:latin typeface="Bahnschrift" panose="020B0502040204020203" pitchFamily="34" charset="0"/>
            </a:rPr>
            <a:t>național</a:t>
          </a:r>
          <a:r>
            <a:rPr lang="en-US" sz="1400" b="1" kern="1200" dirty="0">
              <a:latin typeface="Bahnschrift" panose="020B0502040204020203" pitchFamily="34" charset="0"/>
            </a:rPr>
            <a:t>: </a:t>
          </a:r>
          <a:r>
            <a:rPr lang="en-US" sz="1400" b="1" kern="1200" dirty="0" err="1">
              <a:latin typeface="Bahnschrift" panose="020B0502040204020203" pitchFamily="34" charset="0"/>
            </a:rPr>
            <a:t>planurile-cadru</a:t>
          </a:r>
          <a:r>
            <a:rPr lang="en-US" sz="1400" b="1" kern="1200" dirty="0">
              <a:latin typeface="Bahnschrift" panose="020B0502040204020203" pitchFamily="34" charset="0"/>
            </a:rPr>
            <a:t>, </a:t>
          </a:r>
          <a:r>
            <a:rPr lang="en-US" sz="1400" b="1" kern="1200" dirty="0" err="1">
              <a:latin typeface="Bahnschrift" panose="020B0502040204020203" pitchFamily="34" charset="0"/>
            </a:rPr>
            <a:t>programele</a:t>
          </a:r>
          <a:r>
            <a:rPr lang="en-US" sz="1400" b="1" kern="1200" dirty="0">
              <a:latin typeface="Bahnschrift" panose="020B0502040204020203" pitchFamily="34" charset="0"/>
            </a:rPr>
            <a:t> </a:t>
          </a:r>
          <a:r>
            <a:rPr lang="ro-RO" sz="1400" b="1" kern="1200" dirty="0">
              <a:latin typeface="Bahnschrift" panose="020B0502040204020203" pitchFamily="34" charset="0"/>
            </a:rPr>
            <a:t>ș</a:t>
          </a:r>
          <a:r>
            <a:rPr lang="en-US" sz="1400" b="1" kern="1200" dirty="0" err="1">
              <a:latin typeface="Bahnschrift" panose="020B0502040204020203" pitchFamily="34" charset="0"/>
            </a:rPr>
            <a:t>i</a:t>
          </a:r>
          <a:r>
            <a:rPr lang="en-US" sz="1400" b="1" kern="1200" dirty="0">
              <a:latin typeface="Bahnschrift" panose="020B0502040204020203" pitchFamily="34" charset="0"/>
            </a:rPr>
            <a:t> </a:t>
          </a:r>
          <a:r>
            <a:rPr lang="en-US" sz="1400" b="1" kern="1200" dirty="0" err="1">
              <a:latin typeface="Bahnschrift" panose="020B0502040204020203" pitchFamily="34" charset="0"/>
            </a:rPr>
            <a:t>manualele</a:t>
          </a:r>
          <a:r>
            <a:rPr lang="en-US" sz="1400" b="1" kern="1200" dirty="0">
              <a:latin typeface="Bahnschrift" panose="020B0502040204020203" pitchFamily="34" charset="0"/>
            </a:rPr>
            <a:t> </a:t>
          </a:r>
          <a:r>
            <a:rPr lang="ro-RO" sz="1400" b="1" kern="1200" dirty="0">
              <a:latin typeface="Bahnschrift" panose="020B0502040204020203" pitchFamily="34" charset="0"/>
            </a:rPr>
            <a:t>ș</a:t>
          </a:r>
          <a:r>
            <a:rPr lang="en-US" sz="1400" b="1" kern="1200" dirty="0" err="1">
              <a:latin typeface="Bahnschrift" panose="020B0502040204020203" pitchFamily="34" charset="0"/>
            </a:rPr>
            <a:t>colare</a:t>
          </a:r>
          <a:r>
            <a:rPr lang="en-US" sz="1400" b="1" kern="1200" dirty="0">
              <a:latin typeface="Bahnschrift" panose="020B0502040204020203" pitchFamily="34" charset="0"/>
            </a:rPr>
            <a:t>  </a:t>
          </a:r>
          <a:r>
            <a:rPr lang="en-US" sz="1400" b="1" kern="1200" dirty="0" err="1">
              <a:latin typeface="Bahnschrift" panose="020B0502040204020203" pitchFamily="34" charset="0"/>
            </a:rPr>
            <a:t>în</a:t>
          </a:r>
          <a:r>
            <a:rPr lang="en-US" sz="1400" b="1" kern="1200" dirty="0">
              <a:latin typeface="Bahnschrift" panose="020B0502040204020203" pitchFamily="34" charset="0"/>
            </a:rPr>
            <a:t> </a:t>
          </a:r>
          <a:r>
            <a:rPr lang="en-US" sz="1400" b="1" kern="1200" dirty="0" err="1">
              <a:latin typeface="Bahnschrift" panose="020B0502040204020203" pitchFamily="34" charset="0"/>
            </a:rPr>
            <a:t>vigoare</a:t>
          </a:r>
          <a:r>
            <a:rPr lang="ro-RO" sz="1400" b="1" kern="1200" dirty="0">
              <a:latin typeface="Bahnschrift" panose="020B0502040204020203" pitchFamily="34" charset="0"/>
            </a:rPr>
            <a:t> </a:t>
          </a:r>
          <a:r>
            <a:rPr lang="en-US" sz="1000" u="sng" kern="1200" dirty="0" smtClean="0">
              <a:latin typeface="Bahnschrift" panose="020B05020402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https://www.manuale.edu.ro/</a:t>
          </a:r>
          <a:r>
            <a:rPr lang="ro-RO" sz="1000" u="sng" kern="1200" dirty="0" smtClean="0">
              <a:latin typeface="Bahnschrift" panose="020B0502040204020203" pitchFamily="34" charset="0"/>
            </a:rPr>
            <a:t>; </a:t>
          </a:r>
          <a:r>
            <a:rPr lang="en-US" sz="1000" u="sng" kern="1200" dirty="0" smtClean="0">
              <a:latin typeface="Bahnschrift" panose="020B05020402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http://programe.ise.ro/Actuale/Programeinvigoare.aspx</a:t>
          </a:r>
          <a:r>
            <a:rPr lang="ro-RO" sz="1000" u="sng" kern="1200" dirty="0" smtClean="0">
              <a:latin typeface="Bahnschrift" panose="020B0502040204020203" pitchFamily="34" charset="0"/>
            </a:rPr>
            <a:t>; </a:t>
          </a:r>
          <a:r>
            <a:rPr lang="en-US" sz="1000" kern="1200" dirty="0" smtClean="0">
              <a:latin typeface="Bahnschrift" panose="020B05020402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https://rocnee.eu/manualeauxiliare/</a:t>
          </a:r>
          <a:r>
            <a:rPr lang="ro-RO" sz="1000" kern="1200" dirty="0" smtClean="0">
              <a:latin typeface="Bahnschrift" panose="020B0502040204020203" pitchFamily="34" charset="0"/>
            </a:rPr>
            <a:t> </a:t>
          </a:r>
          <a:endParaRPr lang="ro-RO" sz="1400" kern="1200" dirty="0">
            <a:latin typeface="Bahnschrift" panose="020B0502040204020203" pitchFamily="34" charset="0"/>
          </a:endParaRPr>
        </a:p>
      </dsp:txBody>
      <dsp:txXfrm>
        <a:off x="407563" y="246640"/>
        <a:ext cx="7648785" cy="544953"/>
      </dsp:txXfrm>
    </dsp:sp>
    <dsp:sp modelId="{786EDF6B-ED3C-4D01-922F-740E448921A6}">
      <dsp:nvSpPr>
        <dsp:cNvPr id="0" name=""/>
        <dsp:cNvSpPr/>
      </dsp:nvSpPr>
      <dsp:spPr>
        <a:xfrm>
          <a:off x="74769" y="193609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DA1664-6612-4E32-9E54-05E87E56BBC1}">
      <dsp:nvSpPr>
        <dsp:cNvPr id="0" name=""/>
        <dsp:cNvSpPr/>
      </dsp:nvSpPr>
      <dsp:spPr>
        <a:xfrm>
          <a:off x="863627" y="1089907"/>
          <a:ext cx="7200523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400" b="1" kern="1200" dirty="0">
              <a:latin typeface="Bahnschrift" panose="020B0502040204020203" pitchFamily="34" charset="0"/>
            </a:rPr>
            <a:t>Repere metodologice pentru aplicarea curriculumului la clasa a X-a, </a:t>
          </a:r>
          <a:r>
            <a:rPr lang="ro-RO" altLang="en-US" sz="1400" kern="1200" dirty="0">
              <a:latin typeface="Bahnschrift" panose="020B0502040204020203" pitchFamily="34" charset="0"/>
            </a:rPr>
            <a:t/>
          </a:r>
          <a:br>
            <a:rPr lang="ro-RO" altLang="en-US" sz="1400" kern="1200" dirty="0">
              <a:latin typeface="Bahnschrift" panose="020B0502040204020203" pitchFamily="34" charset="0"/>
            </a:rPr>
          </a:br>
          <a:r>
            <a:rPr lang="ro-RO" altLang="en-US" sz="1400" b="1" kern="1200" dirty="0">
              <a:latin typeface="Bahnschrift" panose="020B0502040204020203" pitchFamily="34" charset="0"/>
            </a:rPr>
            <a:t>la disciplina </a:t>
          </a:r>
          <a:r>
            <a:rPr lang="ro-RO" altLang="en-US" sz="1400" b="1" i="1" kern="1200" dirty="0">
              <a:latin typeface="Bahnschrift" panose="020B0502040204020203" pitchFamily="34" charset="0"/>
            </a:rPr>
            <a:t>limba și literatura română, </a:t>
          </a:r>
          <a:r>
            <a:rPr lang="ro-RO" altLang="en-US" sz="1400" b="1" kern="1200" dirty="0">
              <a:latin typeface="Bahnschrift" panose="020B0502040204020203" pitchFamily="34" charset="0"/>
            </a:rPr>
            <a:t>în anul școlar </a:t>
          </a:r>
          <a:r>
            <a:rPr lang="ro-RO" altLang="en-US" sz="1400" b="1" kern="1200" dirty="0" smtClean="0">
              <a:latin typeface="Bahnschrift" panose="020B0502040204020203" pitchFamily="34" charset="0"/>
            </a:rPr>
            <a:t>2022-2023 (LTS, LB. LATINĂ)</a:t>
          </a:r>
          <a:r>
            <a:rPr lang="ro-RO" altLang="en-US" sz="1100" kern="1200" dirty="0">
              <a:latin typeface="Georgia" panose="02040502050405020303" pitchFamily="18" charset="0"/>
            </a:rPr>
            <a:t/>
          </a:r>
          <a:br>
            <a:rPr lang="ro-RO" altLang="en-US" sz="1100" kern="1200" dirty="0">
              <a:latin typeface="Georgia" panose="02040502050405020303" pitchFamily="18" charset="0"/>
            </a:rPr>
          </a:br>
          <a:endParaRPr lang="ro-RO" sz="1100" kern="1200" dirty="0"/>
        </a:p>
      </dsp:txBody>
      <dsp:txXfrm>
        <a:off x="863627" y="1089907"/>
        <a:ext cx="7200523" cy="544953"/>
      </dsp:txXfrm>
    </dsp:sp>
    <dsp:sp modelId="{9432D444-30DA-4C8B-9C34-79DF45237B20}">
      <dsp:nvSpPr>
        <dsp:cNvPr id="0" name=""/>
        <dsp:cNvSpPr/>
      </dsp:nvSpPr>
      <dsp:spPr>
        <a:xfrm>
          <a:off x="523031" y="1021788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3391EB-EF53-4CD2-8DD3-F788265DA50A}">
      <dsp:nvSpPr>
        <dsp:cNvPr id="0" name=""/>
        <dsp:cNvSpPr/>
      </dsp:nvSpPr>
      <dsp:spPr>
        <a:xfrm>
          <a:off x="1068606" y="1907234"/>
          <a:ext cx="6995544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en-US" sz="1400" b="1" kern="1200" dirty="0">
              <a:latin typeface="Bahnschrift" panose="020B0502040204020203" pitchFamily="34" charset="0"/>
            </a:rPr>
            <a:t>Repere metodologice pentru aplicarea curriculumului la clasa a IX-a, </a:t>
          </a:r>
          <a:r>
            <a:rPr lang="ro-RO" altLang="en-US" sz="1400" kern="1200" dirty="0">
              <a:latin typeface="Bahnschrift" panose="020B0502040204020203" pitchFamily="34" charset="0"/>
            </a:rPr>
            <a:t/>
          </a:r>
          <a:br>
            <a:rPr lang="ro-RO" altLang="en-US" sz="1400" kern="1200" dirty="0">
              <a:latin typeface="Bahnschrift" panose="020B0502040204020203" pitchFamily="34" charset="0"/>
            </a:rPr>
          </a:br>
          <a:r>
            <a:rPr lang="ro-RO" altLang="en-US" sz="1400" b="1" kern="1200" dirty="0">
              <a:latin typeface="Bahnschrift" panose="020B0502040204020203" pitchFamily="34" charset="0"/>
            </a:rPr>
            <a:t>la disciplina </a:t>
          </a:r>
          <a:r>
            <a:rPr lang="ro-RO" altLang="en-US" sz="1400" b="1" i="1" kern="1200" dirty="0">
              <a:latin typeface="Bahnschrift" panose="020B0502040204020203" pitchFamily="34" charset="0"/>
            </a:rPr>
            <a:t>limba și literatura română, </a:t>
          </a:r>
          <a:r>
            <a:rPr lang="ro-RO" altLang="en-US" sz="1400" b="1" kern="1200" dirty="0">
              <a:latin typeface="Bahnschrift" panose="020B0502040204020203" pitchFamily="34" charset="0"/>
            </a:rPr>
            <a:t>în anul școlar 2021-2022</a:t>
          </a:r>
          <a:r>
            <a:rPr lang="ro-RO" altLang="en-US" sz="1500" kern="1200" dirty="0">
              <a:latin typeface="Georgia" panose="02040502050405020303" pitchFamily="18" charset="0"/>
            </a:rPr>
            <a:t/>
          </a:r>
          <a:br>
            <a:rPr lang="ro-RO" altLang="en-US" sz="1500" kern="1200" dirty="0">
              <a:latin typeface="Georgia" panose="02040502050405020303" pitchFamily="18" charset="0"/>
            </a:rPr>
          </a:br>
          <a:endParaRPr lang="ro-RO" sz="1500" kern="1200" dirty="0"/>
        </a:p>
      </dsp:txBody>
      <dsp:txXfrm>
        <a:off x="1068606" y="1907234"/>
        <a:ext cx="6995544" cy="544953"/>
      </dsp:txXfrm>
    </dsp:sp>
    <dsp:sp modelId="{95952616-FFED-42F4-8DFB-FC9A3042AD4A}">
      <dsp:nvSpPr>
        <dsp:cNvPr id="0" name=""/>
        <dsp:cNvSpPr/>
      </dsp:nvSpPr>
      <dsp:spPr>
        <a:xfrm>
          <a:off x="728009" y="1839115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E9E8DC-C0B6-4E8D-98D2-2CC0B6FF8EEB}">
      <dsp:nvSpPr>
        <dsp:cNvPr id="0" name=""/>
        <dsp:cNvSpPr/>
      </dsp:nvSpPr>
      <dsp:spPr>
        <a:xfrm>
          <a:off x="1068606" y="2724043"/>
          <a:ext cx="6995544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vi-VN" sz="1400" b="1" i="0" u="none" kern="1200" smtClean="0">
              <a:latin typeface="Bahnschrift" panose="020B0502040204020203" pitchFamily="34" charset="0"/>
              <a:ea typeface="+mn-ea"/>
              <a:cs typeface="+mn-cs"/>
            </a:rPr>
            <a:t>Repere pentru proiectarea, actualizarea şi evaluarea Curriculumului naţional. Cadrul de referinţă </a:t>
          </a:r>
          <a:endParaRPr kumimoji="0" lang="ro-RO" sz="1400" b="1" i="0" u="none" kern="1200" dirty="0">
            <a:latin typeface="Bahnschrift" panose="020B0502040204020203" pitchFamily="34" charset="0"/>
            <a:ea typeface="+mn-ea"/>
            <a:cs typeface="+mn-cs"/>
          </a:endParaRPr>
        </a:p>
      </dsp:txBody>
      <dsp:txXfrm>
        <a:off x="1068606" y="2724043"/>
        <a:ext cx="6995544" cy="544953"/>
      </dsp:txXfrm>
    </dsp:sp>
    <dsp:sp modelId="{F3D7E896-F2ED-4267-B292-F2400B191B2E}">
      <dsp:nvSpPr>
        <dsp:cNvPr id="0" name=""/>
        <dsp:cNvSpPr/>
      </dsp:nvSpPr>
      <dsp:spPr>
        <a:xfrm>
          <a:off x="728009" y="2655924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BBC7B-1444-4CE0-9804-BB5DA363C840}">
      <dsp:nvSpPr>
        <dsp:cNvPr id="0" name=""/>
        <dsp:cNvSpPr/>
      </dsp:nvSpPr>
      <dsp:spPr>
        <a:xfrm>
          <a:off x="863627" y="3541370"/>
          <a:ext cx="7200523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strike="noStrike" kern="1200" smtClean="0">
              <a:latin typeface="Bahnschrift" panose="020B0502040204020203" pitchFamily="34" charset="0"/>
            </a:rPr>
            <a:t>Repere metodologice pentru consolidarea achizi</a:t>
          </a:r>
          <a:r>
            <a:rPr lang="ro-RO" sz="1400" b="1" i="0" u="none" strike="noStrike" kern="1200" smtClean="0">
              <a:latin typeface="Bahnschrift" panose="020B0502040204020203" pitchFamily="34" charset="0"/>
            </a:rPr>
            <a:t>ț</a:t>
          </a:r>
          <a:r>
            <a:rPr lang="en-US" sz="1400" b="1" i="0" u="none" strike="noStrike" kern="1200" smtClean="0">
              <a:latin typeface="Bahnschrift" panose="020B0502040204020203" pitchFamily="34" charset="0"/>
            </a:rPr>
            <a:t>iilor</a:t>
          </a:r>
          <a:r>
            <a:rPr lang="ro-RO" sz="1400" b="1" i="0" u="none" strike="noStrike" kern="1200" smtClean="0">
              <a:latin typeface="Bahnschrift" panose="020B0502040204020203" pitchFamily="34" charset="0"/>
            </a:rPr>
            <a:t> anului școlar 2019-2020 – gimnaziu și liceu:</a:t>
          </a:r>
          <a:r>
            <a:rPr lang="ro-RO" sz="1400" b="1" i="0" u="none" strike="noStrike" kern="1200" baseline="0" smtClean="0">
              <a:latin typeface="Bahnschrift" panose="020B0502040204020203" pitchFamily="34" charset="0"/>
            </a:rPr>
            <a:t> </a:t>
          </a:r>
          <a:r>
            <a:rPr lang="en-US" sz="1000" b="0" i="0" u="none" strike="noStrike" kern="1200" smtClean="0">
              <a:latin typeface="Bahnschrift" panose="020B05020402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https://educatiacontinua.edu.ro/repere-metodologice.html</a:t>
          </a:r>
          <a:endParaRPr kumimoji="0" lang="ro-RO" sz="1000" b="0" i="0" u="none" kern="1200" dirty="0">
            <a:latin typeface="Bahnschrift" panose="020B0502040204020203" pitchFamily="34" charset="0"/>
            <a:ea typeface="+mn-ea"/>
            <a:cs typeface="+mn-cs"/>
          </a:endParaRPr>
        </a:p>
      </dsp:txBody>
      <dsp:txXfrm>
        <a:off x="863627" y="3541370"/>
        <a:ext cx="7200523" cy="544953"/>
      </dsp:txXfrm>
    </dsp:sp>
    <dsp:sp modelId="{96A66407-E64F-4D1B-A27E-29EF69BD0354}">
      <dsp:nvSpPr>
        <dsp:cNvPr id="0" name=""/>
        <dsp:cNvSpPr/>
      </dsp:nvSpPr>
      <dsp:spPr>
        <a:xfrm>
          <a:off x="523031" y="3473251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1AA541-1020-4728-B865-CBD1F68E79CB}">
      <dsp:nvSpPr>
        <dsp:cNvPr id="0" name=""/>
        <dsp:cNvSpPr/>
      </dsp:nvSpPr>
      <dsp:spPr>
        <a:xfrm>
          <a:off x="415365" y="4358697"/>
          <a:ext cx="7648785" cy="544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5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i="0" u="none" strike="noStrike" kern="1200" smtClean="0">
              <a:latin typeface="Bahnschrift" panose="020B0502040204020203" pitchFamily="34" charset="0"/>
            </a:rPr>
            <a:t>Curriculum la decizia școlii  </a:t>
          </a:r>
          <a:r>
            <a:rPr lang="en-US" sz="1400" b="1" i="0" u="none" strike="noStrike" kern="1200" smtClean="0">
              <a:latin typeface="Bahnschrift" panose="020B0502040204020203" pitchFamily="34" charset="0"/>
            </a:rPr>
            <a:t> </a:t>
          </a:r>
          <a:endParaRPr kumimoji="0" lang="ro-RO" sz="1400" b="1" i="0" u="none" kern="1200" dirty="0">
            <a:latin typeface="Bahnschrift" panose="020B0502040204020203" pitchFamily="34" charset="0"/>
            <a:ea typeface="+mn-ea"/>
            <a:cs typeface="+mn-cs"/>
          </a:endParaRPr>
        </a:p>
      </dsp:txBody>
      <dsp:txXfrm>
        <a:off x="415365" y="4358697"/>
        <a:ext cx="7648785" cy="544953"/>
      </dsp:txXfrm>
    </dsp:sp>
    <dsp:sp modelId="{3FC5C9C3-AEF7-4C08-81B3-C29DFFBF3916}">
      <dsp:nvSpPr>
        <dsp:cNvPr id="0" name=""/>
        <dsp:cNvSpPr/>
      </dsp:nvSpPr>
      <dsp:spPr>
        <a:xfrm>
          <a:off x="74769" y="4290578"/>
          <a:ext cx="681192" cy="6811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DAA51-17C7-43C9-AA7D-920C6CF06DB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4ED0-2ED7-4F9D-8DAB-C04C9EE7C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rocnee.eu/images/rocnee/fisiere/examene/Adresa_3196_20.09.2022_Apel_EXAMENE_grupuri_lucru_redacted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acontinua.edu.ro/index.html" TargetMode="External"/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digital.educred.r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sj.gl.edu.ro/red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789041"/>
            <a:ext cx="7776864" cy="1296144"/>
          </a:xfrm>
        </p:spPr>
        <p:txBody>
          <a:bodyPr>
            <a:noAutofit/>
          </a:bodyPr>
          <a:lstStyle/>
          <a:p>
            <a:pPr algn="ctr"/>
            <a:r>
              <a:rPr lang="ro-RO" sz="3200" dirty="0">
                <a:solidFill>
                  <a:schemeClr val="bg2">
                    <a:lumMod val="25000"/>
                  </a:schemeClr>
                </a:solidFill>
                <a:latin typeface="Bahnschrift" pitchFamily="34" charset="0"/>
              </a:rPr>
              <a:t>Consfătuirea județeană a profesorilor de limba și literatura română/limba latină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864096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  <a:latin typeface="Bahnschrift" pitchFamily="34" charset="0"/>
              </a:rPr>
              <a:t>Galați, 24 septembrie 2022</a:t>
            </a:r>
            <a:endParaRPr lang="en-US" dirty="0">
              <a:solidFill>
                <a:srgbClr val="0070C0"/>
              </a:solidFill>
              <a:latin typeface="Bahnschrift" pitchFamily="34" charset="0"/>
            </a:endParaRPr>
          </a:p>
        </p:txBody>
      </p:sp>
      <p:pic>
        <p:nvPicPr>
          <p:cNvPr id="35842" name="Picture 2" descr="http://isj.gl.edu.ro/html/sigla1_IS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344148" cy="1008112"/>
          </a:xfrm>
          <a:prstGeom prst="rect">
            <a:avLst/>
          </a:prstGeom>
          <a:noFill/>
        </p:spPr>
      </p:pic>
      <p:pic>
        <p:nvPicPr>
          <p:cNvPr id="35844" name="Picture 4" descr="Ministerul Educați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093928" cy="648072"/>
          </a:xfrm>
          <a:prstGeom prst="rect">
            <a:avLst/>
          </a:prstGeom>
          <a:noFill/>
        </p:spPr>
      </p:pic>
      <p:pic>
        <p:nvPicPr>
          <p:cNvPr id="35846" name="Picture 6" descr="Character Teacher Images | Free Vectors, Stock Photos &amp;amp; P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48245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PROIECTE/CONCURSURI </a:t>
            </a:r>
            <a:b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C.A.E.J. 2021-2022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2276872"/>
          <a:ext cx="7488832" cy="3645408"/>
        </p:xfrm>
        <a:graphic>
          <a:graphicData uri="http://schemas.openxmlformats.org/drawingml/2006/table">
            <a:tbl>
              <a:tblPr/>
              <a:tblGrid>
                <a:gridCol w="3803658"/>
                <a:gridCol w="3685174"/>
              </a:tblGrid>
              <a:tr h="75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 b="1" i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latin typeface="Calibri"/>
                          <a:ea typeface="Calibri"/>
                          <a:cs typeface="Times New Roman"/>
                        </a:rPr>
                        <a:t>PROIECT/CONCURS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600" b="1" i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latin typeface="Calibri"/>
                          <a:ea typeface="Calibri"/>
                          <a:cs typeface="Times New Roman"/>
                        </a:rPr>
                        <a:t>UNITATEA DE ÎNVĂȚĂMÂNT</a:t>
                      </a:r>
                      <a:endParaRPr lang="ro-RO" sz="1600" b="1" i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Caragiale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între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trecut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prezent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600" b="1" i="0" dirty="0" smtClean="0">
                          <a:latin typeface="Calibri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en-US" sz="1600" b="1" i="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b="1" i="0" dirty="0" smtClean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1600" b="1" i="0" dirty="0" err="1" smtClean="0">
                          <a:latin typeface="Calibri"/>
                          <a:ea typeface="Calibri"/>
                          <a:cs typeface="Times New Roman"/>
                        </a:rPr>
                        <a:t>viitor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Școala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Gimnazială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Ștefan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cel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Mare”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Festival – concurs „Arcade”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Colegiul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Național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Costache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Negri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Intergalcultura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Olimpiada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poveștilor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Colegiul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Economic „Virgil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Madgearu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>
                          <a:latin typeface="Calibri"/>
                          <a:ea typeface="Calibri"/>
                          <a:cs typeface="Times New Roman"/>
                        </a:rPr>
                        <a:t>„Miturile, poveștile care nasc povești”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Liceul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Tehnologic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Radu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Negru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>
                          <a:latin typeface="Calibri"/>
                          <a:ea typeface="Calibri"/>
                          <a:cs typeface="Times New Roman"/>
                        </a:rPr>
                        <a:t>„Mari dascăli și oameni de știință - in memoriam Simion Mehedinți”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Liceul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Tehnologic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Simion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Mehedinți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>
                          <a:latin typeface="Calibri"/>
                          <a:ea typeface="Calibri"/>
                          <a:cs typeface="Times New Roman"/>
                        </a:rPr>
                        <a:t>„Comorile basmelor românești”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Școala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Gimnazială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Nr.22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Școala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Gimnazială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„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Miron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Costin</a:t>
                      </a:r>
                      <a:r>
                        <a:rPr lang="en-US" sz="1600" b="1" i="0" dirty="0">
                          <a:latin typeface="Calibri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1600" b="1" i="0" dirty="0" err="1">
                          <a:latin typeface="Calibri"/>
                          <a:ea typeface="Calibri"/>
                          <a:cs typeface="Times New Roman"/>
                        </a:rPr>
                        <a:t>Galați</a:t>
                      </a:r>
                      <a:endParaRPr lang="en-US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20303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o-RO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B. Anul școlar 2022-2023 – DIRECȚII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560840" cy="4752528"/>
          </a:xfrm>
          <a:solidFill>
            <a:schemeClr val="bg2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ro-RO" b="1" dirty="0"/>
          </a:p>
          <a:p>
            <a:pPr marL="0" indent="0" algn="ctr">
              <a:buNone/>
            </a:pPr>
            <a:r>
              <a:rPr lang="vi-VN" sz="3400" b="1" dirty="0"/>
              <a:t> </a:t>
            </a:r>
            <a:r>
              <a:rPr lang="vi-VN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Priorități pentru anul școlar 202</a:t>
            </a:r>
            <a:r>
              <a:rPr lang="ro-RO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2 </a:t>
            </a:r>
            <a:r>
              <a:rPr lang="vi-VN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  <a:r>
              <a:rPr lang="ro-RO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vi-VN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202</a:t>
            </a:r>
            <a:r>
              <a:rPr lang="ro-RO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</a:p>
          <a:p>
            <a:pPr marL="0" indent="0" algn="ctr">
              <a:buNone/>
            </a:pPr>
            <a:r>
              <a:rPr lang="ro-RO" sz="3400" b="1" dirty="0">
                <a:solidFill>
                  <a:srgbClr val="C00000"/>
                </a:solidFill>
                <a:latin typeface="Bahnschrift" panose="020B0502040204020203" pitchFamily="34" charset="0"/>
              </a:rPr>
              <a:t>LA LIMBA ȘI LITERATURA ROMÂNĂ</a:t>
            </a:r>
          </a:p>
          <a:p>
            <a:pPr algn="ctr"/>
            <a:endParaRPr lang="vi-VN" sz="3400" b="1" dirty="0">
              <a:solidFill>
                <a:srgbClr val="FF0000"/>
              </a:solidFill>
              <a:latin typeface="Bahnschrift Condensed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Aplicarea curriculumului național: planuri-cadru, programele și manualele școlare  în vigoare;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Proiectarea curriculară conform structurii anului școlar 2022 – 2023, </a:t>
            </a:r>
            <a:r>
              <a:rPr lang="ro-RO" altLang="en-US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aprobată </a:t>
            </a: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prin </a:t>
            </a:r>
            <a:r>
              <a:rPr lang="ro-RO" altLang="en-US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O.M.E. </a:t>
            </a: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nr. 3505/2022;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Prezentarea </a:t>
            </a:r>
            <a:r>
              <a:rPr lang="ro-RO" altLang="en-US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Reperelor</a:t>
            </a: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 </a:t>
            </a:r>
            <a:r>
              <a:rPr lang="ro-RO" altLang="en-US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metodologice pentru aplicarea curriculumului la clasa a X - a în anul școlar 2022-2023;</a:t>
            </a:r>
            <a:endParaRPr lang="ro-RO" altLang="en-US" b="1" dirty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Elaborarea și implementarea de programe/proiecte/activități de abilitare curriculară pe discipline de studiu/niveluri de studiu, cu accent pe: </a:t>
            </a:r>
            <a:r>
              <a:rPr lang="ro-RO" altLang="en-US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proiectare curriculară, evaluarea la clasă, evaluarea la examenele naționale și  în cadrul </a:t>
            </a:r>
            <a:r>
              <a:rPr lang="ro-RO" altLang="en-US" b="1" i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competiţiilor</a:t>
            </a:r>
            <a:r>
              <a:rPr lang="ro-RO" altLang="en-US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 școlare;</a:t>
            </a: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Profesionalizarea cadrelor didactice;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alt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>Organizarea și desfășurarea competițiilor școlare în anul școlar 2022 – 2023.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alt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o-RO" dirty="0">
              <a:latin typeface="Bahnschrift Condensed" pitchFamily="34" charset="0"/>
            </a:endParaRPr>
          </a:p>
        </p:txBody>
      </p:sp>
      <p:pic>
        <p:nvPicPr>
          <p:cNvPr id="7169" name="Picture 1" descr="C:\Users\ISJ-LENOVO\AppData\Local\Microsoft\Windows\INetCache\IE\KYGQ1DNM\educ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06254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7704856" cy="5544616"/>
          </a:xfrm>
          <a:solidFill>
            <a:schemeClr val="bg2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vi-VN" sz="3400" b="1" dirty="0">
              <a:solidFill>
                <a:srgbClr val="FF0000"/>
              </a:solidFill>
              <a:latin typeface="Bahnschrift Condensed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ro-RO" altLang="en-US" sz="6200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o-RO" altLang="en-US" sz="6200" b="1" dirty="0" smtClean="0">
                <a:solidFill>
                  <a:srgbClr val="C00000"/>
                </a:solidFill>
                <a:latin typeface="Bahnschrift" pitchFamily="34" charset="0"/>
              </a:rPr>
              <a:t>CADRUL NORMATIV</a:t>
            </a:r>
            <a:r>
              <a:rPr lang="ro-RO" altLang="en-US" sz="6200" dirty="0" smtClean="0">
                <a:solidFill>
                  <a:srgbClr val="C00000"/>
                </a:solidFill>
                <a:latin typeface="Bahnschrift" pitchFamily="34" charset="0"/>
              </a:rPr>
              <a:t>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o-RO" altLang="en-US" sz="6200" b="1" dirty="0" smtClean="0">
                <a:solidFill>
                  <a:srgbClr val="C00000"/>
                </a:solidFill>
                <a:latin typeface="Bahnschrift" pitchFamily="34" charset="0"/>
              </a:rPr>
              <a:t>privind organizarea </a:t>
            </a:r>
            <a:r>
              <a:rPr lang="ro-RO" altLang="en-US" sz="6200" b="1" dirty="0">
                <a:solidFill>
                  <a:srgbClr val="C00000"/>
                </a:solidFill>
                <a:latin typeface="Bahnschrift" pitchFamily="34" charset="0"/>
              </a:rPr>
              <a:t>procesului de învățământ în anul școlar 2022 – 2023 </a:t>
            </a:r>
            <a:endParaRPr lang="ro-RO" altLang="en-US" sz="6200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o-RO" altLang="en-US" sz="6200" b="1" dirty="0" smtClean="0">
                <a:solidFill>
                  <a:srgbClr val="C00000"/>
                </a:solidFill>
                <a:latin typeface="Bahnschrift" pitchFamily="34" charset="0"/>
              </a:rPr>
              <a:t> </a:t>
            </a:r>
            <a:r>
              <a:rPr lang="ro-RO" altLang="en-US" sz="6200" b="1" dirty="0">
                <a:solidFill>
                  <a:srgbClr val="C00000"/>
                </a:solidFill>
                <a:latin typeface="Bahnschrift" pitchFamily="34" charset="0"/>
              </a:rPr>
              <a:t>- </a:t>
            </a:r>
            <a:r>
              <a:rPr lang="ro-RO" altLang="en-US" sz="6200" dirty="0">
                <a:solidFill>
                  <a:srgbClr val="C00000"/>
                </a:solidFill>
                <a:latin typeface="Bahnschrift" pitchFamily="34" charset="0"/>
              </a:rPr>
              <a:t> </a:t>
            </a:r>
            <a:r>
              <a:rPr lang="ro-RO" altLang="en-US" sz="6200" b="1" i="1" dirty="0" smtClean="0">
                <a:solidFill>
                  <a:srgbClr val="C00000"/>
                </a:solidFill>
                <a:latin typeface="Bahnschrift" pitchFamily="34" charset="0"/>
              </a:rPr>
              <a:t>Noutăți - </a:t>
            </a:r>
            <a:endParaRPr lang="ro-RO" altLang="en-US" sz="3600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o-RO" altLang="en-US" sz="36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Ordinul ME nr. 3505/2022 privind structura anului școlar 2022 – 2023;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Curriculum național: planurile-cadru, programele și manualele școlare  în vigoare;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Cadrul normativ ce reglementează organizarea și desfășurarea examenului național de bacalaureat, a evaluării naționale pentru elevii clasei a VIII-a și a admiterii învățământ liceal și profesional, graficul examenelor de certificare a calificărilor profesionale, în anul școlar 2022-2023;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OME nr 5241/31.08.2022, privind organizarea și desfășurarea evaluării naționale pentru absolvenții clasei a VIII-a, în anul școlar 2022-2023;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OME nr. 5243/2022, privind organizarea și desfășurarea admiterii în învățământul liceal pentru anul școlar 2022-2023;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OME nr. 5242/31.08.2022, privind organizarea și desfășurarea examenului național de bacalaureat – 2023;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OME nr. 4759/2022 privind aprobarea graficului de </a:t>
            </a:r>
            <a:r>
              <a:rPr lang="ro-RO" altLang="en-US" sz="5600" b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desfăşurare</a:t>
            </a: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 a examenelor de certificare a calificării profesionale a </a:t>
            </a:r>
            <a:r>
              <a:rPr lang="ro-RO" altLang="en-US" sz="5600" b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absolvenţilor</a:t>
            </a: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 din </a:t>
            </a:r>
            <a:r>
              <a:rPr lang="ro-RO" altLang="en-US" sz="5600" b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învăţământul</a:t>
            </a: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 profesional </a:t>
            </a:r>
            <a:r>
              <a:rPr lang="ro-RO" altLang="en-US" sz="5600" b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şi</a:t>
            </a: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 tehnic preuniversitar în anul </a:t>
            </a:r>
            <a:r>
              <a:rPr lang="ro-RO" altLang="en-US" sz="5600" b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şcolar</a:t>
            </a:r>
            <a:r>
              <a:rPr lang="ro-RO" altLang="en-US" sz="5600" b="1" dirty="0">
                <a:solidFill>
                  <a:srgbClr val="7030A0"/>
                </a:solidFill>
                <a:latin typeface="Bahnschrift" panose="020B0502040204020203" pitchFamily="34" charset="0"/>
              </a:rPr>
              <a:t> 2022 – 2023.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o-RO" alt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o-RO" alt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o-RO" altLang="en-US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altLang="en-US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o-RO" dirty="0">
              <a:latin typeface="Bahnschrift Condensed" pitchFamily="34" charset="0"/>
            </a:endParaRPr>
          </a:p>
        </p:txBody>
      </p:sp>
      <p:pic>
        <p:nvPicPr>
          <p:cNvPr id="11266" name="Picture 2" descr="legisl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110" y="692796"/>
            <a:ext cx="150968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7128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5544616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itchFamily="34" charset="0"/>
              </a:rPr>
              <a:t>Examene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itchFamily="34" charset="0"/>
              </a:rPr>
              <a:t>202</a:t>
            </a:r>
            <a:r>
              <a:rPr lang="ro-RO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itchFamily="34" charset="0"/>
              </a:rPr>
              <a:t>2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itchFamily="34" charset="0"/>
              </a:rPr>
              <a:t> - 202</a:t>
            </a:r>
            <a:r>
              <a:rPr lang="ro-RO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Condensed" pitchFamily="34" charset="0"/>
              </a:rPr>
              <a:t>3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6016" y="1637144"/>
            <a:ext cx="3672408" cy="452816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BAC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ALAUREAT</a:t>
            </a:r>
          </a:p>
          <a:p>
            <a:pPr marL="0" lvl="0" indent="0">
              <a:buNone/>
            </a:pPr>
            <a:endParaRPr lang="ro-RO" sz="2000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o-RO" sz="2000" b="1" dirty="0">
                <a:latin typeface="Bahnschrift" panose="020B0502040204020203" pitchFamily="34" charset="0"/>
              </a:rPr>
              <a:t>Apel: septembrie – octombrie 2022 - </a:t>
            </a:r>
            <a:r>
              <a:rPr lang="ro-RO" sz="2000" b="1" i="1" dirty="0">
                <a:latin typeface="Bahnschrift" panose="020B0502040204020203" pitchFamily="34" charset="0"/>
              </a:rPr>
              <a:t>rocnee.eu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b="1" dirty="0">
                <a:latin typeface="Bahnschrift" panose="020B0502040204020203" pitchFamily="34" charset="0"/>
              </a:rPr>
              <a:t>Programa: </a:t>
            </a:r>
            <a:r>
              <a:rPr lang="ro-RO" sz="2000" b="1" dirty="0" smtClean="0">
                <a:latin typeface="Bahnschrift" panose="020B0502040204020203" pitchFamily="34" charset="0"/>
              </a:rPr>
              <a:t>O.M.E. </a:t>
            </a:r>
            <a:r>
              <a:rPr lang="ro-RO" sz="2000" b="1" dirty="0">
                <a:latin typeface="Bahnschrift" panose="020B0502040204020203" pitchFamily="34" charset="0"/>
              </a:rPr>
              <a:t>5242/31 august 2022 </a:t>
            </a:r>
          </a:p>
          <a:p>
            <a:pPr lvl="0">
              <a:buFont typeface="Wingdings" pitchFamily="2" charset="2"/>
              <a:buChar char="Ø"/>
            </a:pPr>
            <a:r>
              <a:rPr lang="ro-RO" sz="2000" b="1" dirty="0">
                <a:latin typeface="Bahnschrift" panose="020B0502040204020203" pitchFamily="34" charset="0"/>
              </a:rPr>
              <a:t>A</a:t>
            </a:r>
            <a:r>
              <a:rPr lang="en-US" sz="2000" b="1" dirty="0" err="1">
                <a:latin typeface="Bahnschrift" panose="020B0502040204020203" pitchFamily="34" charset="0"/>
              </a:rPr>
              <a:t>ceeași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structură</a:t>
            </a:r>
            <a:r>
              <a:rPr lang="en-US" sz="2000" b="1" dirty="0">
                <a:latin typeface="Bahnschrift" panose="020B0502040204020203" pitchFamily="34" charset="0"/>
              </a:rPr>
              <a:t> a </a:t>
            </a:r>
            <a:r>
              <a:rPr lang="en-US" sz="2000" b="1" dirty="0" err="1">
                <a:latin typeface="Bahnschrift" panose="020B0502040204020203" pitchFamily="34" charset="0"/>
              </a:rPr>
              <a:t>subiectelor</a:t>
            </a:r>
            <a:endParaRPr lang="ro-RO" sz="2000" b="1" dirty="0">
              <a:latin typeface="Bahnschrift" panose="020B0502040204020203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2000" b="1" dirty="0">
                <a:latin typeface="Bahnschrift" panose="020B0502040204020203" pitchFamily="34" charset="0"/>
              </a:rPr>
              <a:t>Model: 1 noiembrie 2022 - </a:t>
            </a:r>
            <a:r>
              <a:rPr lang="ro-RO" sz="2000" b="1" i="1" dirty="0">
                <a:latin typeface="Bahnschrift" panose="020B0502040204020203" pitchFamily="34" charset="0"/>
              </a:rPr>
              <a:t>subiecte.edu.ro</a:t>
            </a:r>
            <a:endParaRPr lang="en-US" sz="2000" b="1" i="1" dirty="0">
              <a:latin typeface="Bahnschrift" panose="020B0502040204020203" pitchFamily="34" charset="0"/>
            </a:endParaRPr>
          </a:p>
          <a:p>
            <a:pPr marL="0" lvl="0" indent="0">
              <a:buNone/>
            </a:pPr>
            <a:endParaRPr lang="ro-RO" sz="2000" dirty="0">
              <a:latin typeface="Bahnschrift" panose="020B0502040204020203" pitchFamily="34" charset="0"/>
            </a:endParaRPr>
          </a:p>
        </p:txBody>
      </p:sp>
      <p:pic>
        <p:nvPicPr>
          <p:cNvPr id="2053" name="Picture 5" descr="Anglia: Examenele GCSE și A-Level, amânate în 2021 | Ziarul Românesc UK -  știri pentru românii din Marea Brit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37144"/>
            <a:ext cx="3384376" cy="452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o-RO" sz="3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" panose="020B0502040204020203" pitchFamily="34" charset="0"/>
              </a:rPr>
              <a:t>O NOUĂ STRUCTURĂ A ANULUI ȘCOLAR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ro-RO" sz="2000" dirty="0">
                <a:solidFill>
                  <a:srgbClr val="FF0000"/>
                </a:solidFill>
                <a:latin typeface="Bahnschrift Condensed" pitchFamily="34" charset="0"/>
              </a:rPr>
              <a:t>		</a:t>
            </a:r>
            <a:endParaRPr lang="en-US" sz="2000" b="1" dirty="0">
              <a:solidFill>
                <a:schemeClr val="accent1"/>
              </a:solidFill>
              <a:latin typeface="Bahnschrif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8003232" cy="514177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1400" b="1" dirty="0">
                <a:solidFill>
                  <a:srgbClr val="121416"/>
                </a:solidFill>
                <a:latin typeface="Bahnschrift" panose="020B0502040204020203" pitchFamily="34" charset="0"/>
              </a:rPr>
              <a:t>II. C</a:t>
            </a: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ursuri:</a:t>
            </a:r>
            <a:r>
              <a:rPr lang="ro-RO" sz="140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de luni, 31 octombrie 2022, până joi, 22 decembrie 2022; </a:t>
            </a:r>
          </a:p>
          <a:p>
            <a:pPr marL="457200" lvl="1" indent="0" algn="just">
              <a:buNone/>
            </a:pPr>
            <a:r>
              <a:rPr lang="ro-RO" sz="1400" b="1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vacanță:</a:t>
            </a:r>
            <a:r>
              <a:rPr lang="ro-RO" sz="1400" b="0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 de vineri, 23 decembrie 2022, până duminică, 8 ianuarie 2023; </a:t>
            </a:r>
          </a:p>
          <a:p>
            <a:pPr marL="0" indent="0" algn="just">
              <a:buNone/>
            </a:pP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III. Cursuri:</a:t>
            </a:r>
            <a:r>
              <a:rPr lang="ro-RO" sz="140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de luni, 9 ianuarie 2023, până vineri, 3 februarie 2023, respectiv vineri, 10 februarie 2023, sau vineri, 17 februarie 2023, la decizia inspectoratelor școlare județene/al municipiului București, după caz; </a:t>
            </a:r>
          </a:p>
          <a:p>
            <a:pPr marL="457200" lvl="1" indent="0" algn="just">
              <a:buNone/>
            </a:pPr>
            <a:r>
              <a:rPr lang="ro-RO" sz="1400" b="1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vacanță:</a:t>
            </a:r>
            <a:r>
              <a:rPr lang="ro-RO" sz="1400" b="0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 o săptămână, la decizia inspectoratelor școlare județene/al municipiului București, în perioada 6—26 februarie 2023; </a:t>
            </a:r>
          </a:p>
          <a:p>
            <a:pPr marL="0" indent="0" algn="just">
              <a:buNone/>
            </a:pPr>
            <a:r>
              <a:rPr lang="ro-RO" sz="1400" b="1" dirty="0">
                <a:solidFill>
                  <a:srgbClr val="121416"/>
                </a:solidFill>
                <a:latin typeface="Bahnschrift" panose="020B0502040204020203" pitchFamily="34" charset="0"/>
              </a:rPr>
              <a:t>IV.</a:t>
            </a: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ro-RO" sz="1400" b="1" dirty="0">
                <a:solidFill>
                  <a:srgbClr val="121416"/>
                </a:solidFill>
                <a:latin typeface="Bahnschrift" panose="020B0502040204020203" pitchFamily="34" charset="0"/>
              </a:rPr>
              <a:t>C</a:t>
            </a: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ursuri: </a:t>
            </a:r>
            <a:r>
              <a:rPr lang="ro-RO" sz="140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de luni, 13 februarie 2023, respectiv luni, 20 februarie 2023, sau luni, 27 februarie 2023, la decizia inspectoratelor școlare județene/al municipiului București, după caz, până joi, 6 aprilie 2023; </a:t>
            </a:r>
          </a:p>
          <a:p>
            <a:pPr marL="457200" lvl="1" indent="0" algn="just">
              <a:buNone/>
            </a:pPr>
            <a:r>
              <a:rPr lang="ro-RO" sz="1400" b="1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vacanță: </a:t>
            </a:r>
            <a:r>
              <a:rPr lang="ro-RO" sz="1400" b="0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de vineri, 7 aprilie 2023, până marți, 18 aprilie 2023; </a:t>
            </a:r>
          </a:p>
          <a:p>
            <a:pPr marL="0" indent="0" algn="just">
              <a:buNone/>
            </a:pP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V. </a:t>
            </a:r>
            <a:r>
              <a:rPr lang="ro-RO" sz="1400" b="1" dirty="0">
                <a:solidFill>
                  <a:srgbClr val="121416"/>
                </a:solidFill>
                <a:latin typeface="Bahnschrift" panose="020B0502040204020203" pitchFamily="34" charset="0"/>
              </a:rPr>
              <a:t>C</a:t>
            </a:r>
            <a:r>
              <a:rPr lang="ro-RO" sz="140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ursuri:</a:t>
            </a:r>
            <a:r>
              <a:rPr lang="ro-RO" sz="140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de miercuri, 19 aprilie 2023, până vineri, 16 iunie 2023; </a:t>
            </a:r>
          </a:p>
          <a:p>
            <a:pPr marL="457200" lvl="1" indent="0" algn="just">
              <a:buNone/>
            </a:pPr>
            <a:r>
              <a:rPr lang="ro-RO" sz="1400" b="1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vacanță:</a:t>
            </a:r>
            <a:r>
              <a:rPr lang="ro-RO" sz="1400" b="0" i="0" dirty="0">
                <a:solidFill>
                  <a:srgbClr val="7030A0"/>
                </a:solidFill>
                <a:effectLst/>
                <a:latin typeface="Bahnschrift" panose="020B0502040204020203" pitchFamily="34" charset="0"/>
              </a:rPr>
              <a:t> de sâmbătă, 17 iunie 2023, până duminică, 3 septembrie 2023</a:t>
            </a:r>
          </a:p>
          <a:p>
            <a:pPr marL="457200" lvl="1" indent="0" algn="just">
              <a:buNone/>
            </a:pPr>
            <a:endParaRPr lang="ro-RO" sz="1200" b="0" i="0" dirty="0">
              <a:solidFill>
                <a:srgbClr val="7030A0"/>
              </a:solidFill>
              <a:effectLst/>
              <a:latin typeface="Bahnschrift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pentru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clasele a XII-a zi, a XIII-a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seral și frecvență redusă, anul școlar are o durată de 34 de săptămâni de cursuri și se încheie la data de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2 iunie 2023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pentru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clasa a VIII-a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, anul școlar are o durată de 35 de săptămâni de cursuri și se încheie la data de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9 iunie 2023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pentru clasele din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învățământul liceal — filiera tehnologică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, cu excepția claselor prevăzute la lit. a), pentru clasele din învățământul postliceal, cu excepția calificărilor din domeniul sănătate și asistență pedagogică, și pentru clasele din învățământul profesional, anul școlar are o durată de 37 de săptămâni de cursuri și se încheie la data de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23 iunie 2023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pentru clasele din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învățământul postliceal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, având calificări din domeniul sănătate și asistență pedagogică, durata cursurilor este cea stabilită prin planurile-cadru de învățământ în vigoare;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Programul național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„Școala altfel”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și Programul 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„Săptămâna verde”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 se desfășoară în perioada </a:t>
            </a:r>
            <a:r>
              <a:rPr lang="ro-RO" sz="1050" b="1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27 februarie— 16 iunie 2023</a:t>
            </a:r>
            <a:r>
              <a:rPr lang="ro-RO" sz="1050" b="0" i="0" dirty="0">
                <a:solidFill>
                  <a:srgbClr val="121416"/>
                </a:solidFill>
                <a:effectLst/>
                <a:latin typeface="Bahnschrift" panose="020B0502040204020203" pitchFamily="34" charset="0"/>
              </a:rPr>
              <a:t>, în intervale de câte 5 zile consecutive lucrătoare, a căror planificare se află la decizia unității de învățământ.</a:t>
            </a:r>
          </a:p>
          <a:p>
            <a:pPr marL="0" indent="0">
              <a:buNone/>
            </a:pPr>
            <a:endParaRPr lang="ro-RO" sz="1400" b="1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040"/>
            <a:ext cx="8229600" cy="279688"/>
          </a:xfrm>
        </p:spPr>
        <p:txBody>
          <a:bodyPr>
            <a:noAutofit/>
          </a:bodyPr>
          <a:lstStyle/>
          <a:p>
            <a:r>
              <a:rPr lang="ro-RO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" panose="020B0502040204020203" pitchFamily="34" charset="0"/>
              </a:rPr>
              <a:t>CURRICULUM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ro-RO" sz="2800" dirty="0">
                <a:solidFill>
                  <a:srgbClr val="FF0000"/>
                </a:solidFill>
                <a:latin typeface="Bahnschrift" panose="020B0502040204020203" pitchFamily="34" charset="0"/>
              </a:rPr>
              <a:t>		</a:t>
            </a:r>
            <a:endParaRPr lang="en-US" sz="28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7" name="Substituent conținut 6">
            <a:extLst>
              <a:ext uri="{FF2B5EF4-FFF2-40B4-BE49-F238E27FC236}">
                <a16:creationId xmlns="" xmlns:a16="http://schemas.microsoft.com/office/drawing/2014/main" id="{59A0DE20-D0CD-10E7-3E69-25F51B88F3A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975143023"/>
              </p:ext>
            </p:extLst>
          </p:nvPr>
        </p:nvGraphicFramePr>
        <p:xfrm>
          <a:off x="755576" y="980728"/>
          <a:ext cx="8136904" cy="517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88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3240360" cy="4209331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400" dirty="0" err="1">
                <a:latin typeface="Bahnschrift" pitchFamily="34" charset="0"/>
              </a:rPr>
              <a:t>Testarea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inițială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precedată</a:t>
            </a:r>
            <a:r>
              <a:rPr lang="en-US" sz="1400" dirty="0">
                <a:latin typeface="Bahnschrift" pitchFamily="34" charset="0"/>
              </a:rPr>
              <a:t> de </a:t>
            </a:r>
            <a:r>
              <a:rPr lang="en-US" sz="1400" dirty="0" err="1">
                <a:latin typeface="Bahnschrift" pitchFamily="34" charset="0"/>
              </a:rPr>
              <a:t>recapitulare</a:t>
            </a:r>
            <a:r>
              <a:rPr lang="ro-RO" sz="1400" dirty="0">
                <a:latin typeface="Bahnschrift" pitchFamily="34" charset="0"/>
              </a:rPr>
              <a:t>;</a:t>
            </a:r>
            <a:endParaRPr lang="en-US" sz="1400" dirty="0">
              <a:latin typeface="Bahnschrift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400" dirty="0" err="1">
                <a:latin typeface="Bahnschrift" pitchFamily="34" charset="0"/>
              </a:rPr>
              <a:t>Rezultatele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evaluării</a:t>
            </a:r>
            <a:r>
              <a:rPr lang="en-US" sz="1400" dirty="0">
                <a:latin typeface="Bahnschrift" pitchFamily="34" charset="0"/>
              </a:rPr>
              <a:t> predictive nu se </a:t>
            </a:r>
            <a:r>
              <a:rPr lang="en-US" sz="1400" dirty="0" err="1">
                <a:latin typeface="Bahnschrift" pitchFamily="34" charset="0"/>
              </a:rPr>
              <a:t>trec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în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smtClean="0">
                <a:latin typeface="Bahnschrift" pitchFamily="34" charset="0"/>
              </a:rPr>
              <a:t>catalog</a:t>
            </a:r>
            <a:r>
              <a:rPr lang="ro-RO" sz="1400" dirty="0" smtClean="0">
                <a:latin typeface="Bahnschrift" pitchFamily="34" charset="0"/>
              </a:rPr>
              <a:t>; </a:t>
            </a:r>
            <a:r>
              <a:rPr lang="en-US" sz="1400" dirty="0" err="1">
                <a:latin typeface="Bahnschrift" pitchFamily="34" charset="0"/>
              </a:rPr>
              <a:t>analiz</a:t>
            </a:r>
            <a:r>
              <a:rPr lang="ro-RO" sz="1400" dirty="0">
                <a:latin typeface="Bahnschrift" pitchFamily="34" charset="0"/>
              </a:rPr>
              <a:t>a</a:t>
            </a:r>
            <a:r>
              <a:rPr lang="en-US" sz="1400" dirty="0">
                <a:latin typeface="Bahnschrift" pitchFamily="34" charset="0"/>
              </a:rPr>
              <a:t> pe </a:t>
            </a:r>
            <a:r>
              <a:rPr lang="en-US" sz="1400" dirty="0" err="1">
                <a:latin typeface="Bahnschrift" pitchFamily="34" charset="0"/>
              </a:rPr>
              <a:t>descriptori</a:t>
            </a:r>
            <a:r>
              <a:rPr lang="ro-RO" sz="1400" dirty="0">
                <a:latin typeface="Bahnschrift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1400" dirty="0">
                <a:latin typeface="Bahnschrift" pitchFamily="34" charset="0"/>
              </a:rPr>
              <a:t>Planificare calendaristică anuală și planificarea unităților de învățare;</a:t>
            </a:r>
            <a:endParaRPr lang="en-US" sz="1400" dirty="0">
              <a:latin typeface="Bahnschrift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1400" dirty="0" err="1">
                <a:latin typeface="Bahnschrift" pitchFamily="34" charset="0"/>
              </a:rPr>
              <a:t>Rubrica</a:t>
            </a:r>
            <a:r>
              <a:rPr lang="en-US" sz="1400" dirty="0">
                <a:latin typeface="Bahnschrift" pitchFamily="34" charset="0"/>
              </a:rPr>
              <a:t> ”</a:t>
            </a:r>
            <a:r>
              <a:rPr lang="en-US" sz="1400" dirty="0" err="1">
                <a:latin typeface="Bahnschrift" pitchFamily="34" charset="0"/>
              </a:rPr>
              <a:t>Observații</a:t>
            </a:r>
            <a:r>
              <a:rPr lang="en-US" sz="1400" dirty="0">
                <a:latin typeface="Bahnschrift" pitchFamily="34" charset="0"/>
              </a:rPr>
              <a:t>”:</a:t>
            </a:r>
            <a:r>
              <a:rPr lang="en-US" sz="1400" b="1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corelarea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competențelor</a:t>
            </a:r>
            <a:r>
              <a:rPr lang="en-US" sz="1400" dirty="0">
                <a:latin typeface="Bahnschrift" pitchFamily="34" charset="0"/>
              </a:rPr>
              <a:t>/</a:t>
            </a:r>
            <a:r>
              <a:rPr lang="en-US" sz="1400" dirty="0" err="1">
                <a:latin typeface="Bahnschrift" pitchFamily="34" charset="0"/>
              </a:rPr>
              <a:t>conținuturilor</a:t>
            </a:r>
            <a:r>
              <a:rPr lang="en-US" sz="1400" dirty="0">
                <a:latin typeface="Bahnschrift" pitchFamily="34" charset="0"/>
              </a:rPr>
              <a:t> din program</a:t>
            </a:r>
            <a:r>
              <a:rPr lang="ro-RO" sz="1400" dirty="0">
                <a:latin typeface="Bahnschrift" pitchFamily="34" charset="0"/>
              </a:rPr>
              <a:t>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școlar</a:t>
            </a:r>
            <a:r>
              <a:rPr lang="ro-RO" sz="1400" dirty="0">
                <a:latin typeface="Bahnschrift" pitchFamily="34" charset="0"/>
              </a:rPr>
              <a:t>ă de gimnaziu cu cele din </a:t>
            </a:r>
            <a:r>
              <a:rPr lang="ro-RO" sz="1400" dirty="0" smtClean="0">
                <a:latin typeface="Bahnschrift" pitchFamily="34" charset="0"/>
              </a:rPr>
              <a:t>programele pentru clasele </a:t>
            </a:r>
            <a:r>
              <a:rPr lang="ro-RO" sz="1400" dirty="0">
                <a:latin typeface="Bahnschrift" pitchFamily="34" charset="0"/>
              </a:rPr>
              <a:t>a IX-a și a X-a;</a:t>
            </a:r>
          </a:p>
          <a:p>
            <a:pPr lvl="0" algn="just">
              <a:buFont typeface="Wingdings" pitchFamily="2" charset="2"/>
              <a:buChar char="Ø"/>
            </a:pPr>
            <a:r>
              <a:rPr lang="ro-RO" sz="1400" dirty="0">
                <a:latin typeface="Bahnschrift" pitchFamily="34" charset="0"/>
              </a:rPr>
              <a:t>Respectarea </a:t>
            </a:r>
            <a:r>
              <a:rPr lang="ro-RO" sz="1400" dirty="0" smtClean="0">
                <a:latin typeface="Bahnschrift" pitchFamily="34" charset="0"/>
              </a:rPr>
              <a:t>noii structuri a </a:t>
            </a:r>
            <a:r>
              <a:rPr lang="ro-RO" sz="1400" dirty="0">
                <a:latin typeface="Bahnschrift" pitchFamily="34" charset="0"/>
              </a:rPr>
              <a:t>anului școlar;</a:t>
            </a:r>
          </a:p>
          <a:p>
            <a:pPr lvl="0" algn="just">
              <a:buFont typeface="Wingdings" pitchFamily="2" charset="2"/>
              <a:buChar char="Ø"/>
            </a:pPr>
            <a:r>
              <a:rPr lang="ro-RO" sz="1400" dirty="0">
                <a:latin typeface="Bahnschrift" pitchFamily="34" charset="0"/>
              </a:rPr>
              <a:t>Finalizarea unității de învățare înainte de vacanță/ evitarea întreruperii procesului de predare a unui element de conținut din programa școlară.  </a:t>
            </a:r>
          </a:p>
          <a:p>
            <a:pPr lvl="0">
              <a:buNone/>
            </a:pPr>
            <a:r>
              <a:rPr lang="ro-RO" sz="1400" dirty="0">
                <a:latin typeface="Bahnschrift Condensed" pitchFamily="34" charset="0"/>
              </a:rPr>
              <a:t>    </a:t>
            </a:r>
            <a:endParaRPr lang="en-US" sz="1400" dirty="0">
              <a:latin typeface="Bahnschrift Condensed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6389" t="24104" r="17307" b="15936"/>
          <a:stretch>
            <a:fillRect/>
          </a:stretch>
        </p:blipFill>
        <p:spPr bwMode="auto">
          <a:xfrm>
            <a:off x="3707904" y="2492896"/>
            <a:ext cx="5184576" cy="32403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91680" y="112474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PROIECT</a:t>
            </a:r>
            <a:r>
              <a:rPr lang="ro-RO" sz="40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AREA  DIDACTICĂ</a:t>
            </a:r>
            <a:endParaRPr lang="ro-RO" sz="4000" b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 algn="r">
              <a:buNone/>
            </a:pPr>
            <a:r>
              <a:rPr lang="ro-RO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PROPUNERE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r>
              <a:rPr lang="ro-RO" sz="3200" b="1" dirty="0" smtClean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PLANIFICARE CALENDARISTICĂ</a:t>
            </a:r>
            <a:endParaRPr lang="ro-RO" sz="3200" b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/>
            <a:endParaRPr lang="ro-RO" b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/>
            <a:endParaRPr lang="ro-RO" b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/>
            <a:endParaRPr lang="ro-RO" b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just"/>
            <a:endParaRPr lang="ro-RO" b="1" dirty="0" smtClean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5748" t="22908" r="29487" b="10159"/>
          <a:stretch>
            <a:fillRect/>
          </a:stretch>
        </p:blipFill>
        <p:spPr bwMode="auto">
          <a:xfrm>
            <a:off x="611560" y="1916832"/>
            <a:ext cx="79208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ISJ-LENOVO\AppData\Local\Microsoft\Windows\INetCache\IE\KYGQ1DNM\planning-256x2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1656184" cy="161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219200"/>
            <a:ext cx="7931224" cy="4937760"/>
          </a:xfrm>
        </p:spPr>
        <p:txBody>
          <a:bodyPr>
            <a:normAutofit lnSpcReduction="10000"/>
          </a:bodyPr>
          <a:lstStyle/>
          <a:p>
            <a:pPr lvl="0" algn="r">
              <a:buNone/>
            </a:pPr>
            <a:endParaRPr lang="ro-RO" sz="3200" b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 algn="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PORTOFOLIUL DE AVIZARE A CDȘ</a:t>
            </a:r>
            <a:r>
              <a:rPr lang="ro-RO" sz="3200" b="1" dirty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- urilor</a:t>
            </a:r>
          </a:p>
          <a:p>
            <a:pPr lvl="0" algn="ctr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/>
            <a:r>
              <a:rPr lang="en-US" sz="3200" dirty="0" err="1">
                <a:latin typeface="Bahnschrift Condensed" pitchFamily="34" charset="0"/>
              </a:rPr>
              <a:t>Fișă</a:t>
            </a:r>
            <a:r>
              <a:rPr lang="en-US" sz="3200" dirty="0">
                <a:latin typeface="Bahnschrift Condensed" pitchFamily="34" charset="0"/>
              </a:rPr>
              <a:t> de </a:t>
            </a:r>
            <a:r>
              <a:rPr lang="en-US" sz="3200" dirty="0" err="1">
                <a:latin typeface="Bahnschrift Condensed" pitchFamily="34" charset="0"/>
              </a:rPr>
              <a:t>avizare</a:t>
            </a:r>
            <a:r>
              <a:rPr lang="en-US" sz="3200" dirty="0">
                <a:latin typeface="Bahnschrift Condensed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</a:rPr>
              <a:t>actualizată</a:t>
            </a:r>
            <a:endParaRPr lang="en-US" sz="3200" dirty="0">
              <a:latin typeface="Bahnschrift Condensed" pitchFamily="34" charset="0"/>
            </a:endParaRPr>
          </a:p>
          <a:p>
            <a:pPr lvl="0"/>
            <a:r>
              <a:rPr lang="en-US" sz="3200" dirty="0" err="1">
                <a:latin typeface="Bahnschrift Condensed" pitchFamily="34" charset="0"/>
              </a:rPr>
              <a:t>Avizare</a:t>
            </a:r>
            <a:r>
              <a:rPr lang="en-US" sz="3200" dirty="0">
                <a:latin typeface="Bahnschrift Condensed" pitchFamily="34" charset="0"/>
              </a:rPr>
              <a:t> CA </a:t>
            </a:r>
            <a:r>
              <a:rPr lang="en-US" sz="3200" dirty="0" err="1">
                <a:latin typeface="Bahnschrift Condensed" pitchFamily="34" charset="0"/>
              </a:rPr>
              <a:t>și</a:t>
            </a:r>
            <a:r>
              <a:rPr lang="en-US" sz="3200" dirty="0">
                <a:latin typeface="Bahnschrift Condensed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</a:rPr>
              <a:t>Comisie</a:t>
            </a:r>
            <a:r>
              <a:rPr lang="en-US" sz="3200" dirty="0">
                <a:latin typeface="Bahnschrift Condensed" pitchFamily="34" charset="0"/>
              </a:rPr>
              <a:t> de curriculum</a:t>
            </a:r>
            <a:r>
              <a:rPr lang="ro-RO" sz="3200" dirty="0">
                <a:latin typeface="Bahnschrift Condensed" pitchFamily="34" charset="0"/>
              </a:rPr>
              <a:t>/Nr. de înregistrare</a:t>
            </a:r>
            <a:endParaRPr lang="en-US" sz="3200" dirty="0">
              <a:latin typeface="Bahnschrift Condensed" pitchFamily="34" charset="0"/>
            </a:endParaRPr>
          </a:p>
          <a:p>
            <a:pPr lvl="0"/>
            <a:r>
              <a:rPr lang="en-US" sz="3200" dirty="0" err="1">
                <a:latin typeface="Bahnschrift Condensed" pitchFamily="34" charset="0"/>
              </a:rPr>
              <a:t>Respectarea</a:t>
            </a:r>
            <a:r>
              <a:rPr lang="en-US" sz="3200" dirty="0">
                <a:latin typeface="Bahnschrift Condensed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</a:rPr>
              <a:t>structurii</a:t>
            </a:r>
            <a:r>
              <a:rPr lang="en-US" sz="3200" dirty="0">
                <a:latin typeface="Bahnschrift Condensed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</a:rPr>
              <a:t>specifice</a:t>
            </a:r>
            <a:r>
              <a:rPr lang="en-US" sz="3200" dirty="0">
                <a:latin typeface="Bahnschrift Condensed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</a:rPr>
              <a:t>și</a:t>
            </a:r>
            <a:r>
              <a:rPr lang="en-US" sz="3200" dirty="0">
                <a:latin typeface="Bahnschrift Condensed" pitchFamily="34" charset="0"/>
              </a:rPr>
              <a:t> a </a:t>
            </a:r>
            <a:r>
              <a:rPr lang="en-US" sz="3200" dirty="0" err="1">
                <a:latin typeface="Bahnschrift Condensed" pitchFamily="34" charset="0"/>
              </a:rPr>
              <a:t>calendarului</a:t>
            </a:r>
            <a:r>
              <a:rPr lang="ro-RO" sz="3200" dirty="0">
                <a:latin typeface="Bahnschrift Condensed" pitchFamily="34" charset="0"/>
              </a:rPr>
              <a:t> din metodologie/ a procedurii operaționale a  ISJ Galați</a:t>
            </a:r>
          </a:p>
          <a:p>
            <a:pPr lvl="0"/>
            <a:r>
              <a:rPr lang="ro-RO" sz="3200" dirty="0" smtClean="0">
                <a:latin typeface="Bahnschrift Condensed" pitchFamily="34" charset="0"/>
              </a:rPr>
              <a:t>Tehnoredactare </a:t>
            </a:r>
            <a:r>
              <a:rPr lang="ro-RO" sz="3200" dirty="0">
                <a:latin typeface="Bahnschrift Condensed" pitchFamily="34" charset="0"/>
              </a:rPr>
              <a:t>corectă, cu diacritice</a:t>
            </a:r>
            <a:r>
              <a:rPr lang="en-US" sz="3200" dirty="0">
                <a:latin typeface="Bahnschrift Condensed" pitchFamily="34" charset="0"/>
              </a:rPr>
              <a:t> </a:t>
            </a:r>
          </a:p>
        </p:txBody>
      </p:sp>
      <p:pic>
        <p:nvPicPr>
          <p:cNvPr id="31746" name="Picture 2" descr="Universities can&amp;#39;t decolonise the curriculum without defining it fi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4649">
            <a:off x="237532" y="474850"/>
            <a:ext cx="3384376" cy="138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itchFamily="34" charset="0"/>
              </a:rPr>
              <a:t>DISCIPLINE OPȚIONALE APROBATE DE MINISTERUL EDUCAȚIEI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488832" cy="47133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>
              <a:buNone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</a:p>
          <a:p>
            <a:pPr>
              <a:buNone/>
            </a:pPr>
            <a:endPara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000" b="1" dirty="0" smtClean="0">
                <a:solidFill>
                  <a:schemeClr val="tx1"/>
                </a:solidFill>
                <a:latin typeface="Bahnschrift" pitchFamily="34" charset="0"/>
              </a:rPr>
              <a:t>GIMNAZIU</a:t>
            </a:r>
            <a:endParaRPr lang="en-US" sz="3000" dirty="0" smtClean="0">
              <a:solidFill>
                <a:schemeClr val="tx1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Mituri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legende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greco-latine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V-VI)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Lectura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abilitățile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de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viață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V-XII)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Teatrul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noi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VI-VII)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Expresii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proverbe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latine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a VII-a)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Rădăcini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latine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în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cultura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civilizația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românească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V-XII)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 </a:t>
            </a:r>
          </a:p>
          <a:p>
            <a:pPr>
              <a:buNone/>
            </a:pPr>
            <a:r>
              <a:rPr lang="ro-RO" sz="3000" b="1" dirty="0" smtClean="0">
                <a:solidFill>
                  <a:schemeClr val="tx1"/>
                </a:solidFill>
                <a:latin typeface="Bahnschrift" pitchFamily="34" charset="0"/>
              </a:rPr>
              <a:t>		</a:t>
            </a:r>
            <a:r>
              <a:rPr lang="en-US" sz="3000" b="1" dirty="0" smtClean="0">
                <a:solidFill>
                  <a:schemeClr val="tx1"/>
                </a:solidFill>
                <a:latin typeface="Bahnschrift" pitchFamily="34" charset="0"/>
              </a:rPr>
              <a:t>LICEU</a:t>
            </a:r>
            <a:endParaRPr lang="ro-RO" sz="3000" b="1" dirty="0" smtClean="0">
              <a:solidFill>
                <a:schemeClr val="tx1"/>
              </a:solidFill>
              <a:latin typeface="Bahnschrift" pitchFamily="34" charset="0"/>
            </a:endParaRPr>
          </a:p>
          <a:p>
            <a:pPr>
              <a:buNone/>
            </a:pPr>
            <a:endParaRPr lang="en-US" sz="3000" dirty="0" smtClean="0">
              <a:solidFill>
                <a:schemeClr val="tx1"/>
              </a:solidFill>
              <a:latin typeface="Bahnschrift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Lectura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abilitățile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de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viață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V-XII)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Educație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digitală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abilități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media</a:t>
            </a:r>
            <a:r>
              <a:rPr lang="en-US" sz="3000" i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(</a:t>
            </a:r>
            <a:r>
              <a:rPr lang="ro-RO" sz="3000" dirty="0" err="1" smtClean="0">
                <a:solidFill>
                  <a:schemeClr val="tx1"/>
                </a:solidFill>
                <a:latin typeface="Bahnschrift" pitchFamily="34" charset="0"/>
              </a:rPr>
              <a:t>c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IX - XII) – </a:t>
            </a:r>
            <a:r>
              <a:rPr lang="ro-RO" sz="3000" dirty="0" smtClean="0">
                <a:solidFill>
                  <a:schemeClr val="tx1"/>
                </a:solidFill>
                <a:latin typeface="Bahnschrift" pitchFamily="34" charset="0"/>
              </a:rPr>
              <a:t>O.M. Nr. 4800/26.08.2022 pr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ivind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aprobarea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programelor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școlare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din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categoria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curriculum la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decizia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școlii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nivel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liceal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, elaborate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în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cadrul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proiectului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sistemic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 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Profesionalizarea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carierei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didactice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 - PROF - POCU/904/6/25/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Operațiune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compozită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OS 6.5, 6.6, cod SMIS 146587, al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cărui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beneficiar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este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Ministerul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Educației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Laboratorul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de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teatru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X-XI)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Limba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română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XI-XII)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Dezbatere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oratorie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retorică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ro-RO" sz="3000" dirty="0" err="1" smtClean="0">
                <a:solidFill>
                  <a:schemeClr val="tx1"/>
                </a:solidFill>
                <a:latin typeface="Bahnschrift" pitchFamily="34" charset="0"/>
              </a:rPr>
              <a:t>c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IX - XII)</a:t>
            </a:r>
          </a:p>
          <a:p>
            <a:pPr lvl="0">
              <a:buFont typeface="Wingdings" pitchFamily="2" charset="2"/>
              <a:buChar char="Ø"/>
            </a:pPr>
            <a:r>
              <a:rPr lang="ro-RO" sz="3000" dirty="0" smtClean="0">
                <a:solidFill>
                  <a:schemeClr val="tx1"/>
                </a:solidFill>
                <a:latin typeface="Bahnschrift" pitchFamily="34" charset="0"/>
              </a:rPr>
              <a:t>Cultură și civilizație latină (c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IX - XII)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Rădăcini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latine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în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cultura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și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civilizația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românească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Bahnschrift" pitchFamily="34" charset="0"/>
              </a:rPr>
              <a:t>clasele</a:t>
            </a:r>
            <a:r>
              <a:rPr lang="en-US" sz="3000" dirty="0" smtClean="0">
                <a:solidFill>
                  <a:schemeClr val="tx1"/>
                </a:solidFill>
                <a:latin typeface="Bahnschrift" pitchFamily="34" charset="0"/>
              </a:rPr>
              <a:t> V-XII)</a:t>
            </a:r>
          </a:p>
          <a:p>
            <a:pPr lvl="1">
              <a:lnSpc>
                <a:spcPct val="120000"/>
              </a:lnSpc>
              <a:buNone/>
            </a:pPr>
            <a:endParaRPr lang="en-US" sz="30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2237234" cy="223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2040" y="476672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Monotype Corsiva" pitchFamily="66" charset="0"/>
              </a:rPr>
              <a:t>„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Dacă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nu-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ţi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convine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ceva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schimbă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acel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lucru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Dacă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nu-l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poţi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schimba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schimbă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modul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în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care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te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gândeşti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la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lucrul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respectiv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.”</a:t>
            </a:r>
          </a:p>
          <a:p>
            <a:pPr algn="just"/>
            <a:r>
              <a:rPr lang="ro-RO" sz="1600" b="1" i="1" dirty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(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Mary </a:t>
            </a:r>
            <a:r>
              <a:rPr lang="en-US" sz="1600" b="1" i="1" dirty="0" err="1">
                <a:solidFill>
                  <a:srgbClr val="002060"/>
                </a:solidFill>
                <a:latin typeface="Monotype Corsiva" pitchFamily="66" charset="0"/>
              </a:rPr>
              <a:t>Engelbreit</a:t>
            </a:r>
            <a:r>
              <a:rPr lang="en-US" sz="1600" b="1" i="1" dirty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Un an școlar 2022 - 2023, cu noutăți...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23554" name="Picture 2" descr="profesor-si-ele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176464" cy="278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282394843"/>
              </p:ext>
            </p:extLst>
          </p:nvPr>
        </p:nvGraphicFramePr>
        <p:xfrm>
          <a:off x="683568" y="980728"/>
          <a:ext cx="35283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704856" cy="560828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RESURSE UMANE</a:t>
            </a:r>
            <a:r>
              <a:rPr lang="ro-RO" sz="3200" b="1" dirty="0">
                <a:solidFill>
                  <a:schemeClr val="bg2">
                    <a:lumMod val="50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>
              <a:buNone/>
            </a:pPr>
            <a:endParaRPr lang="ro-RO" i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algn="ctr">
              <a:buNone/>
            </a:pPr>
            <a:endParaRPr lang="ro-RO" i="1" dirty="0">
              <a:solidFill>
                <a:schemeClr val="bg2">
                  <a:lumMod val="50000"/>
                </a:schemeClr>
              </a:solidFill>
              <a:latin typeface="Bahnschrift Condensed" pitchFamily="34" charset="0"/>
            </a:endParaRPr>
          </a:p>
          <a:p>
            <a:pPr lvl="0">
              <a:buNone/>
            </a:pPr>
            <a:endParaRPr lang="en-US" sz="2000" dirty="0">
              <a:latin typeface="Bahnschrift Condensed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>
                <a:latin typeface="Bahnschrift" pitchFamily="34" charset="0"/>
              </a:rPr>
              <a:t> CERCURI METODICE</a:t>
            </a:r>
            <a:r>
              <a:rPr lang="ro-RO" sz="2000" b="1" dirty="0">
                <a:latin typeface="Bahnschrift" pitchFamily="34" charset="0"/>
              </a:rPr>
              <a:t>. </a:t>
            </a:r>
            <a:r>
              <a:rPr lang="ro-RO" sz="2000" b="1" dirty="0">
                <a:solidFill>
                  <a:srgbClr val="C00000"/>
                </a:solidFill>
                <a:latin typeface="Bahnschrift" pitchFamily="34" charset="0"/>
              </a:rPr>
              <a:t>Termen: </a:t>
            </a:r>
            <a:r>
              <a:rPr lang="ro-RO" sz="2000" b="1" dirty="0" smtClean="0">
                <a:solidFill>
                  <a:srgbClr val="C00000"/>
                </a:solidFill>
                <a:latin typeface="Bahnschrift" pitchFamily="34" charset="0"/>
              </a:rPr>
              <a:t>10.10.2022</a:t>
            </a:r>
            <a:endParaRPr lang="en-US" sz="2000" dirty="0">
              <a:latin typeface="Bahnschrift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>
                <a:latin typeface="Bahnschrift" pitchFamily="34" charset="0"/>
              </a:rPr>
              <a:t> BAZA DE DATE ACTUALIZATĂ</a:t>
            </a:r>
            <a:r>
              <a:rPr lang="ro-RO" sz="2000" b="1" dirty="0">
                <a:latin typeface="Bahnschrift" pitchFamily="34" charset="0"/>
              </a:rPr>
              <a:t>. </a:t>
            </a:r>
            <a:r>
              <a:rPr lang="ro-RO" sz="2000" b="1" dirty="0">
                <a:solidFill>
                  <a:srgbClr val="C00000"/>
                </a:solidFill>
                <a:latin typeface="Bahnschrift" pitchFamily="34" charset="0"/>
              </a:rPr>
              <a:t>Termen: </a:t>
            </a:r>
            <a:r>
              <a:rPr lang="ro-RO" sz="2000" b="1" dirty="0" smtClean="0">
                <a:solidFill>
                  <a:srgbClr val="C00000"/>
                </a:solidFill>
                <a:latin typeface="Bahnschrift" pitchFamily="34" charset="0"/>
              </a:rPr>
              <a:t>10.10.2022</a:t>
            </a:r>
            <a:endParaRPr lang="en-US" sz="2000" dirty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u="sng" dirty="0" err="1" smtClean="0">
                <a:latin typeface="Bahnschrift" pitchFamily="34" charset="0"/>
                <a:hlinkClick r:id="rId2"/>
              </a:rPr>
              <a:t>Apel</a:t>
            </a:r>
            <a:r>
              <a:rPr lang="en-US" sz="2000" b="1" u="sng" dirty="0" smtClean="0">
                <a:latin typeface="Bahnschrift" pitchFamily="34" charset="0"/>
                <a:hlinkClick r:id="rId2"/>
              </a:rPr>
              <a:t> EXAMENE </a:t>
            </a:r>
            <a:r>
              <a:rPr lang="en-US" sz="2000" b="1" u="sng" dirty="0" err="1" smtClean="0">
                <a:latin typeface="Bahnschrift" pitchFamily="34" charset="0"/>
                <a:hlinkClick r:id="rId2"/>
              </a:rPr>
              <a:t>grupuri</a:t>
            </a:r>
            <a:r>
              <a:rPr lang="en-US" sz="2000" b="1" u="sng" dirty="0" smtClean="0">
                <a:latin typeface="Bahnschrift" pitchFamily="34" charset="0"/>
                <a:hlinkClick r:id="rId2"/>
              </a:rPr>
              <a:t> de </a:t>
            </a:r>
            <a:r>
              <a:rPr lang="en-US" sz="2000" b="1" u="sng" dirty="0" err="1" smtClean="0">
                <a:latin typeface="Bahnschrift" pitchFamily="34" charset="0"/>
                <a:hlinkClick r:id="rId2"/>
              </a:rPr>
              <a:t>lucru</a:t>
            </a:r>
            <a:r>
              <a:rPr lang="en-US" sz="2000" b="1" u="sng" dirty="0" smtClean="0">
                <a:latin typeface="Bahnschrift" pitchFamily="34" charset="0"/>
                <a:hlinkClick r:id="rId2"/>
              </a:rPr>
              <a:t> 2022-2023</a:t>
            </a:r>
            <a:r>
              <a:rPr lang="ro-RO" sz="2000" b="1" u="sng" dirty="0" smtClean="0">
                <a:latin typeface="Bahnschrift" pitchFamily="34" charset="0"/>
              </a:rPr>
              <a:t> – rocnee.eu. </a:t>
            </a:r>
            <a:r>
              <a:rPr lang="ro-RO" sz="2000" b="1" dirty="0" smtClean="0">
                <a:solidFill>
                  <a:srgbClr val="C00000"/>
                </a:solidFill>
                <a:latin typeface="Bahnschrift" pitchFamily="34" charset="0"/>
              </a:rPr>
              <a:t>Termen: 5.10.2022</a:t>
            </a:r>
          </a:p>
          <a:p>
            <a:pPr>
              <a:buFont typeface="Wingdings" pitchFamily="2" charset="2"/>
              <a:buChar char="Ø"/>
            </a:pPr>
            <a:r>
              <a:rPr lang="ro-RO" sz="2000" b="1" dirty="0" smtClean="0">
                <a:latin typeface="Bahnschrift" pitchFamily="34" charset="0"/>
              </a:rPr>
              <a:t>Corpul profesorilor Evaluatori – a cincea sesiune </a:t>
            </a:r>
            <a:r>
              <a:rPr lang="ro-RO" sz="2000" b="1" dirty="0" smtClean="0">
                <a:solidFill>
                  <a:srgbClr val="C00000"/>
                </a:solidFill>
                <a:latin typeface="Bahnschrift" pitchFamily="34" charset="0"/>
              </a:rPr>
              <a:t>(octombrie)</a:t>
            </a:r>
            <a:endParaRPr lang="en-US" sz="2000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30722" name="Picture 2" descr="CURS MANAGER RESURSE UMANE | Acreditat ANC |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464496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3848" y="476672"/>
            <a:ext cx="5482952" cy="5680288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endParaRPr lang="ro-RO" sz="3800" b="1" dirty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0" algn="ctr">
              <a:buNone/>
            </a:pPr>
            <a:endParaRPr lang="ro-RO" sz="5100" b="1" dirty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0" algn="ctr">
              <a:buNone/>
            </a:pPr>
            <a:r>
              <a:rPr lang="ro-RO" sz="5100" b="1" dirty="0">
                <a:solidFill>
                  <a:schemeClr val="accent1"/>
                </a:solidFill>
                <a:latin typeface="Bahnschrift Condensed" pitchFamily="34" charset="0"/>
              </a:rPr>
              <a:t>INSPECȚII</a:t>
            </a:r>
            <a:endParaRPr lang="en-US" sz="5100" dirty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o-RO" sz="4500" b="1" dirty="0">
                <a:solidFill>
                  <a:schemeClr val="tx1"/>
                </a:solidFill>
                <a:latin typeface="Bahnschrift Condensed" pitchFamily="34" charset="0"/>
              </a:rPr>
              <a:t>R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espectarea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programelor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în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vigoare</a:t>
            </a:r>
            <a:endParaRPr lang="ro-RO" sz="45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o-RO" sz="4500" b="1" dirty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lanificări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în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acord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cu </a:t>
            </a:r>
            <a:r>
              <a:rPr lang="en-US" sz="4500" b="1" i="1" dirty="0" err="1">
                <a:solidFill>
                  <a:schemeClr val="tx1"/>
                </a:solidFill>
                <a:latin typeface="Bahnschrift Condensed" pitchFamily="34" charset="0"/>
              </a:rPr>
              <a:t>Reperele</a:t>
            </a:r>
            <a:r>
              <a:rPr lang="en-US" sz="4500" b="1" i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i="1" dirty="0" err="1">
                <a:solidFill>
                  <a:schemeClr val="tx1"/>
                </a:solidFill>
                <a:latin typeface="Bahnschrift Condensed" pitchFamily="34" charset="0"/>
              </a:rPr>
              <a:t>metodologice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publicate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de ME</a:t>
            </a:r>
            <a:endParaRPr lang="ro-RO" sz="45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o-RO" sz="4500" b="1" dirty="0">
                <a:solidFill>
                  <a:schemeClr val="tx1"/>
                </a:solidFill>
                <a:latin typeface="Bahnschrift Condensed" pitchFamily="34" charset="0"/>
              </a:rPr>
              <a:t>E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valuare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diversificată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endParaRPr lang="ro-RO" sz="45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o-RO" sz="4500" b="1" dirty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redare</a:t>
            </a:r>
            <a:r>
              <a:rPr lang="ro-RO" sz="4500" b="1" dirty="0">
                <a:solidFill>
                  <a:schemeClr val="tx1"/>
                </a:solidFill>
                <a:latin typeface="Bahnschrift Condensed" pitchFamily="34" charset="0"/>
              </a:rPr>
              <a:t>-învățare-evaluare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cu accent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pe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procese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cognitive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și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Bahnschrift Condensed" pitchFamily="34" charset="0"/>
              </a:rPr>
              <a:t>pe</a:t>
            </a:r>
            <a:r>
              <a:rPr lang="en-US" sz="45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  <a:latin typeface="Bahnschrift Condensed" pitchFamily="34" charset="0"/>
              </a:rPr>
              <a:t>competențe</a:t>
            </a:r>
            <a:endParaRPr lang="ro-RO" sz="4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o-RO" sz="4500" b="1" dirty="0" smtClean="0">
                <a:latin typeface="Bahnschrift Condensed" pitchFamily="34" charset="0"/>
              </a:rPr>
              <a:t>Orientarea debutanților spre documentele proiective ale ME</a:t>
            </a:r>
            <a:endParaRPr lang="ro-RO" sz="45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</a:pPr>
            <a:endParaRPr lang="ro-RO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ctr">
              <a:lnSpc>
                <a:spcPct val="150000"/>
              </a:lnSpc>
              <a:buNone/>
            </a:pPr>
            <a:r>
              <a:rPr lang="ro-RO" sz="5100" b="1" dirty="0">
                <a:solidFill>
                  <a:schemeClr val="accent1"/>
                </a:solidFill>
                <a:latin typeface="Bahnschrift Condensed" pitchFamily="34" charset="0"/>
              </a:rPr>
              <a:t>RESURSE UTILE</a:t>
            </a:r>
            <a:endParaRPr lang="en-US" sz="5100" dirty="0">
              <a:solidFill>
                <a:schemeClr val="accent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4000" b="1" dirty="0">
                <a:solidFill>
                  <a:schemeClr val="tx1"/>
                </a:solidFill>
                <a:latin typeface="Bahnschrift Condensed" pitchFamily="34" charset="0"/>
              </a:rPr>
              <a:t>O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ferta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CCD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Galați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și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canalul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youtube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al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acesteia</a:t>
            </a:r>
            <a:r>
              <a:rPr lang="ro-RO" sz="4000" b="1" dirty="0">
                <a:solidFill>
                  <a:schemeClr val="tx1"/>
                </a:solidFill>
                <a:latin typeface="Bahnschrift Condensed" pitchFamily="34" charset="0"/>
              </a:rPr>
              <a:t> (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pentru</a:t>
            </a:r>
            <a:r>
              <a:rPr lang="ro-RO" sz="4000" b="1" dirty="0">
                <a:solidFill>
                  <a:schemeClr val="tx1"/>
                </a:solidFill>
                <a:latin typeface="Bahnschrift Condensed" pitchFamily="34" charset="0"/>
              </a:rPr>
              <a:t> cursuri de formare și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resursele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lecții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on-line</a:t>
            </a:r>
            <a:r>
              <a:rPr lang="ro-RO" sz="4000" b="1" dirty="0">
                <a:solidFill>
                  <a:schemeClr val="tx1"/>
                </a:solidFill>
                <a:latin typeface="Bahnschrift Condensed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4000" b="1" dirty="0">
                <a:solidFill>
                  <a:schemeClr val="tx1"/>
                </a:solidFill>
                <a:latin typeface="Bahnschrift Condensed" pitchFamily="34" charset="0"/>
              </a:rPr>
              <a:t>P</a:t>
            </a:r>
            <a:r>
              <a:rPr lang="en-US" sz="4000" b="1" dirty="0" err="1">
                <a:solidFill>
                  <a:schemeClr val="tx1"/>
                </a:solidFill>
                <a:latin typeface="Bahnschrift Condensed" pitchFamily="34" charset="0"/>
              </a:rPr>
              <a:t>latforma</a:t>
            </a:r>
            <a:r>
              <a:rPr lang="en-US" sz="4000" b="1" dirty="0">
                <a:solidFill>
                  <a:schemeClr val="tx1"/>
                </a:solidFill>
                <a:latin typeface="Bahnschrift Condensed" pitchFamily="34" charset="0"/>
              </a:rPr>
              <a:t> EDUCRED</a:t>
            </a:r>
            <a:endParaRPr lang="ro-RO" sz="40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u="sng" dirty="0">
                <a:latin typeface="Bahnschrift Condensed" pitchFamily="34" charset="0"/>
                <a:hlinkClick r:id="rId2"/>
              </a:rPr>
              <a:t>https://www.manuale.edu.ro/</a:t>
            </a:r>
            <a:r>
              <a:rPr lang="en-US" sz="4000" b="1" dirty="0">
                <a:latin typeface="Bahnschrift Condensed" pitchFamily="34" charset="0"/>
              </a:rPr>
              <a:t> </a:t>
            </a:r>
            <a:endParaRPr lang="ro-RO" sz="4000" b="1" dirty="0"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4000" b="1" u="sng" dirty="0">
                <a:latin typeface="Bahnschrift Condensed" pitchFamily="34" charset="0"/>
                <a:hlinkClick r:id="rId3"/>
              </a:rPr>
              <a:t> </a:t>
            </a:r>
            <a:r>
              <a:rPr lang="en-US" sz="4000" b="1" u="sng" dirty="0">
                <a:latin typeface="Bahnschrift Condensed" pitchFamily="34" charset="0"/>
                <a:hlinkClick r:id="rId3"/>
              </a:rPr>
              <a:t>https://educatiacontinua.edu.ro/index.html</a:t>
            </a:r>
            <a:endParaRPr lang="ro-RO" sz="4000" b="1" dirty="0">
              <a:latin typeface="Bahnschrift Condensed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b="1" u="sng" dirty="0">
                <a:latin typeface="Bahnschrift Condensed" pitchFamily="34" charset="0"/>
                <a:hlinkClick r:id="rId4"/>
              </a:rPr>
              <a:t>https://digital.educred.ro/</a:t>
            </a:r>
            <a:endParaRPr lang="en-US" sz="4000" dirty="0">
              <a:latin typeface="Bahnschrift Condensed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inspectia-fisc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04864"/>
            <a:ext cx="3168352" cy="286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3240360" cy="367240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o-RO" sz="1600" i="1" dirty="0" smtClean="0">
              <a:solidFill>
                <a:srgbClr val="C00000"/>
              </a:solidFill>
              <a:latin typeface="Sylfaen" pitchFamily="18" charset="0"/>
            </a:endParaRPr>
          </a:p>
          <a:p>
            <a:pPr algn="just">
              <a:buNone/>
            </a:pPr>
            <a:endParaRPr lang="ro-RO" sz="1600" b="1" i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algn="just">
              <a:buNone/>
            </a:pPr>
            <a:r>
              <a:rPr lang="ro-RO" sz="1600" b="1" i="1" dirty="0" smtClean="0">
                <a:solidFill>
                  <a:srgbClr val="002060"/>
                </a:solidFill>
                <a:latin typeface="Sylfaen" pitchFamily="18" charset="0"/>
              </a:rPr>
              <a:t>...</a:t>
            </a:r>
            <a:r>
              <a:rPr lang="ro-RO" sz="1600" b="1" i="1" dirty="0">
                <a:solidFill>
                  <a:srgbClr val="002060"/>
                </a:solidFill>
                <a:latin typeface="Sylfaen" pitchFamily="18" charset="0"/>
              </a:rPr>
              <a:t>pentru  eforturile zilnice pe care le faceți în sala de clasă!</a:t>
            </a:r>
          </a:p>
          <a:p>
            <a:pPr algn="just">
              <a:buNone/>
            </a:pPr>
            <a:r>
              <a:rPr lang="ro-RO" sz="1600" b="1" i="1" dirty="0">
                <a:solidFill>
                  <a:srgbClr val="002060"/>
                </a:solidFill>
                <a:latin typeface="Sylfaen" pitchFamily="18" charset="0"/>
              </a:rPr>
              <a:t>...pentru rezultatele frumoase de la examene și concursuri!</a:t>
            </a:r>
          </a:p>
          <a:p>
            <a:pPr algn="just">
              <a:buNone/>
            </a:pPr>
            <a:r>
              <a:rPr lang="ro-RO" sz="1600" b="1" i="1" dirty="0">
                <a:solidFill>
                  <a:srgbClr val="002060"/>
                </a:solidFill>
                <a:latin typeface="Sylfaen" pitchFamily="18" charset="0"/>
              </a:rPr>
              <a:t>...pentru reușitele profesionale și personale!</a:t>
            </a:r>
          </a:p>
          <a:p>
            <a:pPr algn="just">
              <a:buNone/>
            </a:pPr>
            <a:r>
              <a:rPr lang="ro-RO" sz="1600" b="1" i="1" dirty="0">
                <a:solidFill>
                  <a:srgbClr val="002060"/>
                </a:solidFill>
                <a:latin typeface="Sylfaen" pitchFamily="18" charset="0"/>
              </a:rPr>
              <a:t>...pentru colaborare și implicare în proiectele inedite ale cercurilor metodice!</a:t>
            </a:r>
          </a:p>
          <a:p>
            <a:pPr algn="just">
              <a:buNone/>
            </a:pPr>
            <a:r>
              <a:rPr lang="ro-RO" sz="1600" b="1" i="1" dirty="0">
                <a:solidFill>
                  <a:srgbClr val="002060"/>
                </a:solidFill>
                <a:latin typeface="Sylfaen" pitchFamily="18" charset="0"/>
              </a:rPr>
              <a:t>...pentru adaptarea la noile provocări ale meseriei de dascăl!</a:t>
            </a:r>
            <a:endParaRPr lang="en-US" sz="1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88843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Nu este disponibilă nicio descriere pentru fotografie."/>
          <p:cNvPicPr>
            <a:picLocks noChangeAspect="1" noChangeArrowheads="1"/>
          </p:cNvPicPr>
          <p:nvPr/>
        </p:nvPicPr>
        <p:blipFill>
          <a:blip r:embed="rId3" cstate="print"/>
          <a:srcRect t="3544" r="9051" b="82281"/>
          <a:stretch>
            <a:fillRect/>
          </a:stretch>
        </p:blipFill>
        <p:spPr bwMode="auto">
          <a:xfrm>
            <a:off x="395536" y="476672"/>
            <a:ext cx="831641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6/52/ee/1652eed507c5ba0c3dfba9e427b3c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A</a:t>
            </a:r>
            <a:r>
              <a:rPr lang="ro-R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.  Bilanț al anului școlar 2022 - 2023</a:t>
            </a:r>
            <a:r>
              <a:rPr lang="ro-RO" sz="2400" dirty="0">
                <a:solidFill>
                  <a:schemeClr val="accent5">
                    <a:lumMod val="50000"/>
                  </a:schemeClr>
                </a:solidFill>
                <a:latin typeface="Bahnschrift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492897"/>
            <a:ext cx="8424936" cy="310854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o-RO" sz="1400" b="1" dirty="0">
              <a:latin typeface="Bahnschrift" pitchFamily="34" charset="0"/>
            </a:endParaRPr>
          </a:p>
          <a:p>
            <a:pPr marL="342900" indent="-342900"/>
            <a:r>
              <a:rPr lang="ro-RO" sz="1400" b="1" dirty="0">
                <a:latin typeface="Bahnschrift" pitchFamily="34" charset="0"/>
              </a:rPr>
              <a:t>1. </a:t>
            </a:r>
            <a:r>
              <a:rPr lang="en-US" sz="1400" b="1" dirty="0">
                <a:latin typeface="Bahnschrift" pitchFamily="34" charset="0"/>
              </a:rPr>
              <a:t>CERCURI METODICE </a:t>
            </a:r>
            <a:r>
              <a:rPr lang="ro-RO" sz="1400" b="1" dirty="0">
                <a:latin typeface="Bahnschrift" pitchFamily="34" charset="0"/>
              </a:rPr>
              <a:t> -</a:t>
            </a:r>
            <a:r>
              <a:rPr lang="ro-RO" sz="1400" b="1" dirty="0">
                <a:solidFill>
                  <a:srgbClr val="C00000"/>
                </a:solidFill>
                <a:latin typeface="Bahnschrift" pitchFamily="34" charset="0"/>
              </a:rPr>
              <a:t>  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CM 8, CM 9, CM 11  - ,,Dimensiuni culturale și interculturale în studiul limbii române: Ghid de bune practici ",  ISBN 978-973-0-36654-9 </a:t>
            </a:r>
            <a:endParaRPr lang="en-US" sz="1400" b="1" dirty="0">
              <a:solidFill>
                <a:srgbClr val="0070C0"/>
              </a:solidFill>
              <a:latin typeface="Bahnschrift" pitchFamily="34" charset="0"/>
            </a:endParaRPr>
          </a:p>
          <a:p>
            <a:r>
              <a:rPr lang="ro-RO" sz="1400" b="1" dirty="0">
                <a:latin typeface="Bahnschrift" pitchFamily="34" charset="0"/>
              </a:rPr>
              <a:t>2. EXAMENE NAȚIONALE –  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locul 2 pe țară la BAC, locul 4 pe țară la EN</a:t>
            </a:r>
          </a:p>
          <a:p>
            <a:r>
              <a:rPr lang="ro-RO" sz="1400" b="1" dirty="0">
                <a:latin typeface="Bahnschrift" pitchFamily="34" charset="0"/>
              </a:rPr>
              <a:t>3. CONCURSURI ȘI OLIMPIADE – online/fizic 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(170 premii și mențiuni la etapa județeană, 26 premii și mențiuni la etapa națională). Organizarea </a:t>
            </a:r>
            <a:r>
              <a:rPr lang="ro-RO" sz="1400" b="1" i="1" dirty="0">
                <a:solidFill>
                  <a:srgbClr val="0070C0"/>
                </a:solidFill>
                <a:latin typeface="Bahnschrift" pitchFamily="34" charset="0"/>
              </a:rPr>
              <a:t>Olimpiadei naționale de neogreacă 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– Galați, 15-19 aprilie 2022</a:t>
            </a:r>
          </a:p>
          <a:p>
            <a:r>
              <a:rPr lang="ro-RO" sz="1400" b="1" dirty="0">
                <a:latin typeface="Bahnschrift" pitchFamily="34" charset="0"/>
              </a:rPr>
              <a:t>4. DEFINITIVAT ȘI GRADE DIDACTICE  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- 57 de inspecții, 4 profesori cu definitivat, 8 profesori cu Gr.I, 5 profesori cu Gr.II</a:t>
            </a:r>
          </a:p>
          <a:p>
            <a:r>
              <a:rPr lang="ro-RO" sz="1400" b="1" dirty="0">
                <a:latin typeface="Bahnschrift" pitchFamily="34" charset="0"/>
              </a:rPr>
              <a:t>5. TITULARIZARE –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 11 profesori din 30 cu note peste 7</a:t>
            </a:r>
          </a:p>
          <a:p>
            <a:r>
              <a:rPr lang="ro-RO" sz="1400" b="1" dirty="0">
                <a:latin typeface="Bahnschrift" pitchFamily="34" charset="0"/>
              </a:rPr>
              <a:t>6. RESURSE EDUCAȚIONALE DESCHISE -</a:t>
            </a:r>
            <a:r>
              <a:rPr lang="ro-RO" sz="1400" dirty="0">
                <a:latin typeface="Bahnschrift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Bahnschrift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http://www.isj.gl.edu.ro/red.html</a:t>
            </a:r>
            <a:r>
              <a:rPr lang="ro-RO" sz="1400" b="1" dirty="0">
                <a:solidFill>
                  <a:srgbClr val="0070C0"/>
                </a:solidFill>
                <a:latin typeface="Bahnschrift" pitchFamily="34" charset="0"/>
              </a:rPr>
              <a:t> </a:t>
            </a:r>
          </a:p>
          <a:p>
            <a:r>
              <a:rPr lang="ro-RO" sz="1400" b="1" dirty="0">
                <a:latin typeface="Bahnschrift" pitchFamily="34" charset="0"/>
              </a:rPr>
              <a:t>7. PROIECTE EXTRAȘCOLARE</a:t>
            </a:r>
            <a:r>
              <a:rPr lang="ro-RO" sz="1400" dirty="0">
                <a:latin typeface="Bahnschrift" pitchFamily="34" charset="0"/>
              </a:rPr>
              <a:t> - </a:t>
            </a:r>
            <a:r>
              <a:rPr lang="ro-RO" sz="1400" b="1" dirty="0">
                <a:latin typeface="Bahnschrift" pitchFamily="34" charset="0"/>
              </a:rPr>
              <a:t>inclus</a:t>
            </a:r>
            <a:r>
              <a:rPr lang="en-US" sz="1400" b="1" dirty="0">
                <a:latin typeface="Bahnschrift" pitchFamily="34" charset="0"/>
              </a:rPr>
              <a:t>e</a:t>
            </a:r>
            <a:r>
              <a:rPr lang="ro-RO" sz="1400" b="1" dirty="0">
                <a:latin typeface="Bahnschrift" pitchFamily="34" charset="0"/>
              </a:rPr>
              <a:t> în CAEJ Galați</a:t>
            </a:r>
            <a:endParaRPr lang="en-US" sz="1400" dirty="0">
              <a:latin typeface="Bahnschrift" pitchFamily="34" charset="0"/>
            </a:endParaRPr>
          </a:p>
          <a:p>
            <a:endParaRPr lang="en-US" sz="1400" dirty="0"/>
          </a:p>
          <a:p>
            <a:endParaRPr lang="ro-RO" sz="1400" b="1" dirty="0">
              <a:latin typeface="Bahnschrift" pitchFamily="34" charset="0"/>
            </a:endParaRPr>
          </a:p>
          <a:p>
            <a:endParaRPr lang="vi-VN" sz="1400" b="1" dirty="0">
              <a:latin typeface="Bahnschrif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1340768"/>
            <a:ext cx="4464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hnschrift" pitchFamily="34" charset="0"/>
              </a:rPr>
              <a:t>REUȘITE</a:t>
            </a:r>
          </a:p>
        </p:txBody>
      </p:sp>
      <p:pic>
        <p:nvPicPr>
          <p:cNvPr id="15362" name="Picture 2" descr="C:\Users\ISJ-LENOVO\AppData\Local\Microsoft\Windows\INetCache\IE\87E93K0C\diplome-chapeau-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0" y="1082353"/>
            <a:ext cx="1957126" cy="1296144"/>
          </a:xfrm>
          <a:prstGeom prst="rect">
            <a:avLst/>
          </a:prstGeom>
          <a:noFill/>
        </p:spPr>
      </p:pic>
      <p:pic>
        <p:nvPicPr>
          <p:cNvPr id="15364" name="Picture 4" descr="C:\Users\ISJ-LENOVO\AppData\Local\Microsoft\Windows\INetCache\IE\87E93K0C\trophy-1414791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3322" y="476672"/>
            <a:ext cx="1394428" cy="1354910"/>
          </a:xfrm>
          <a:prstGeom prst="rect">
            <a:avLst/>
          </a:prstGeom>
          <a:noFill/>
        </p:spPr>
      </p:pic>
      <p:pic>
        <p:nvPicPr>
          <p:cNvPr id="15365" name="Picture 5" descr="C:\Users\ISJ-LENOVO\AppData\Local\Microsoft\Windows\INetCache\IE\2JAIK8VX\teambuilding43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8888">
            <a:off x="6300192" y="4701340"/>
            <a:ext cx="2021582" cy="18002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SJ-LENOVO\AppData\Local\Microsoft\Windows\INetCache\IE\KYGQ1DNM\ex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7151">
            <a:off x="5797530" y="550329"/>
            <a:ext cx="2505798" cy="12961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764704"/>
            <a:ext cx="41044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Evaluarea Națională 2022 </a:t>
            </a:r>
            <a:endParaRPr lang="en-U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2174373"/>
            <a:ext cx="4104456" cy="409342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algn="just"/>
            <a:r>
              <a:rPr lang="ro-R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La nivel național:</a:t>
            </a:r>
            <a:r>
              <a:rPr lang="ro-RO" sz="1400" b="1" dirty="0">
                <a:latin typeface="Bahnschrift" pitchFamily="34" charset="0"/>
              </a:rPr>
              <a:t>  </a:t>
            </a:r>
            <a:r>
              <a:rPr lang="fr-FR" sz="1400" dirty="0">
                <a:latin typeface="Bahnschrift" pitchFamily="34" charset="0"/>
              </a:rPr>
              <a:t>1</a:t>
            </a:r>
            <a:r>
              <a:rPr lang="ro-RO" sz="1400" dirty="0">
                <a:latin typeface="Bahnschrift" pitchFamily="34" charset="0"/>
              </a:rPr>
              <a:t>44</a:t>
            </a:r>
            <a:r>
              <a:rPr lang="fr-FR" sz="1400" dirty="0">
                <a:latin typeface="Bahnschrift" pitchFamily="34" charset="0"/>
              </a:rPr>
              <a:t>.</a:t>
            </a:r>
            <a:r>
              <a:rPr lang="ro-RO" sz="1400" dirty="0">
                <a:latin typeface="Bahnschrift" pitchFamily="34" charset="0"/>
              </a:rPr>
              <a:t>494</a:t>
            </a:r>
            <a:r>
              <a:rPr lang="fr-FR" sz="1400" dirty="0">
                <a:latin typeface="Bahnschrift" pitchFamily="34" charset="0"/>
              </a:rPr>
              <a:t> </a:t>
            </a:r>
            <a:r>
              <a:rPr lang="fr-FR" sz="1400" dirty="0" err="1">
                <a:latin typeface="Bahnschrift" pitchFamily="34" charset="0"/>
              </a:rPr>
              <a:t>candidaţi</a:t>
            </a:r>
            <a:r>
              <a:rPr lang="ro-RO" sz="1400" dirty="0">
                <a:latin typeface="Bahnschrift" pitchFamily="34" charset="0"/>
              </a:rPr>
              <a:t> prezenți, </a:t>
            </a:r>
            <a:r>
              <a:rPr lang="fr-FR" sz="1400" b="1" dirty="0">
                <a:latin typeface="Bahnschrift" pitchFamily="34" charset="0"/>
              </a:rPr>
              <a:t>8</a:t>
            </a:r>
            <a:r>
              <a:rPr lang="ro-RO" sz="1400" b="1" dirty="0">
                <a:latin typeface="Bahnschrift" pitchFamily="34" charset="0"/>
              </a:rPr>
              <a:t>6</a:t>
            </a:r>
            <a:r>
              <a:rPr lang="fr-FR" sz="1400" b="1" dirty="0">
                <a:latin typeface="Bahnschrift" pitchFamily="34" charset="0"/>
              </a:rPr>
              <a:t>,</a:t>
            </a:r>
            <a:r>
              <a:rPr lang="ro-RO" sz="1400" b="1" dirty="0">
                <a:latin typeface="Bahnschrift" pitchFamily="34" charset="0"/>
              </a:rPr>
              <a:t>1 </a:t>
            </a:r>
            <a:r>
              <a:rPr lang="fr-FR" sz="1400" b="1" dirty="0">
                <a:latin typeface="Bahnschrift" pitchFamily="34" charset="0"/>
              </a:rPr>
              <a:t>% </a:t>
            </a:r>
            <a:r>
              <a:rPr lang="fr-FR" sz="1400" dirty="0">
                <a:latin typeface="Bahnschrift" pitchFamily="34" charset="0"/>
              </a:rPr>
              <a:t>au note peste 5</a:t>
            </a:r>
            <a:r>
              <a:rPr lang="ro-RO" sz="1400" dirty="0">
                <a:latin typeface="Bahnschrift" pitchFamily="34" charset="0"/>
              </a:rPr>
              <a:t>, </a:t>
            </a:r>
            <a:r>
              <a:rPr lang="ro-RO" sz="1400" u="sng" dirty="0">
                <a:latin typeface="Bahnschrift" pitchFamily="34" charset="0"/>
              </a:rPr>
              <a:t>824 </a:t>
            </a:r>
            <a:r>
              <a:rPr lang="en-US" sz="1400" u="sng" dirty="0" err="1">
                <a:latin typeface="Bahnschrift" pitchFamily="34" charset="0"/>
              </a:rPr>
              <a:t>candidaţi</a:t>
            </a:r>
            <a:r>
              <a:rPr lang="ro-RO" sz="1400" u="sng" dirty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</a:rPr>
              <a:t>au </a:t>
            </a:r>
            <a:r>
              <a:rPr lang="en-US" sz="1400" dirty="0" err="1">
                <a:latin typeface="Bahnschrift" pitchFamily="34" charset="0"/>
              </a:rPr>
              <a:t>obţinut</a:t>
            </a:r>
            <a:r>
              <a:rPr lang="ro-RO" sz="1400" dirty="0">
                <a:latin typeface="Bahnschrift" pitchFamily="34" charset="0"/>
              </a:rPr>
              <a:t> </a:t>
            </a:r>
            <a:r>
              <a:rPr lang="en-US" sz="1400" u="sng" dirty="0">
                <a:latin typeface="Bahnschrift" pitchFamily="34" charset="0"/>
              </a:rPr>
              <a:t>nota 10</a:t>
            </a:r>
            <a:endParaRPr lang="ro-RO" sz="1400" u="sng" dirty="0">
              <a:latin typeface="Bahnschrift" pitchFamily="34" charset="0"/>
            </a:endParaRPr>
          </a:p>
          <a:p>
            <a:pPr algn="just"/>
            <a:endParaRPr lang="ro-RO" sz="1400" u="sng" dirty="0">
              <a:latin typeface="Bahnschrift" pitchFamily="34" charset="0"/>
            </a:endParaRPr>
          </a:p>
          <a:p>
            <a:pPr algn="just"/>
            <a:r>
              <a:rPr lang="ro-R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Contestații:  </a:t>
            </a:r>
            <a:r>
              <a:rPr lang="ro-RO" sz="1400" u="sng" dirty="0">
                <a:latin typeface="Bahnschrift" pitchFamily="34" charset="0"/>
              </a:rPr>
              <a:t>13.324 cereri</a:t>
            </a:r>
            <a:r>
              <a:rPr lang="ro-RO" sz="1400" dirty="0">
                <a:latin typeface="Bahnschrift" pitchFamily="34" charset="0"/>
              </a:rPr>
              <a:t>, dintre care 9377</a:t>
            </a:r>
            <a:r>
              <a:rPr lang="fr-FR" sz="1400" dirty="0">
                <a:latin typeface="Bahnschrift" pitchFamily="34" charset="0"/>
              </a:rPr>
              <a:t> </a:t>
            </a:r>
            <a:r>
              <a:rPr lang="ro-RO" sz="1400" dirty="0">
                <a:latin typeface="Bahnschrift" pitchFamily="34" charset="0"/>
              </a:rPr>
              <a:t>soluționate pozitiv (70,37%), 3230 soluționate negativ (24,25%), 717 – același punctaj (5,38%)</a:t>
            </a:r>
          </a:p>
          <a:p>
            <a:pPr algn="just"/>
            <a:endParaRPr lang="ro-RO" sz="1400" u="sng" dirty="0">
              <a:latin typeface="Bahnschrift" pitchFamily="34" charset="0"/>
            </a:endParaRPr>
          </a:p>
          <a:p>
            <a:pPr algn="just"/>
            <a:r>
              <a:rPr lang="ro-R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La nivel județean</a:t>
            </a:r>
            <a:r>
              <a:rPr lang="ro-RO" sz="1400" b="1" dirty="0">
                <a:latin typeface="Bahnschrift" pitchFamily="34" charset="0"/>
              </a:rPr>
              <a:t>:  </a:t>
            </a:r>
            <a:r>
              <a:rPr lang="ro-RO" sz="1400" dirty="0">
                <a:latin typeface="Bahnschrift" pitchFamily="34" charset="0"/>
              </a:rPr>
              <a:t>3.710 candidați prezenți, </a:t>
            </a:r>
            <a:r>
              <a:rPr lang="ro-RO" sz="1400" b="1" dirty="0">
                <a:latin typeface="Bahnschrift" pitchFamily="34" charset="0"/>
              </a:rPr>
              <a:t>88,14% </a:t>
            </a:r>
            <a:r>
              <a:rPr lang="ro-RO" sz="1400" dirty="0">
                <a:latin typeface="Bahnschrift" pitchFamily="34" charset="0"/>
              </a:rPr>
              <a:t>au note peste 5, </a:t>
            </a:r>
            <a:r>
              <a:rPr lang="ro-RO" sz="1400" u="sng" dirty="0">
                <a:latin typeface="Bahnschrift" pitchFamily="34" charset="0"/>
              </a:rPr>
              <a:t>6 candidați </a:t>
            </a:r>
            <a:r>
              <a:rPr lang="ro-RO" sz="1400" dirty="0">
                <a:latin typeface="Bahnschrift" pitchFamily="34" charset="0"/>
              </a:rPr>
              <a:t>au obținut </a:t>
            </a:r>
            <a:r>
              <a:rPr lang="ro-RO" sz="1400" u="sng" dirty="0">
                <a:latin typeface="Bahnschrift" pitchFamily="34" charset="0"/>
              </a:rPr>
              <a:t>nota 10</a:t>
            </a:r>
          </a:p>
          <a:p>
            <a:pPr algn="just"/>
            <a:endParaRPr lang="ro-RO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algn="just"/>
            <a:r>
              <a:rPr lang="ro-R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Contestații Galați: </a:t>
            </a:r>
            <a:r>
              <a:rPr lang="ro-RO" sz="1400" u="sng" dirty="0">
                <a:latin typeface="Bahnschrift" pitchFamily="34" charset="0"/>
              </a:rPr>
              <a:t>438 cereri</a:t>
            </a:r>
            <a:r>
              <a:rPr lang="ro-RO" sz="1400" dirty="0">
                <a:latin typeface="Bahnschrift" pitchFamily="34" charset="0"/>
              </a:rPr>
              <a:t>, dintre care: 307</a:t>
            </a:r>
            <a:r>
              <a:rPr lang="fr-FR" sz="1400" dirty="0">
                <a:latin typeface="Bahnschrift" pitchFamily="34" charset="0"/>
              </a:rPr>
              <a:t> </a:t>
            </a:r>
            <a:r>
              <a:rPr lang="ro-RO" sz="1400" dirty="0">
                <a:latin typeface="Bahnschrift" pitchFamily="34" charset="0"/>
              </a:rPr>
              <a:t>soluționate pozitiv (70,09%), 117  soluționate negativ (26,71 %), 14 – același punctaj (3,19%)</a:t>
            </a:r>
            <a:endParaRPr lang="ro-RO" sz="1400" u="sng" dirty="0">
              <a:latin typeface="Bahnschrift" pitchFamily="34" charset="0"/>
            </a:endParaRPr>
          </a:p>
          <a:p>
            <a:endParaRPr lang="ro-RO" sz="1400" b="1" dirty="0">
              <a:latin typeface="Bahnschrift" pitchFamily="34" charset="0"/>
            </a:endParaRPr>
          </a:p>
          <a:p>
            <a:endParaRPr lang="en-US" dirty="0"/>
          </a:p>
        </p:txBody>
      </p:sp>
      <p:pic>
        <p:nvPicPr>
          <p:cNvPr id="2" name="Imagine 1">
            <a:extLst>
              <a:ext uri="{FF2B5EF4-FFF2-40B4-BE49-F238E27FC236}">
                <a16:creationId xmlns="" xmlns:a16="http://schemas.microsoft.com/office/drawing/2014/main" id="{1A0AA6F7-4B96-972C-13B7-3E84187BE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416" t="29101" r="29341" b="18193"/>
          <a:stretch/>
        </p:blipFill>
        <p:spPr bwMode="auto">
          <a:xfrm>
            <a:off x="407228" y="2204863"/>
            <a:ext cx="4164772" cy="4032449"/>
          </a:xfrm>
          <a:prstGeom prst="rect">
            <a:avLst/>
          </a:prstGeom>
          <a:ln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2B8472B7-4651-40F9-519A-224B284CF6B5}"/>
              </a:ext>
            </a:extLst>
          </p:cNvPr>
          <p:cNvSpPr txBox="1"/>
          <p:nvPr/>
        </p:nvSpPr>
        <p:spPr>
          <a:xfrm>
            <a:off x="1475656" y="13564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PROBA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DE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IMB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ŞI LITERATUR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ROMÂNĂ</a:t>
            </a:r>
            <a:endParaRPr lang="ro-R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SJ-LENOVO\AppData\Local\Microsoft\Windows\INetCache\IE\KYGQ1DNM\ex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7151">
            <a:off x="6492792" y="528411"/>
            <a:ext cx="2505798" cy="12961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620688"/>
            <a:ext cx="40324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BACALAUREAT 2022</a:t>
            </a:r>
            <a:r>
              <a:rPr lang="ro-RO" sz="2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" pitchFamily="34" charset="0"/>
              </a:rPr>
              <a:t> </a:t>
            </a:r>
            <a:endParaRPr lang="en-U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PROBA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DE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L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IMB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ŞI LITERATUR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A </a:t>
            </a:r>
            <a:r>
              <a:rPr lang="vi-V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ROMÂNĂ</a:t>
            </a:r>
            <a:endParaRPr lang="ro-R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algn="ctr"/>
            <a:r>
              <a:rPr lang="ro-RO" sz="1600" b="1" dirty="0">
                <a:latin typeface="Bahnschrift" pitchFamily="34" charset="0"/>
              </a:rPr>
              <a:t>La nivel național: </a:t>
            </a:r>
            <a:r>
              <a:rPr lang="fr-FR" sz="1600" dirty="0">
                <a:latin typeface="Bahnschrift" pitchFamily="34" charset="0"/>
              </a:rPr>
              <a:t>1</a:t>
            </a:r>
            <a:r>
              <a:rPr lang="ro-RO" sz="1600" dirty="0">
                <a:latin typeface="Bahnschrift" pitchFamily="34" charset="0"/>
              </a:rPr>
              <a:t>26</a:t>
            </a:r>
            <a:r>
              <a:rPr lang="fr-FR" sz="1600" dirty="0">
                <a:latin typeface="Bahnschrift" pitchFamily="34" charset="0"/>
              </a:rPr>
              <a:t>.</a:t>
            </a:r>
            <a:r>
              <a:rPr lang="ro-RO" sz="1600" dirty="0">
                <a:latin typeface="Bahnschrift" pitchFamily="34" charset="0"/>
              </a:rPr>
              <a:t>453</a:t>
            </a:r>
            <a:r>
              <a:rPr lang="fr-FR" sz="1600" dirty="0">
                <a:latin typeface="Bahnschrift" pitchFamily="34" charset="0"/>
              </a:rPr>
              <a:t> </a:t>
            </a:r>
            <a:r>
              <a:rPr lang="fr-FR" sz="1600" dirty="0" err="1">
                <a:latin typeface="Bahnschrift" pitchFamily="34" charset="0"/>
              </a:rPr>
              <a:t>candidaţi</a:t>
            </a:r>
            <a:r>
              <a:rPr lang="ro-RO" sz="1600" dirty="0">
                <a:latin typeface="Bahnschrift" pitchFamily="34" charset="0"/>
              </a:rPr>
              <a:t>, </a:t>
            </a:r>
            <a:r>
              <a:rPr lang="fr-FR" sz="1600" b="1" dirty="0">
                <a:latin typeface="Bahnschrift" pitchFamily="34" charset="0"/>
              </a:rPr>
              <a:t>84</a:t>
            </a:r>
            <a:r>
              <a:rPr lang="ro-RO" sz="1600" b="1" dirty="0">
                <a:latin typeface="Bahnschrift" pitchFamily="34" charset="0"/>
              </a:rPr>
              <a:t> </a:t>
            </a:r>
            <a:r>
              <a:rPr lang="fr-FR" sz="1600" b="1" dirty="0">
                <a:latin typeface="Bahnschrift" pitchFamily="34" charset="0"/>
              </a:rPr>
              <a:t>% </a:t>
            </a:r>
            <a:r>
              <a:rPr lang="ro-RO" sz="1600" dirty="0">
                <a:latin typeface="Bahnschrift" pitchFamily="34" charset="0"/>
              </a:rPr>
              <a:t>cu</a:t>
            </a:r>
            <a:r>
              <a:rPr lang="fr-FR" sz="1600" dirty="0">
                <a:latin typeface="Bahnschrift" pitchFamily="34" charset="0"/>
              </a:rPr>
              <a:t> note peste 5</a:t>
            </a: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pPr algn="ctr"/>
            <a:endParaRPr lang="ro-RO" sz="1600" dirty="0">
              <a:latin typeface="Bahnschrift" pitchFamily="34" charset="0"/>
            </a:endParaRPr>
          </a:p>
          <a:p>
            <a:pPr algn="ctr"/>
            <a:endParaRPr lang="ro-RO" sz="1600" b="1" dirty="0">
              <a:latin typeface="Bahnschrift" pitchFamily="34" charset="0"/>
            </a:endParaRPr>
          </a:p>
          <a:p>
            <a:pPr algn="ctr"/>
            <a:endParaRPr lang="ro-RO" sz="1600" b="1" dirty="0">
              <a:latin typeface="Bahnschrift" pitchFamily="34" charset="0"/>
            </a:endParaRPr>
          </a:p>
          <a:p>
            <a:pPr algn="ctr"/>
            <a:endParaRPr lang="ro-RO" sz="1600" b="1" dirty="0">
              <a:latin typeface="Bahnschrift" pitchFamily="34" charset="0"/>
            </a:endParaRPr>
          </a:p>
          <a:p>
            <a:pPr algn="ctr"/>
            <a:r>
              <a:rPr lang="ro-RO" sz="1600" b="1" dirty="0">
                <a:latin typeface="Bahnschrift" pitchFamily="34" charset="0"/>
              </a:rPr>
              <a:t>La nivel județean:    </a:t>
            </a:r>
            <a:r>
              <a:rPr lang="ro-RO" sz="1600" dirty="0">
                <a:latin typeface="Bahnschrift" pitchFamily="34" charset="0"/>
              </a:rPr>
              <a:t>3413 candidați - </a:t>
            </a:r>
            <a:r>
              <a:rPr lang="ro-RO" sz="1600" b="1" dirty="0">
                <a:latin typeface="Bahnschrift" pitchFamily="34" charset="0"/>
              </a:rPr>
              <a:t>96, 33% </a:t>
            </a:r>
            <a:r>
              <a:rPr lang="ro-RO" sz="1600" dirty="0">
                <a:latin typeface="Bahnschrift" pitchFamily="34" charset="0"/>
              </a:rPr>
              <a:t>cu note peste 5 </a:t>
            </a:r>
            <a:endParaRPr lang="ro-RO" sz="1600" b="1" dirty="0">
              <a:latin typeface="Bahnschrift" pitchFamily="34" charset="0"/>
            </a:endParaRPr>
          </a:p>
          <a:p>
            <a:pPr algn="ctr"/>
            <a:r>
              <a:rPr lang="ro-RO" sz="1600" b="1" dirty="0">
                <a:latin typeface="Bahnschrift" pitchFamily="34" charset="0"/>
              </a:rPr>
              <a:t>80 </a:t>
            </a:r>
            <a:r>
              <a:rPr lang="ro-RO" sz="1600" dirty="0">
                <a:latin typeface="Bahnschrift" pitchFamily="34" charset="0"/>
              </a:rPr>
              <a:t>contestații – </a:t>
            </a:r>
            <a:r>
              <a:rPr lang="ro-RO" sz="1600" b="1" dirty="0">
                <a:latin typeface="Bahnschrift" pitchFamily="34" charset="0"/>
              </a:rPr>
              <a:t>96%</a:t>
            </a:r>
            <a:r>
              <a:rPr lang="ro-RO" sz="1600" dirty="0">
                <a:latin typeface="Bahnschrift" pitchFamily="34" charset="0"/>
              </a:rPr>
              <a:t> note modificate (</a:t>
            </a:r>
            <a:r>
              <a:rPr lang="ro-RO" sz="1600" b="1" dirty="0">
                <a:latin typeface="Bahnschrift" pitchFamily="34" charset="0"/>
              </a:rPr>
              <a:t>77, 63%</a:t>
            </a:r>
            <a:r>
              <a:rPr lang="ro-RO" sz="1600" dirty="0">
                <a:latin typeface="Bahnschrift" pitchFamily="34" charset="0"/>
              </a:rPr>
              <a:t> note crescute, </a:t>
            </a:r>
            <a:r>
              <a:rPr lang="ro-RO" sz="1600" b="1" dirty="0">
                <a:latin typeface="Bahnschrift" pitchFamily="34" charset="0"/>
              </a:rPr>
              <a:t>22, 37%</a:t>
            </a:r>
            <a:r>
              <a:rPr lang="ro-RO" sz="1600" dirty="0">
                <a:latin typeface="Bahnschrift" pitchFamily="34" charset="0"/>
              </a:rPr>
              <a:t> note scăzute)</a:t>
            </a:r>
          </a:p>
          <a:p>
            <a:pPr algn="ctr"/>
            <a:endParaRPr lang="ro-RO" sz="1600" u="sng" dirty="0">
              <a:latin typeface="Bahnschrift" pitchFamily="34" charset="0"/>
            </a:endParaRPr>
          </a:p>
          <a:p>
            <a:endParaRPr lang="ro-RO" b="1" dirty="0">
              <a:latin typeface="Bahnschrift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5491" t="24900" r="17201" b="50399"/>
          <a:stretch>
            <a:fillRect/>
          </a:stretch>
        </p:blipFill>
        <p:spPr bwMode="auto">
          <a:xfrm>
            <a:off x="611561" y="2420888"/>
            <a:ext cx="7920879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 LA OLIMPIADE ȘI CONCURSURI</a:t>
            </a:r>
            <a:b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etapa națională -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816" t="24701" r="38141" b="8167"/>
          <a:stretch>
            <a:fillRect/>
          </a:stretch>
        </p:blipFill>
        <p:spPr bwMode="auto">
          <a:xfrm>
            <a:off x="1115616" y="1916832"/>
            <a:ext cx="7416824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816" t="22311" r="38355" b="4582"/>
          <a:stretch>
            <a:fillRect/>
          </a:stretch>
        </p:blipFill>
        <p:spPr bwMode="auto">
          <a:xfrm>
            <a:off x="1187624" y="764704"/>
            <a:ext cx="6984776" cy="3829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 cstate="print"/>
          <a:srcRect l="1816" t="73108" r="37927" b="16335"/>
          <a:stretch>
            <a:fillRect/>
          </a:stretch>
        </p:blipFill>
        <p:spPr bwMode="auto">
          <a:xfrm>
            <a:off x="1187624" y="4653136"/>
            <a:ext cx="7037784" cy="576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923" t="22510" r="38141" b="14143"/>
          <a:stretch>
            <a:fillRect/>
          </a:stretch>
        </p:blipFill>
        <p:spPr bwMode="auto">
          <a:xfrm>
            <a:off x="827584" y="1196752"/>
            <a:ext cx="763284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603" t="32470" r="37820" b="26693"/>
          <a:stretch>
            <a:fillRect/>
          </a:stretch>
        </p:blipFill>
        <p:spPr bwMode="auto">
          <a:xfrm>
            <a:off x="1043608" y="1628800"/>
            <a:ext cx="720080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1229</Words>
  <Application>Microsoft Office PowerPoint</Application>
  <PresentationFormat>On-screen Show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Consfătuirea județeană a profesorilor de limba și literatura română/limba latină</vt:lpstr>
      <vt:lpstr>Slide 2</vt:lpstr>
      <vt:lpstr>Slide 3</vt:lpstr>
      <vt:lpstr>Slide 4</vt:lpstr>
      <vt:lpstr>Slide 5</vt:lpstr>
      <vt:lpstr>REZULTATE LA OLIMPIADE ȘI CONCURSURI - etapa națională -</vt:lpstr>
      <vt:lpstr>Slide 7</vt:lpstr>
      <vt:lpstr>Slide 8</vt:lpstr>
      <vt:lpstr>Slide 9</vt:lpstr>
      <vt:lpstr>PROIECTE/CONCURSURI   C.A.E.J. 2021-2022</vt:lpstr>
      <vt:lpstr>B. Anul școlar 2022-2023 – DIRECȚII</vt:lpstr>
      <vt:lpstr>Slide 12</vt:lpstr>
      <vt:lpstr>Examene 2022 - 2023</vt:lpstr>
      <vt:lpstr>O NOUĂ STRUCTURĂ A ANULUI ȘCOLAR   </vt:lpstr>
      <vt:lpstr>CURRICULUM   </vt:lpstr>
      <vt:lpstr>Slide 16</vt:lpstr>
      <vt:lpstr>Slide 17</vt:lpstr>
      <vt:lpstr>Slide 18</vt:lpstr>
      <vt:lpstr>DISCIPLINE OPȚIONALE APROBATE DE MINISTERUL EDUCAȚIEI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Consfătuire județeană a profesorilor de limba și literatura română</dc:title>
  <dc:creator>ISJ-LENOVO</dc:creator>
  <cp:lastModifiedBy>ISJ-LENOVO</cp:lastModifiedBy>
  <cp:revision>103</cp:revision>
  <dcterms:created xsi:type="dcterms:W3CDTF">2022-09-06T08:08:44Z</dcterms:created>
  <dcterms:modified xsi:type="dcterms:W3CDTF">2022-09-23T22:54:45Z</dcterms:modified>
</cp:coreProperties>
</file>