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7C"/>
    <a:srgbClr val="0000CC"/>
    <a:srgbClr val="760000"/>
    <a:srgbClr val="D68B1C"/>
    <a:srgbClr val="600060"/>
    <a:srgbClr val="E600AA"/>
    <a:srgbClr val="2597FF"/>
    <a:srgbClr val="0097CC"/>
    <a:srgbClr val="FF750D"/>
    <a:srgbClr val="25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9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7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4FBD1-84C7-4C23-8F3A-A160D0847F76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676C3-BC0F-4E12-885E-EAB185303E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Yiruma%20-%20River%20Flows%20In%20You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4114800" cy="1470025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Brush Script MT" pitchFamily="66" charset="0"/>
              </a:rPr>
              <a:t>Trusa</a:t>
            </a:r>
            <a:r>
              <a:rPr lang="en-US" sz="5400" dirty="0">
                <a:solidFill>
                  <a:srgbClr val="FFC000"/>
                </a:solidFill>
                <a:latin typeface="Brush Script MT" pitchFamily="66" charset="0"/>
              </a:rPr>
              <a:t> de prim </a:t>
            </a:r>
            <a:r>
              <a:rPr lang="en-US" sz="5400" dirty="0" err="1">
                <a:solidFill>
                  <a:srgbClr val="FFC000"/>
                </a:solidFill>
                <a:latin typeface="Brush Script MT" pitchFamily="66" charset="0"/>
              </a:rPr>
              <a:t>ajutor</a:t>
            </a:r>
            <a:endParaRPr lang="en-US" sz="5400" dirty="0">
              <a:solidFill>
                <a:srgbClr val="FFC000"/>
              </a:solidFill>
              <a:latin typeface="Brush Script MT" pitchFamily="66" charset="0"/>
            </a:endParaRPr>
          </a:p>
        </p:txBody>
      </p:sp>
      <p:pic>
        <p:nvPicPr>
          <p:cNvPr id="6146" name="Picture 2" descr="Imagini pentru first aid k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267200"/>
            <a:ext cx="3197225" cy="2128439"/>
          </a:xfrm>
          <a:prstGeom prst="rect">
            <a:avLst/>
          </a:prstGeom>
          <a:noFill/>
          <a:effectLst>
            <a:softEdge rad="635000"/>
          </a:effectLst>
          <a:scene3d>
            <a:camera prst="isometricOffAxis2Left"/>
            <a:lightRig rig="threePt" dir="t"/>
          </a:scene3d>
        </p:spPr>
      </p:pic>
      <p:pic>
        <p:nvPicPr>
          <p:cNvPr id="5" name="Yiruma - River Flows In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5000" y="5257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Gabriola" pitchFamily="82" charset="0"/>
              </a:rPr>
              <a:t>O bomboană de ciocolată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b="1" dirty="0">
              <a:latin typeface="Gabriola" pitchFamily="82" charset="0"/>
            </a:endParaRPr>
          </a:p>
          <a:p>
            <a:pPr marL="0" indent="0">
              <a:buNone/>
            </a:pPr>
            <a:endParaRPr lang="ro-RO" b="1" dirty="0">
              <a:latin typeface="Gabriola" pitchFamily="82" charset="0"/>
            </a:endParaRPr>
          </a:p>
          <a:p>
            <a:pPr marL="0" indent="0">
              <a:buNone/>
            </a:pPr>
            <a:endParaRPr lang="ro-RO" b="1" dirty="0">
              <a:latin typeface="Gabriola" pitchFamily="82" charset="0"/>
            </a:endParaRPr>
          </a:p>
          <a:p>
            <a:pPr marL="0" indent="0">
              <a:buNone/>
            </a:pPr>
            <a:endParaRPr lang="ro-RO" b="1" dirty="0">
              <a:latin typeface="Gabriola" pitchFamily="82" charset="0"/>
            </a:endParaRPr>
          </a:p>
          <a:p>
            <a:pPr marL="0" indent="0">
              <a:buNone/>
            </a:pPr>
            <a:endParaRPr lang="ro-RO" b="1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o-RO" b="1" dirty="0">
                <a:latin typeface="Gabriola" pitchFamily="82" charset="0"/>
              </a:rPr>
              <a:t>Pentru a ne aminti că fiecare are nevoie de tandrețe, de o mângâiere, de o vorbă bună și multă afecțiune, în fiecare zi.</a:t>
            </a: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sci-logo CMYK-h200p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88" y="6553200"/>
            <a:ext cx="12192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33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Gabriola" pitchFamily="82" charset="0"/>
              </a:rPr>
              <a:t>Pliculetul de ceai</a:t>
            </a:r>
            <a:endParaRPr lang="en-US" b="1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>
                <a:latin typeface="Gabriola" pitchFamily="82" charset="0"/>
              </a:rPr>
              <a:t>La sfârșitul unei zile obositoare să poți să te odihnești și să te refaci.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76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ro-RO" dirty="0">
                <a:latin typeface="Gabriola" pitchFamily="82" charset="0"/>
                <a:cs typeface="Times New Roman" panose="02020603050405020304" pitchFamily="18" charset="0"/>
              </a:rPr>
              <a:t>Pentru LUME ești un oarecare, dar pentru CINEVA </a:t>
            </a:r>
            <a:r>
              <a:rPr lang="ro-RO" dirty="0">
                <a:solidFill>
                  <a:srgbClr val="FF0000"/>
                </a:solidFill>
                <a:latin typeface="Gabriola" pitchFamily="82" charset="0"/>
                <a:cs typeface="Times New Roman" panose="02020603050405020304" pitchFamily="18" charset="0"/>
              </a:rPr>
              <a:t>tu</a:t>
            </a:r>
            <a:r>
              <a:rPr lang="ro-RO" dirty="0">
                <a:latin typeface="Gabriola" pitchFamily="82" charset="0"/>
                <a:cs typeface="Times New Roman" panose="02020603050405020304" pitchFamily="18" charset="0"/>
              </a:rPr>
              <a:t> reprezinți </a:t>
            </a:r>
            <a:r>
              <a:rPr lang="ro-RO" dirty="0">
                <a:solidFill>
                  <a:srgbClr val="FF0000"/>
                </a:solidFill>
                <a:latin typeface="Gabriola" pitchFamily="82" charset="0"/>
                <a:cs typeface="Times New Roman" panose="02020603050405020304" pitchFamily="18" charset="0"/>
              </a:rPr>
              <a:t>întreaga lume.</a:t>
            </a:r>
            <a:endParaRPr lang="ro-RO" dirty="0">
              <a:latin typeface="Gabriola" pitchFamily="8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dirty="0">
                <a:latin typeface="Gabriola" pitchFamily="82" charset="0"/>
                <a:cs typeface="Times New Roman" panose="02020603050405020304" pitchFamily="18" charset="0"/>
              </a:rPr>
              <a:t>Păstrează această trusă de prim-ajutor întotdeauna la tine, în cazul în care </a:t>
            </a:r>
            <a:r>
              <a:rPr lang="ro-RO" dirty="0">
                <a:solidFill>
                  <a:srgbClr val="0000CC"/>
                </a:solidFill>
                <a:latin typeface="Gabriola" pitchFamily="82" charset="0"/>
                <a:cs typeface="Times New Roman" panose="02020603050405020304" pitchFamily="18" charset="0"/>
              </a:rPr>
              <a:t>TU</a:t>
            </a:r>
            <a:r>
              <a:rPr lang="ro-RO" dirty="0">
                <a:latin typeface="Gabriola" pitchFamily="82" charset="0"/>
                <a:cs typeface="Times New Roman" panose="02020603050405020304" pitchFamily="18" charset="0"/>
              </a:rPr>
              <a:t> sau </a:t>
            </a:r>
            <a:r>
              <a:rPr lang="ro-RO" dirty="0">
                <a:solidFill>
                  <a:srgbClr val="A8007C"/>
                </a:solidFill>
                <a:latin typeface="Gabriola" pitchFamily="82" charset="0"/>
                <a:cs typeface="Times New Roman" panose="02020603050405020304" pitchFamily="18" charset="0"/>
              </a:rPr>
              <a:t>ALTCINEVA </a:t>
            </a:r>
            <a:r>
              <a:rPr lang="ro-RO" dirty="0">
                <a:latin typeface="Gabriola" pitchFamily="82" charset="0"/>
                <a:cs typeface="Times New Roman" panose="02020603050405020304" pitchFamily="18" charset="0"/>
              </a:rPr>
              <a:t>aveți nevoie de ea.</a:t>
            </a:r>
            <a:endParaRPr lang="en-US" dirty="0">
              <a:latin typeface="Gabriola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6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924800" cy="5364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o-RO" i="1" dirty="0">
                <a:latin typeface="Times New Roman" pitchFamily="18" charset="0"/>
                <a:cs typeface="Times New Roman" pitchFamily="18" charset="0"/>
              </a:rPr>
              <a:t>Cu toții avem nevoie de o trusă de prim-ajutor cu următorul conținut: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Ochelari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Elastic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Plasture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Creion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Sfoară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Radieră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O bomboană de ciocolată</a:t>
            </a:r>
          </a:p>
          <a:p>
            <a:pPr algn="ctr"/>
            <a:r>
              <a:rPr lang="ro-RO" i="1" dirty="0">
                <a:latin typeface="Times New Roman" pitchFamily="18" charset="0"/>
                <a:cs typeface="Times New Roman" pitchFamily="18" charset="0"/>
              </a:rPr>
              <a:t>Un pliculeț de ceai</a:t>
            </a:r>
          </a:p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magini pentru eye glas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79917">
            <a:off x="2386006" y="1683314"/>
            <a:ext cx="1219200" cy="866274"/>
          </a:xfrm>
          <a:prstGeom prst="rect">
            <a:avLst/>
          </a:prstGeom>
          <a:noFill/>
        </p:spPr>
      </p:pic>
      <p:pic>
        <p:nvPicPr>
          <p:cNvPr id="3076" name="Picture 4" descr="Imagini pentru elas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828800"/>
            <a:ext cx="838200" cy="757460"/>
          </a:xfrm>
          <a:prstGeom prst="rect">
            <a:avLst/>
          </a:prstGeom>
          <a:noFill/>
        </p:spPr>
      </p:pic>
      <p:pic>
        <p:nvPicPr>
          <p:cNvPr id="3078" name="Picture 6" descr="Imagini pentru plas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7263">
            <a:off x="2514600" y="2667000"/>
            <a:ext cx="1219200" cy="872948"/>
          </a:xfrm>
          <a:prstGeom prst="rect">
            <a:avLst/>
          </a:prstGeom>
          <a:noFill/>
        </p:spPr>
      </p:pic>
      <p:pic>
        <p:nvPicPr>
          <p:cNvPr id="3080" name="Picture 8" descr="Imagini pentru cre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743200"/>
            <a:ext cx="1066800" cy="657860"/>
          </a:xfrm>
          <a:prstGeom prst="rect">
            <a:avLst/>
          </a:prstGeom>
          <a:noFill/>
        </p:spPr>
      </p:pic>
      <p:pic>
        <p:nvPicPr>
          <p:cNvPr id="3082" name="Picture 10" descr="Imagini pentru sfoa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14791">
            <a:off x="2514600" y="3733800"/>
            <a:ext cx="1295400" cy="862904"/>
          </a:xfrm>
          <a:prstGeom prst="rect">
            <a:avLst/>
          </a:prstGeom>
          <a:noFill/>
        </p:spPr>
      </p:pic>
      <p:pic>
        <p:nvPicPr>
          <p:cNvPr id="3084" name="Picture 12" descr="Imagini pentru radie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114800"/>
            <a:ext cx="912927" cy="609600"/>
          </a:xfrm>
          <a:prstGeom prst="rect">
            <a:avLst/>
          </a:prstGeom>
          <a:noFill/>
        </p:spPr>
      </p:pic>
      <p:pic>
        <p:nvPicPr>
          <p:cNvPr id="3086" name="Picture 14" descr="Imagini pentru chocolate caND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4648200"/>
            <a:ext cx="1149755" cy="762000"/>
          </a:xfrm>
          <a:prstGeom prst="rect">
            <a:avLst/>
          </a:prstGeom>
          <a:noFill/>
        </p:spPr>
      </p:pic>
      <p:pic>
        <p:nvPicPr>
          <p:cNvPr id="3088" name="Picture 16" descr="Imagini pentru TEA B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9400" y="5181600"/>
            <a:ext cx="861392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632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373563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FFC000"/>
                </a:solidFill>
              </a:rPr>
              <a:t>Cu siguranță te întrebi acum la ce ar putea folosi aceste lucruri!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7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>
                <a:latin typeface="Gabriola" pitchFamily="82" charset="0"/>
              </a:rPr>
              <a:t/>
            </a:r>
            <a:br>
              <a:rPr lang="ro-RO" b="1" dirty="0">
                <a:latin typeface="Gabriola" pitchFamily="82" charset="0"/>
              </a:rPr>
            </a:br>
            <a:r>
              <a:rPr lang="ro-RO" b="1" dirty="0">
                <a:latin typeface="Gabriola" pitchFamily="82" charset="0"/>
              </a:rPr>
              <a:t/>
            </a:r>
            <a:br>
              <a:rPr lang="ro-RO" b="1" dirty="0">
                <a:latin typeface="Gabriola" pitchFamily="82" charset="0"/>
              </a:rPr>
            </a:br>
            <a:r>
              <a:rPr lang="ro-RO" b="1" dirty="0">
                <a:latin typeface="Gabriola" pitchFamily="82" charset="0"/>
              </a:rPr>
              <a:t/>
            </a:r>
            <a:br>
              <a:rPr lang="ro-RO" b="1" dirty="0">
                <a:latin typeface="Gabriola" pitchFamily="82" charset="0"/>
              </a:rPr>
            </a:br>
            <a:r>
              <a:rPr lang="ro-RO" b="1" dirty="0">
                <a:latin typeface="Gabriola" pitchFamily="82" charset="0"/>
              </a:rPr>
              <a:t>Ochelarii</a:t>
            </a:r>
            <a:r>
              <a:rPr lang="ro-RO" dirty="0">
                <a:latin typeface="Gabriola" pitchFamily="82" charset="0"/>
              </a:rPr>
              <a:t>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143000"/>
            <a:ext cx="4800600" cy="5486400"/>
          </a:xfrm>
        </p:spPr>
        <p:txBody>
          <a:bodyPr>
            <a:normAutofit/>
          </a:bodyPr>
          <a:lstStyle/>
          <a:p>
            <a:endParaRPr lang="ro-RO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>
              <a:latin typeface="Gabriola" pitchFamily="82" charset="0"/>
              <a:cs typeface="Times New Roman" pitchFamily="18" charset="0"/>
            </a:endParaRPr>
          </a:p>
          <a:p>
            <a:pPr marL="0" indent="0">
              <a:buNone/>
            </a:pPr>
            <a:endParaRPr lang="ro-RO" dirty="0">
              <a:latin typeface="Gabriola" pitchFamily="8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o-RO" dirty="0">
                <a:latin typeface="Gabriola" pitchFamily="82" charset="0"/>
                <a:cs typeface="Times New Roman" pitchFamily="18" charset="0"/>
              </a:rPr>
              <a:t>Pentru a vedea mai bine propriile calități, dar și ale oamenilor care te înconjoară</a:t>
            </a:r>
            <a:endParaRPr lang="ro-RO" sz="2900" dirty="0">
              <a:latin typeface="Gabriola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3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o-RO" dirty="0">
                <a:latin typeface="Gabriola" pitchFamily="82" charset="0"/>
              </a:rPr>
              <a:t/>
            </a:r>
            <a:br>
              <a:rPr lang="ro-RO" dirty="0">
                <a:latin typeface="Gabriola" pitchFamily="82" charset="0"/>
              </a:rPr>
            </a:br>
            <a:r>
              <a:rPr lang="ro-RO" dirty="0">
                <a:latin typeface="Gabriola" pitchFamily="82" charset="0"/>
              </a:rPr>
              <a:t/>
            </a:r>
            <a:br>
              <a:rPr lang="ro-RO" dirty="0">
                <a:latin typeface="Gabriola" pitchFamily="82" charset="0"/>
              </a:rPr>
            </a:br>
            <a:r>
              <a:rPr lang="ro-RO" dirty="0">
                <a:latin typeface="Gabriola" pitchFamily="82" charset="0"/>
              </a:rPr>
              <a:t>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endParaRPr lang="ro-RO" i="1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o-RO" sz="4000" dirty="0">
                <a:latin typeface="Gabriola" pitchFamily="82" charset="0"/>
              </a:rPr>
              <a:t>Elasticul</a:t>
            </a:r>
            <a:endParaRPr lang="ro-RO" sz="4000" i="1" dirty="0">
              <a:latin typeface="Gabriola" pitchFamily="82" charset="0"/>
            </a:endParaRPr>
          </a:p>
          <a:p>
            <a:endParaRPr lang="ro-RO" i="1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ro-RO" i="1" dirty="0">
                <a:latin typeface="Gabriola" pitchFamily="82" charset="0"/>
              </a:rPr>
              <a:t>Pentru a-ți aminti să fii flexibil, </a:t>
            </a:r>
          </a:p>
          <a:p>
            <a:pPr marL="0" indent="0">
              <a:buNone/>
            </a:pPr>
            <a:r>
              <a:rPr lang="ro-RO" i="1" dirty="0">
                <a:latin typeface="Gabriola" pitchFamily="82" charset="0"/>
              </a:rPr>
              <a:t>întrucât oamenii și lucrurile </a:t>
            </a:r>
          </a:p>
          <a:p>
            <a:pPr marL="0" indent="0">
              <a:buNone/>
            </a:pPr>
            <a:r>
              <a:rPr lang="ro-RO" i="1" dirty="0">
                <a:latin typeface="Gabriola" pitchFamily="82" charset="0"/>
              </a:rPr>
              <a:t>nu sunt așa cum ți-ai dori să fie</a:t>
            </a:r>
            <a:r>
              <a:rPr lang="en-US" i="1" dirty="0">
                <a:latin typeface="Gabriola" pitchFamily="82" charset="0"/>
              </a:rPr>
              <a:t>.</a:t>
            </a:r>
            <a:endParaRPr lang="ro-RO" i="1" dirty="0">
              <a:latin typeface="Gabriola" pitchFamily="82" charset="0"/>
            </a:endParaRPr>
          </a:p>
          <a:p>
            <a:endParaRPr lang="ro-RO" dirty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1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Gabriola" pitchFamily="82" charset="0"/>
              </a:rPr>
              <a:t>Plasturele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Gabriola" pitchFamily="82" charset="0"/>
              </a:rPr>
              <a:t>Pentru a putea vindeca sentimentele rănite, pe ale tale și pe ale celorlalți.</a:t>
            </a:r>
          </a:p>
          <a:p>
            <a:endParaRPr lang="ro-RO" dirty="0">
              <a:latin typeface="Arial Rounded MT Bold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3" descr="sci-logo CMYK-h200p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88" y="6553200"/>
            <a:ext cx="12192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50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Gabriola" pitchFamily="82" charset="0"/>
              </a:rPr>
              <a:t>Creionul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Gabriola" pitchFamily="82" charset="0"/>
              </a:rPr>
              <a:t>Pentru a nota BINELE care ni se întâmplă cu adevărat.</a:t>
            </a:r>
          </a:p>
          <a:p>
            <a:endParaRPr lang="ro-RO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9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latin typeface="Gabriola" pitchFamily="82" charset="0"/>
              </a:rPr>
              <a:t/>
            </a:r>
            <a:br>
              <a:rPr lang="ro-RO" dirty="0">
                <a:latin typeface="Gabriola" pitchFamily="82" charset="0"/>
              </a:rPr>
            </a:br>
            <a:r>
              <a:rPr lang="ro-RO" dirty="0">
                <a:latin typeface="Gabriola" pitchFamily="82" charset="0"/>
              </a:rPr>
              <a:t>Radiera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o-RO" b="1" dirty="0">
              <a:latin typeface="Gabriola" pitchFamily="82" charset="0"/>
            </a:endParaRPr>
          </a:p>
          <a:p>
            <a:pPr marL="0" indent="0" algn="r">
              <a:buNone/>
            </a:pPr>
            <a:endParaRPr lang="ro-RO" b="1" dirty="0">
              <a:latin typeface="Gabriola" pitchFamily="82" charset="0"/>
            </a:endParaRPr>
          </a:p>
          <a:p>
            <a:pPr marL="0" indent="0" algn="r">
              <a:buNone/>
            </a:pPr>
            <a:endParaRPr lang="ro-RO" b="1" dirty="0">
              <a:latin typeface="Gabriola" pitchFamily="82" charset="0"/>
            </a:endParaRPr>
          </a:p>
          <a:p>
            <a:pPr marL="0" indent="0" algn="r">
              <a:buNone/>
            </a:pPr>
            <a:endParaRPr lang="ro-RO" b="1" dirty="0">
              <a:latin typeface="Gabriola" pitchFamily="82" charset="0"/>
            </a:endParaRPr>
          </a:p>
          <a:p>
            <a:pPr marL="0" indent="0" algn="r">
              <a:buNone/>
            </a:pPr>
            <a:r>
              <a:rPr lang="ro-RO" b="1" dirty="0">
                <a:latin typeface="Gabriola" pitchFamily="82" charset="0"/>
              </a:rPr>
              <a:t>Pentru a ne aminti că fiecare din noi face greșeli și că avem posibilitatea de a le repara</a:t>
            </a:r>
            <a:r>
              <a:rPr lang="ro-RO" b="1" dirty="0"/>
              <a:t>.</a:t>
            </a:r>
          </a:p>
        </p:txBody>
      </p:sp>
      <p:pic>
        <p:nvPicPr>
          <p:cNvPr id="4" name="Picture 3" descr="sci-logo CMYK-h200px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988" y="6553200"/>
            <a:ext cx="12192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10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</p:spPr>
        <p:txBody>
          <a:bodyPr/>
          <a:lstStyle/>
          <a:p>
            <a:r>
              <a:rPr lang="ro-RO" dirty="0">
                <a:latin typeface="Gabriola" pitchFamily="82" charset="0"/>
              </a:rPr>
              <a:t>Sfoara </a:t>
            </a:r>
            <a:endParaRPr lang="en-US" dirty="0">
              <a:latin typeface="Gabriola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5035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Gabriola" pitchFamily="82" charset="0"/>
              </a:rPr>
              <a:t>Pentru a lega (apropia) oamenii, care sunt cu adevărat importanți în viața ta, dar care sunt uitați în vâltoarea vieții de zi cu zi</a:t>
            </a:r>
            <a:r>
              <a:rPr lang="ro-RO" dirty="0"/>
              <a:t>.</a:t>
            </a:r>
          </a:p>
          <a:p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299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241</Words>
  <Application>Microsoft Office PowerPoint</Application>
  <PresentationFormat>On-screen Show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Trusa de prim ajutor</vt:lpstr>
      <vt:lpstr>PowerPoint Presentation</vt:lpstr>
      <vt:lpstr>PowerPoint Presentation</vt:lpstr>
      <vt:lpstr>     Ochelarii </vt:lpstr>
      <vt:lpstr>   </vt:lpstr>
      <vt:lpstr>Plasturele </vt:lpstr>
      <vt:lpstr>Creionul </vt:lpstr>
      <vt:lpstr> Radiera </vt:lpstr>
      <vt:lpstr>Sfoara </vt:lpstr>
      <vt:lpstr>O bomboană de ciocolată</vt:lpstr>
      <vt:lpstr>Pliculetul de ceai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132</cp:revision>
  <dcterms:created xsi:type="dcterms:W3CDTF">2013-08-21T19:17:07Z</dcterms:created>
  <dcterms:modified xsi:type="dcterms:W3CDTF">2022-02-10T06:48:09Z</dcterms:modified>
</cp:coreProperties>
</file>