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9" r:id="rId1"/>
  </p:sldMasterIdLst>
  <p:sldIdLst>
    <p:sldId id="263" r:id="rId2"/>
    <p:sldId id="267" r:id="rId3"/>
    <p:sldId id="261" r:id="rId4"/>
    <p:sldId id="262" r:id="rId5"/>
    <p:sldId id="256" r:id="rId6"/>
    <p:sldId id="257" r:id="rId7"/>
    <p:sldId id="258" r:id="rId8"/>
    <p:sldId id="259" r:id="rId9"/>
    <p:sldId id="260" r:id="rId10"/>
    <p:sldId id="265" r:id="rId11"/>
    <p:sldId id="264"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6FA020-B93E-4905-8DD0-FC850794C062}"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ro-RO"/>
        </a:p>
      </dgm:t>
    </dgm:pt>
    <dgm:pt modelId="{8A9EFE5F-BA6F-4DC6-922F-5A4408F6FA4B}">
      <dgm:prSet phldrT="[Text]"/>
      <dgm:spPr/>
      <dgm:t>
        <a:bodyPr/>
        <a:lstStyle/>
        <a:p>
          <a:r>
            <a:rPr lang="ro-RO" dirty="0"/>
            <a:t>Program de Educație Timpurie pe Arii de Stimulare (PETAS), 1991-1998, finanțare UNICEF</a:t>
          </a:r>
        </a:p>
      </dgm:t>
    </dgm:pt>
    <dgm:pt modelId="{E201A26C-947D-4527-B212-1836292FFDAB}" type="parTrans" cxnId="{D60DC882-52B1-4DF8-AA1A-029065E2F9F5}">
      <dgm:prSet/>
      <dgm:spPr/>
      <dgm:t>
        <a:bodyPr/>
        <a:lstStyle/>
        <a:p>
          <a:endParaRPr lang="ro-RO"/>
        </a:p>
      </dgm:t>
    </dgm:pt>
    <dgm:pt modelId="{BE6A8329-DDD3-48EE-B9F8-F1E05732815E}" type="sibTrans" cxnId="{D60DC882-52B1-4DF8-AA1A-029065E2F9F5}">
      <dgm:prSet/>
      <dgm:spPr/>
      <dgm:t>
        <a:bodyPr/>
        <a:lstStyle/>
        <a:p>
          <a:endParaRPr lang="ro-RO"/>
        </a:p>
      </dgm:t>
    </dgm:pt>
    <dgm:pt modelId="{F6D64BA6-FF1E-4016-8605-029A6E579CD6}">
      <dgm:prSet phldrT="[Tex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ro-RO" dirty="0"/>
            <a:t>- o listă scurtă a finalităților</a:t>
          </a:r>
        </a:p>
        <a:p>
          <a:pPr marL="0" marR="0" lvl="0" indent="0" defTabSz="914400" eaLnBrk="1" fontAlgn="auto" latinLnBrk="0" hangingPunct="1">
            <a:lnSpc>
              <a:spcPct val="100000"/>
            </a:lnSpc>
            <a:spcBef>
              <a:spcPts val="0"/>
            </a:spcBef>
            <a:spcAft>
              <a:spcPts val="0"/>
            </a:spcAft>
            <a:buClrTx/>
            <a:buSzTx/>
            <a:buFontTx/>
            <a:buNone/>
            <a:tabLst/>
            <a:defRPr/>
          </a:pPr>
          <a:r>
            <a:rPr lang="ro-RO" dirty="0"/>
            <a:t>- un set de obiective particulare, pe domenii de dezvoltare</a:t>
          </a:r>
        </a:p>
        <a:p>
          <a:pPr marL="0" marR="0" lvl="0" indent="0" defTabSz="914400" eaLnBrk="1" fontAlgn="auto" latinLnBrk="0" hangingPunct="1">
            <a:lnSpc>
              <a:spcPct val="100000"/>
            </a:lnSpc>
            <a:spcBef>
              <a:spcPts val="0"/>
            </a:spcBef>
            <a:spcAft>
              <a:spcPts val="0"/>
            </a:spcAft>
            <a:buClrTx/>
            <a:buSzTx/>
            <a:buFontTx/>
            <a:buNone/>
            <a:tabLst/>
            <a:defRPr/>
          </a:pPr>
          <a:r>
            <a:rPr lang="ro-RO" dirty="0"/>
            <a:t>- o schemă explicitată a unei abordări integrate a unei teme, pornind de la o  </a:t>
          </a:r>
        </a:p>
        <a:p>
          <a:pPr marL="0" marR="0" lvl="0" indent="0" defTabSz="914400" eaLnBrk="1" fontAlgn="auto" latinLnBrk="0" hangingPunct="1">
            <a:lnSpc>
              <a:spcPct val="100000"/>
            </a:lnSpc>
            <a:spcBef>
              <a:spcPts val="0"/>
            </a:spcBef>
            <a:spcAft>
              <a:spcPts val="0"/>
            </a:spcAft>
            <a:buClrTx/>
            <a:buSzTx/>
            <a:buFontTx/>
            <a:buNone/>
            <a:tabLst/>
            <a:defRPr/>
          </a:pPr>
          <a:r>
            <a:rPr lang="ro-RO" dirty="0"/>
            <a:t>  poveste specifică vârstelor mici</a:t>
          </a:r>
        </a:p>
        <a:p>
          <a:pPr lvl="0" defTabSz="666750">
            <a:lnSpc>
              <a:spcPct val="90000"/>
            </a:lnSpc>
            <a:spcBef>
              <a:spcPct val="0"/>
            </a:spcBef>
            <a:spcAft>
              <a:spcPct val="35000"/>
            </a:spcAft>
          </a:pPr>
          <a:endParaRPr lang="ro-RO" dirty="0"/>
        </a:p>
      </dgm:t>
    </dgm:pt>
    <dgm:pt modelId="{D6E0B9EA-1C66-40DA-ABAF-69BFC6A2E0F1}" type="parTrans" cxnId="{9C41FA0E-F3B2-4144-98FE-4F85776C063F}">
      <dgm:prSet/>
      <dgm:spPr/>
      <dgm:t>
        <a:bodyPr/>
        <a:lstStyle/>
        <a:p>
          <a:endParaRPr lang="ro-RO"/>
        </a:p>
      </dgm:t>
    </dgm:pt>
    <dgm:pt modelId="{C1D6B04D-DF91-4B0D-9B62-F4119C3F000C}" type="sibTrans" cxnId="{9C41FA0E-F3B2-4144-98FE-4F85776C063F}">
      <dgm:prSet/>
      <dgm:spPr/>
      <dgm:t>
        <a:bodyPr/>
        <a:lstStyle/>
        <a:p>
          <a:endParaRPr lang="ro-RO"/>
        </a:p>
      </dgm:t>
    </dgm:pt>
    <dgm:pt modelId="{E85FB4D2-0F7A-4964-BB3A-EAA017D76D97}">
      <dgm:prSet phldrT="[Text]"/>
      <dgm:spPr/>
      <dgm:t>
        <a:bodyPr/>
        <a:lstStyle/>
        <a:p>
          <a:r>
            <a:rPr lang="ro-RO" dirty="0"/>
            <a:t>- deschiderea cadrelor didactice către abordarea activităților pe grupe mici, în              cadrul ariilor de stimulare/centrelor/zonelor de joc și învățare </a:t>
          </a:r>
        </a:p>
        <a:p>
          <a:r>
            <a:rPr lang="ro-RO" dirty="0"/>
            <a:t>- o mai mare deschidere a instituției față de parteneri (părinți și alți actori din comunitate)</a:t>
          </a:r>
        </a:p>
      </dgm:t>
    </dgm:pt>
    <dgm:pt modelId="{D0A74F0D-5B20-4BEE-BF3D-0395211BB9B0}" type="parTrans" cxnId="{5573769A-488C-4263-B41B-8213BB50DE07}">
      <dgm:prSet/>
      <dgm:spPr/>
      <dgm:t>
        <a:bodyPr/>
        <a:lstStyle/>
        <a:p>
          <a:endParaRPr lang="ro-RO"/>
        </a:p>
      </dgm:t>
    </dgm:pt>
    <dgm:pt modelId="{14B33BE8-CD5B-416D-9C9B-F348AD250F79}" type="sibTrans" cxnId="{5573769A-488C-4263-B41B-8213BB50DE07}">
      <dgm:prSet/>
      <dgm:spPr/>
      <dgm:t>
        <a:bodyPr/>
        <a:lstStyle/>
        <a:p>
          <a:endParaRPr lang="ro-RO"/>
        </a:p>
      </dgm:t>
    </dgm:pt>
    <dgm:pt modelId="{A15189FE-6561-4108-85AA-835F659F2AE2}">
      <dgm:prSet/>
      <dgm:spPr/>
      <dgm:t>
        <a:bodyPr/>
        <a:lstStyle/>
        <a:p>
          <a:r>
            <a:rPr lang="ro-RO" dirty="0"/>
            <a:t>- lipsa conținuturilor pentru categoriile de activități</a:t>
          </a:r>
        </a:p>
        <a:p>
          <a:r>
            <a:rPr lang="ro-RO" dirty="0"/>
            <a:t>- lipsa unor repere academice, pe grupe de vârstă</a:t>
          </a:r>
        </a:p>
        <a:p>
          <a:r>
            <a:rPr lang="ro-RO" dirty="0"/>
            <a:t>- lipsa unui ghid de aplicare</a:t>
          </a:r>
        </a:p>
      </dgm:t>
    </dgm:pt>
    <dgm:pt modelId="{841E3CF4-F540-4F9E-92F5-68D41EF50032}" type="parTrans" cxnId="{05845C50-3A84-4B67-A516-EA5FC9772CF9}">
      <dgm:prSet/>
      <dgm:spPr/>
      <dgm:t>
        <a:bodyPr/>
        <a:lstStyle/>
        <a:p>
          <a:endParaRPr lang="ro-RO"/>
        </a:p>
      </dgm:t>
    </dgm:pt>
    <dgm:pt modelId="{06E2B7BD-F638-4AF8-92A1-2395B9880F31}" type="sibTrans" cxnId="{05845C50-3A84-4B67-A516-EA5FC9772CF9}">
      <dgm:prSet/>
      <dgm:spPr/>
      <dgm:t>
        <a:bodyPr/>
        <a:lstStyle/>
        <a:p>
          <a:endParaRPr lang="ro-RO"/>
        </a:p>
      </dgm:t>
    </dgm:pt>
    <dgm:pt modelId="{BC9CCF40-314D-440B-B1F0-162C92F6F515}" type="pres">
      <dgm:prSet presAssocID="{EA6FA020-B93E-4905-8DD0-FC850794C062}" presName="Name0" presStyleCnt="0">
        <dgm:presLayoutVars>
          <dgm:chMax val="7"/>
          <dgm:chPref val="7"/>
          <dgm:dir/>
        </dgm:presLayoutVars>
      </dgm:prSet>
      <dgm:spPr/>
    </dgm:pt>
    <dgm:pt modelId="{A46A6045-5279-49C2-A333-8ACF64E92C7F}" type="pres">
      <dgm:prSet presAssocID="{EA6FA020-B93E-4905-8DD0-FC850794C062}" presName="Name1" presStyleCnt="0"/>
      <dgm:spPr/>
    </dgm:pt>
    <dgm:pt modelId="{4D07BBEA-C0A2-43FF-B7D4-291401E9688A}" type="pres">
      <dgm:prSet presAssocID="{EA6FA020-B93E-4905-8DD0-FC850794C062}" presName="cycle" presStyleCnt="0"/>
      <dgm:spPr/>
    </dgm:pt>
    <dgm:pt modelId="{B5277B51-3254-4EC1-B259-2E83C68FD089}" type="pres">
      <dgm:prSet presAssocID="{EA6FA020-B93E-4905-8DD0-FC850794C062}" presName="srcNode" presStyleLbl="node1" presStyleIdx="0" presStyleCnt="4"/>
      <dgm:spPr/>
    </dgm:pt>
    <dgm:pt modelId="{931C7618-CB30-4220-A47A-5CB0F5E0F889}" type="pres">
      <dgm:prSet presAssocID="{EA6FA020-B93E-4905-8DD0-FC850794C062}" presName="conn" presStyleLbl="parChTrans1D2" presStyleIdx="0" presStyleCnt="1"/>
      <dgm:spPr/>
    </dgm:pt>
    <dgm:pt modelId="{6AE1D3A9-E33F-4566-B9C7-ACD698CAADC8}" type="pres">
      <dgm:prSet presAssocID="{EA6FA020-B93E-4905-8DD0-FC850794C062}" presName="extraNode" presStyleLbl="node1" presStyleIdx="0" presStyleCnt="4"/>
      <dgm:spPr/>
    </dgm:pt>
    <dgm:pt modelId="{152A97A5-3E68-4BE9-8C5F-E1D3E0F646E5}" type="pres">
      <dgm:prSet presAssocID="{EA6FA020-B93E-4905-8DD0-FC850794C062}" presName="dstNode" presStyleLbl="node1" presStyleIdx="0" presStyleCnt="4"/>
      <dgm:spPr/>
    </dgm:pt>
    <dgm:pt modelId="{0C050A1B-12C3-4D95-9877-87A04ED7374B}" type="pres">
      <dgm:prSet presAssocID="{8A9EFE5F-BA6F-4DC6-922F-5A4408F6FA4B}" presName="text_1" presStyleLbl="node1" presStyleIdx="0" presStyleCnt="4">
        <dgm:presLayoutVars>
          <dgm:bulletEnabled val="1"/>
        </dgm:presLayoutVars>
      </dgm:prSet>
      <dgm:spPr/>
    </dgm:pt>
    <dgm:pt modelId="{04ED030F-F48D-41E6-A2F5-B71A6D6743F1}" type="pres">
      <dgm:prSet presAssocID="{8A9EFE5F-BA6F-4DC6-922F-5A4408F6FA4B}" presName="accent_1" presStyleCnt="0"/>
      <dgm:spPr/>
    </dgm:pt>
    <dgm:pt modelId="{2AD01FE6-11E8-4706-9B33-A2A3D385FE22}" type="pres">
      <dgm:prSet presAssocID="{8A9EFE5F-BA6F-4DC6-922F-5A4408F6FA4B}" presName="accentRepeatNode" presStyleLbl="solidFgAcc1" presStyleIdx="0" presStyleCnt="4"/>
      <dgm:spPr/>
    </dgm:pt>
    <dgm:pt modelId="{9FDDC155-54E3-4358-BEC7-F93639561E8B}" type="pres">
      <dgm:prSet presAssocID="{F6D64BA6-FF1E-4016-8605-029A6E579CD6}" presName="text_2" presStyleLbl="node1" presStyleIdx="1" presStyleCnt="4" custScaleX="100166" custScaleY="127168">
        <dgm:presLayoutVars>
          <dgm:bulletEnabled val="1"/>
        </dgm:presLayoutVars>
      </dgm:prSet>
      <dgm:spPr/>
    </dgm:pt>
    <dgm:pt modelId="{6F243525-EAFE-4AD9-BFC4-F77274BB97B2}" type="pres">
      <dgm:prSet presAssocID="{F6D64BA6-FF1E-4016-8605-029A6E579CD6}" presName="accent_2" presStyleCnt="0"/>
      <dgm:spPr/>
    </dgm:pt>
    <dgm:pt modelId="{653AF038-895E-4EB4-9C46-945A8F929BD4}" type="pres">
      <dgm:prSet presAssocID="{F6D64BA6-FF1E-4016-8605-029A6E579CD6}" presName="accentRepeatNode" presStyleLbl="solidFgAcc1" presStyleIdx="1" presStyleCnt="4"/>
      <dgm:spPr/>
    </dgm:pt>
    <dgm:pt modelId="{A50FA5EE-BE49-41BD-BACB-6275EB1CE0F3}" type="pres">
      <dgm:prSet presAssocID="{E85FB4D2-0F7A-4964-BB3A-EAA017D76D97}" presName="text_3" presStyleLbl="node1" presStyleIdx="2" presStyleCnt="4">
        <dgm:presLayoutVars>
          <dgm:bulletEnabled val="1"/>
        </dgm:presLayoutVars>
      </dgm:prSet>
      <dgm:spPr/>
    </dgm:pt>
    <dgm:pt modelId="{E86C64C0-E285-4A43-B85C-8FE6FD902FAA}" type="pres">
      <dgm:prSet presAssocID="{E85FB4D2-0F7A-4964-BB3A-EAA017D76D97}" presName="accent_3" presStyleCnt="0"/>
      <dgm:spPr/>
    </dgm:pt>
    <dgm:pt modelId="{4F121BF5-AD24-4883-A584-701993857D93}" type="pres">
      <dgm:prSet presAssocID="{E85FB4D2-0F7A-4964-BB3A-EAA017D76D97}" presName="accentRepeatNode" presStyleLbl="solidFgAcc1" presStyleIdx="2" presStyleCnt="4"/>
      <dgm:spPr/>
    </dgm:pt>
    <dgm:pt modelId="{9A17EA13-1D9F-488A-B5BD-2FFC1E1FB643}" type="pres">
      <dgm:prSet presAssocID="{A15189FE-6561-4108-85AA-835F659F2AE2}" presName="text_4" presStyleLbl="node1" presStyleIdx="3" presStyleCnt="4">
        <dgm:presLayoutVars>
          <dgm:bulletEnabled val="1"/>
        </dgm:presLayoutVars>
      </dgm:prSet>
      <dgm:spPr/>
    </dgm:pt>
    <dgm:pt modelId="{DA3BFD2D-75EE-4A5C-87DE-CE5ACFD7DB18}" type="pres">
      <dgm:prSet presAssocID="{A15189FE-6561-4108-85AA-835F659F2AE2}" presName="accent_4" presStyleCnt="0"/>
      <dgm:spPr/>
    </dgm:pt>
    <dgm:pt modelId="{BD03D1AE-31E4-4AFB-B6F0-A8411714B152}" type="pres">
      <dgm:prSet presAssocID="{A15189FE-6561-4108-85AA-835F659F2AE2}" presName="accentRepeatNode" presStyleLbl="solidFgAcc1" presStyleIdx="3" presStyleCnt="4"/>
      <dgm:spPr/>
    </dgm:pt>
  </dgm:ptLst>
  <dgm:cxnLst>
    <dgm:cxn modelId="{9C41FA0E-F3B2-4144-98FE-4F85776C063F}" srcId="{EA6FA020-B93E-4905-8DD0-FC850794C062}" destId="{F6D64BA6-FF1E-4016-8605-029A6E579CD6}" srcOrd="1" destOrd="0" parTransId="{D6E0B9EA-1C66-40DA-ABAF-69BFC6A2E0F1}" sibTransId="{C1D6B04D-DF91-4B0D-9B62-F4119C3F000C}"/>
    <dgm:cxn modelId="{05845C50-3A84-4B67-A516-EA5FC9772CF9}" srcId="{EA6FA020-B93E-4905-8DD0-FC850794C062}" destId="{A15189FE-6561-4108-85AA-835F659F2AE2}" srcOrd="3" destOrd="0" parTransId="{841E3CF4-F540-4F9E-92F5-68D41EF50032}" sibTransId="{06E2B7BD-F638-4AF8-92A1-2395B9880F31}"/>
    <dgm:cxn modelId="{D60DC882-52B1-4DF8-AA1A-029065E2F9F5}" srcId="{EA6FA020-B93E-4905-8DD0-FC850794C062}" destId="{8A9EFE5F-BA6F-4DC6-922F-5A4408F6FA4B}" srcOrd="0" destOrd="0" parTransId="{E201A26C-947D-4527-B212-1836292FFDAB}" sibTransId="{BE6A8329-DDD3-48EE-B9F8-F1E05732815E}"/>
    <dgm:cxn modelId="{5573769A-488C-4263-B41B-8213BB50DE07}" srcId="{EA6FA020-B93E-4905-8DD0-FC850794C062}" destId="{E85FB4D2-0F7A-4964-BB3A-EAA017D76D97}" srcOrd="2" destOrd="0" parTransId="{D0A74F0D-5B20-4BEE-BF3D-0395211BB9B0}" sibTransId="{14B33BE8-CD5B-416D-9C9B-F348AD250F79}"/>
    <dgm:cxn modelId="{57D937C8-8951-4FA6-A451-3A39C4E8CECA}" type="presOf" srcId="{BE6A8329-DDD3-48EE-B9F8-F1E05732815E}" destId="{931C7618-CB30-4220-A47A-5CB0F5E0F889}" srcOrd="0" destOrd="0" presId="urn:microsoft.com/office/officeart/2008/layout/VerticalCurvedList"/>
    <dgm:cxn modelId="{2375F6CA-9CDD-4B04-8289-54AFAE2C7246}" type="presOf" srcId="{A15189FE-6561-4108-85AA-835F659F2AE2}" destId="{9A17EA13-1D9F-488A-B5BD-2FFC1E1FB643}" srcOrd="0" destOrd="0" presId="urn:microsoft.com/office/officeart/2008/layout/VerticalCurvedList"/>
    <dgm:cxn modelId="{02BE0BDD-66CF-4CBF-A441-2040BBBD93C5}" type="presOf" srcId="{E85FB4D2-0F7A-4964-BB3A-EAA017D76D97}" destId="{A50FA5EE-BE49-41BD-BACB-6275EB1CE0F3}" srcOrd="0" destOrd="0" presId="urn:microsoft.com/office/officeart/2008/layout/VerticalCurvedList"/>
    <dgm:cxn modelId="{39FD4ADF-7247-498E-BC68-4E50E28232D8}" type="presOf" srcId="{EA6FA020-B93E-4905-8DD0-FC850794C062}" destId="{BC9CCF40-314D-440B-B1F0-162C92F6F515}" srcOrd="0" destOrd="0" presId="urn:microsoft.com/office/officeart/2008/layout/VerticalCurvedList"/>
    <dgm:cxn modelId="{E0054AE1-F3DA-44B9-A14E-6BBD243BEF95}" type="presOf" srcId="{8A9EFE5F-BA6F-4DC6-922F-5A4408F6FA4B}" destId="{0C050A1B-12C3-4D95-9877-87A04ED7374B}" srcOrd="0" destOrd="0" presId="urn:microsoft.com/office/officeart/2008/layout/VerticalCurvedList"/>
    <dgm:cxn modelId="{8A3EB6E4-E525-4CA8-8D52-BE301D2F9D1C}" type="presOf" srcId="{F6D64BA6-FF1E-4016-8605-029A6E579CD6}" destId="{9FDDC155-54E3-4358-BEC7-F93639561E8B}" srcOrd="0" destOrd="0" presId="urn:microsoft.com/office/officeart/2008/layout/VerticalCurvedList"/>
    <dgm:cxn modelId="{318D94F2-FE8E-48F6-B161-C521A04698DD}" type="presParOf" srcId="{BC9CCF40-314D-440B-B1F0-162C92F6F515}" destId="{A46A6045-5279-49C2-A333-8ACF64E92C7F}" srcOrd="0" destOrd="0" presId="urn:microsoft.com/office/officeart/2008/layout/VerticalCurvedList"/>
    <dgm:cxn modelId="{857A479D-8C3B-4180-A368-C5E534DF46B8}" type="presParOf" srcId="{A46A6045-5279-49C2-A333-8ACF64E92C7F}" destId="{4D07BBEA-C0A2-43FF-B7D4-291401E9688A}" srcOrd="0" destOrd="0" presId="urn:microsoft.com/office/officeart/2008/layout/VerticalCurvedList"/>
    <dgm:cxn modelId="{25B6CB23-3F47-4A69-A709-F482CB834B72}" type="presParOf" srcId="{4D07BBEA-C0A2-43FF-B7D4-291401E9688A}" destId="{B5277B51-3254-4EC1-B259-2E83C68FD089}" srcOrd="0" destOrd="0" presId="urn:microsoft.com/office/officeart/2008/layout/VerticalCurvedList"/>
    <dgm:cxn modelId="{77D7B82C-9152-4E73-A9F8-CC13375BE2F7}" type="presParOf" srcId="{4D07BBEA-C0A2-43FF-B7D4-291401E9688A}" destId="{931C7618-CB30-4220-A47A-5CB0F5E0F889}" srcOrd="1" destOrd="0" presId="urn:microsoft.com/office/officeart/2008/layout/VerticalCurvedList"/>
    <dgm:cxn modelId="{461D87A5-5329-4C8C-873F-DDF15C20560D}" type="presParOf" srcId="{4D07BBEA-C0A2-43FF-B7D4-291401E9688A}" destId="{6AE1D3A9-E33F-4566-B9C7-ACD698CAADC8}" srcOrd="2" destOrd="0" presId="urn:microsoft.com/office/officeart/2008/layout/VerticalCurvedList"/>
    <dgm:cxn modelId="{F5BF4BB3-7ABE-4E5D-817D-4AB37878F2A3}" type="presParOf" srcId="{4D07BBEA-C0A2-43FF-B7D4-291401E9688A}" destId="{152A97A5-3E68-4BE9-8C5F-E1D3E0F646E5}" srcOrd="3" destOrd="0" presId="urn:microsoft.com/office/officeart/2008/layout/VerticalCurvedList"/>
    <dgm:cxn modelId="{9A3C147A-2626-4C66-9D48-D82DECA8B736}" type="presParOf" srcId="{A46A6045-5279-49C2-A333-8ACF64E92C7F}" destId="{0C050A1B-12C3-4D95-9877-87A04ED7374B}" srcOrd="1" destOrd="0" presId="urn:microsoft.com/office/officeart/2008/layout/VerticalCurvedList"/>
    <dgm:cxn modelId="{8383A94F-EFB0-4E09-AC0D-A063402236C3}" type="presParOf" srcId="{A46A6045-5279-49C2-A333-8ACF64E92C7F}" destId="{04ED030F-F48D-41E6-A2F5-B71A6D6743F1}" srcOrd="2" destOrd="0" presId="urn:microsoft.com/office/officeart/2008/layout/VerticalCurvedList"/>
    <dgm:cxn modelId="{BFABAF78-9629-41CA-9722-EA25206F8BA2}" type="presParOf" srcId="{04ED030F-F48D-41E6-A2F5-B71A6D6743F1}" destId="{2AD01FE6-11E8-4706-9B33-A2A3D385FE22}" srcOrd="0" destOrd="0" presId="urn:microsoft.com/office/officeart/2008/layout/VerticalCurvedList"/>
    <dgm:cxn modelId="{73660180-D2B8-4860-8742-284C400F4627}" type="presParOf" srcId="{A46A6045-5279-49C2-A333-8ACF64E92C7F}" destId="{9FDDC155-54E3-4358-BEC7-F93639561E8B}" srcOrd="3" destOrd="0" presId="urn:microsoft.com/office/officeart/2008/layout/VerticalCurvedList"/>
    <dgm:cxn modelId="{F402F894-3583-4DA1-B6B3-64E4043EECD7}" type="presParOf" srcId="{A46A6045-5279-49C2-A333-8ACF64E92C7F}" destId="{6F243525-EAFE-4AD9-BFC4-F77274BB97B2}" srcOrd="4" destOrd="0" presId="urn:microsoft.com/office/officeart/2008/layout/VerticalCurvedList"/>
    <dgm:cxn modelId="{4AFFD0CA-8E71-47F2-94FC-4C2AEE722913}" type="presParOf" srcId="{6F243525-EAFE-4AD9-BFC4-F77274BB97B2}" destId="{653AF038-895E-4EB4-9C46-945A8F929BD4}" srcOrd="0" destOrd="0" presId="urn:microsoft.com/office/officeart/2008/layout/VerticalCurvedList"/>
    <dgm:cxn modelId="{3F48F1B8-4E5A-4161-9BE7-B03A8BDE7DA8}" type="presParOf" srcId="{A46A6045-5279-49C2-A333-8ACF64E92C7F}" destId="{A50FA5EE-BE49-41BD-BACB-6275EB1CE0F3}" srcOrd="5" destOrd="0" presId="urn:microsoft.com/office/officeart/2008/layout/VerticalCurvedList"/>
    <dgm:cxn modelId="{A6BD5196-B2BF-4283-AFDE-354A79B944C6}" type="presParOf" srcId="{A46A6045-5279-49C2-A333-8ACF64E92C7F}" destId="{E86C64C0-E285-4A43-B85C-8FE6FD902FAA}" srcOrd="6" destOrd="0" presId="urn:microsoft.com/office/officeart/2008/layout/VerticalCurvedList"/>
    <dgm:cxn modelId="{80F1A90A-BE83-4604-967E-531FD689876A}" type="presParOf" srcId="{E86C64C0-E285-4A43-B85C-8FE6FD902FAA}" destId="{4F121BF5-AD24-4883-A584-701993857D93}" srcOrd="0" destOrd="0" presId="urn:microsoft.com/office/officeart/2008/layout/VerticalCurvedList"/>
    <dgm:cxn modelId="{8FF5407C-BBA2-47D0-AC3B-BCDBE6E4EDFA}" type="presParOf" srcId="{A46A6045-5279-49C2-A333-8ACF64E92C7F}" destId="{9A17EA13-1D9F-488A-B5BD-2FFC1E1FB643}" srcOrd="7" destOrd="0" presId="urn:microsoft.com/office/officeart/2008/layout/VerticalCurvedList"/>
    <dgm:cxn modelId="{C83BD24C-5DBF-4FA9-BD49-4A06CD1B9FED}" type="presParOf" srcId="{A46A6045-5279-49C2-A333-8ACF64E92C7F}" destId="{DA3BFD2D-75EE-4A5C-87DE-CE5ACFD7DB18}" srcOrd="8" destOrd="0" presId="urn:microsoft.com/office/officeart/2008/layout/VerticalCurvedList"/>
    <dgm:cxn modelId="{874E9A1B-8952-4F25-9716-25FE4AD0BFC9}" type="presParOf" srcId="{DA3BFD2D-75EE-4A5C-87DE-CE5ACFD7DB18}" destId="{BD03D1AE-31E4-4AFB-B6F0-A8411714B15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6FA020-B93E-4905-8DD0-FC850794C062}"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ro-RO"/>
        </a:p>
      </dgm:t>
    </dgm:pt>
    <dgm:pt modelId="{8A9EFE5F-BA6F-4DC6-922F-5A4408F6FA4B}">
      <dgm:prSet phldrT="[Text]" custT="1"/>
      <dgm:spPr/>
      <dgm:t>
        <a:bodyPr/>
        <a:lstStyle/>
        <a:p>
          <a:r>
            <a:rPr lang="ro-RO" sz="1200" dirty="0"/>
            <a:t>Debutul Reformei curriculare, declanșate cu sprijinul Băncii Mondiale</a:t>
          </a:r>
        </a:p>
      </dgm:t>
    </dgm:pt>
    <dgm:pt modelId="{E201A26C-947D-4527-B212-1836292FFDAB}" type="parTrans" cxnId="{D60DC882-52B1-4DF8-AA1A-029065E2F9F5}">
      <dgm:prSet/>
      <dgm:spPr/>
      <dgm:t>
        <a:bodyPr/>
        <a:lstStyle/>
        <a:p>
          <a:endParaRPr lang="ro-RO"/>
        </a:p>
      </dgm:t>
    </dgm:pt>
    <dgm:pt modelId="{BE6A8329-DDD3-48EE-B9F8-F1E05732815E}" type="sibTrans" cxnId="{D60DC882-52B1-4DF8-AA1A-029065E2F9F5}">
      <dgm:prSet/>
      <dgm:spPr/>
      <dgm:t>
        <a:bodyPr/>
        <a:lstStyle/>
        <a:p>
          <a:endParaRPr lang="ro-RO"/>
        </a:p>
      </dgm:t>
    </dgm:pt>
    <dgm:pt modelId="{F6D64BA6-FF1E-4016-8605-029A6E579CD6}">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ro-RO" sz="1100" dirty="0"/>
            <a:t>- o organizare pe categorii de activități (jocuri și activități alese și activități comune)</a:t>
          </a:r>
        </a:p>
        <a:p>
          <a:pPr marL="0" marR="0" lvl="0" indent="0" defTabSz="914400" eaLnBrk="1" fontAlgn="auto" latinLnBrk="0" hangingPunct="1">
            <a:lnSpc>
              <a:spcPct val="100000"/>
            </a:lnSpc>
            <a:spcBef>
              <a:spcPts val="0"/>
            </a:spcBef>
            <a:spcAft>
              <a:spcPts val="0"/>
            </a:spcAft>
            <a:buClrTx/>
            <a:buSzTx/>
            <a:buFontTx/>
            <a:buNone/>
            <a:tabLst/>
            <a:defRPr/>
          </a:pPr>
          <a:r>
            <a:rPr lang="ro-RO" sz="1100" dirty="0"/>
            <a:t>- obiective generale și obiective specifice, pe categorii de activități și pe cele două intervale de vârstă (nivelul I, copii de 3-5 ani) și nivelul II, copii de 5-6/7 ani)</a:t>
          </a:r>
        </a:p>
        <a:p>
          <a:pPr marL="0" marR="0" lvl="0" indent="0" defTabSz="914400" eaLnBrk="1" fontAlgn="auto" latinLnBrk="0" hangingPunct="1">
            <a:lnSpc>
              <a:spcPct val="100000"/>
            </a:lnSpc>
            <a:spcBef>
              <a:spcPts val="0"/>
            </a:spcBef>
            <a:spcAft>
              <a:spcPts val="0"/>
            </a:spcAft>
            <a:buClrTx/>
            <a:buSzTx/>
            <a:buFontTx/>
            <a:buNone/>
            <a:tabLst/>
            <a:defRPr/>
          </a:pPr>
          <a:r>
            <a:rPr lang="ro-RO" sz="1100" dirty="0"/>
            <a:t>- o nouă categorie de activități în planul de învățământ – activitățile opționale (derulate pe grupe de max.15 copii, în funcție de aptitudinile acestora) </a:t>
          </a:r>
        </a:p>
        <a:p>
          <a:pPr lvl="0" defTabSz="666750">
            <a:lnSpc>
              <a:spcPct val="90000"/>
            </a:lnSpc>
            <a:spcBef>
              <a:spcPct val="0"/>
            </a:spcBef>
            <a:spcAft>
              <a:spcPct val="35000"/>
            </a:spcAft>
          </a:pPr>
          <a:endParaRPr lang="ro-RO" sz="1100" dirty="0"/>
        </a:p>
      </dgm:t>
    </dgm:pt>
    <dgm:pt modelId="{D6E0B9EA-1C66-40DA-ABAF-69BFC6A2E0F1}" type="parTrans" cxnId="{9C41FA0E-F3B2-4144-98FE-4F85776C063F}">
      <dgm:prSet/>
      <dgm:spPr/>
      <dgm:t>
        <a:bodyPr/>
        <a:lstStyle/>
        <a:p>
          <a:endParaRPr lang="ro-RO"/>
        </a:p>
      </dgm:t>
    </dgm:pt>
    <dgm:pt modelId="{C1D6B04D-DF91-4B0D-9B62-F4119C3F000C}" type="sibTrans" cxnId="{9C41FA0E-F3B2-4144-98FE-4F85776C063F}">
      <dgm:prSet/>
      <dgm:spPr/>
      <dgm:t>
        <a:bodyPr/>
        <a:lstStyle/>
        <a:p>
          <a:endParaRPr lang="ro-RO"/>
        </a:p>
      </dgm:t>
    </dgm:pt>
    <dgm:pt modelId="{E85FB4D2-0F7A-4964-BB3A-EAA017D76D97}">
      <dgm:prSet phldrT="[Text]" custT="1"/>
      <dgm:spPr/>
      <dgm:t>
        <a:bodyPr/>
        <a:lstStyle/>
        <a:p>
          <a:r>
            <a:rPr lang="ro-RO" sz="1200" dirty="0"/>
            <a:t>- deschiderea cadrelor didactice către o abordare centrată pe copil și, implicit, către aplicarea metodei proiectelor la vârstele timpurii </a:t>
          </a:r>
        </a:p>
        <a:p>
          <a:r>
            <a:rPr lang="ro-RO" sz="1200" dirty="0"/>
            <a:t>- o regândire și revigorare a geografiei clasei (poziția profesor-elev) și a mediului educațional </a:t>
          </a:r>
        </a:p>
      </dgm:t>
    </dgm:pt>
    <dgm:pt modelId="{D0A74F0D-5B20-4BEE-BF3D-0395211BB9B0}" type="parTrans" cxnId="{5573769A-488C-4263-B41B-8213BB50DE07}">
      <dgm:prSet/>
      <dgm:spPr/>
      <dgm:t>
        <a:bodyPr/>
        <a:lstStyle/>
        <a:p>
          <a:endParaRPr lang="ro-RO"/>
        </a:p>
      </dgm:t>
    </dgm:pt>
    <dgm:pt modelId="{14B33BE8-CD5B-416D-9C9B-F348AD250F79}" type="sibTrans" cxnId="{5573769A-488C-4263-B41B-8213BB50DE07}">
      <dgm:prSet/>
      <dgm:spPr/>
      <dgm:t>
        <a:bodyPr/>
        <a:lstStyle/>
        <a:p>
          <a:endParaRPr lang="ro-RO"/>
        </a:p>
      </dgm:t>
    </dgm:pt>
    <dgm:pt modelId="{A15189FE-6561-4108-85AA-835F659F2AE2}">
      <dgm:prSet custT="1"/>
      <dgm:spPr/>
      <dgm:t>
        <a:bodyPr/>
        <a:lstStyle/>
        <a:p>
          <a:r>
            <a:rPr lang="ro-RO" sz="1200" dirty="0"/>
            <a:t>- lipsa conținuturilor pentru categoriile de activități</a:t>
          </a:r>
        </a:p>
        <a:p>
          <a:r>
            <a:rPr lang="ro-RO" sz="1200" dirty="0"/>
            <a:t>- lipsa unui ghid de aplicare, a unor repere metodologice</a:t>
          </a:r>
        </a:p>
      </dgm:t>
    </dgm:pt>
    <dgm:pt modelId="{841E3CF4-F540-4F9E-92F5-68D41EF50032}" type="parTrans" cxnId="{05845C50-3A84-4B67-A516-EA5FC9772CF9}">
      <dgm:prSet/>
      <dgm:spPr/>
      <dgm:t>
        <a:bodyPr/>
        <a:lstStyle/>
        <a:p>
          <a:endParaRPr lang="ro-RO"/>
        </a:p>
      </dgm:t>
    </dgm:pt>
    <dgm:pt modelId="{06E2B7BD-F638-4AF8-92A1-2395B9880F31}" type="sibTrans" cxnId="{05845C50-3A84-4B67-A516-EA5FC9772CF9}">
      <dgm:prSet/>
      <dgm:spPr/>
      <dgm:t>
        <a:bodyPr/>
        <a:lstStyle/>
        <a:p>
          <a:endParaRPr lang="ro-RO"/>
        </a:p>
      </dgm:t>
    </dgm:pt>
    <dgm:pt modelId="{BC9CCF40-314D-440B-B1F0-162C92F6F515}" type="pres">
      <dgm:prSet presAssocID="{EA6FA020-B93E-4905-8DD0-FC850794C062}" presName="Name0" presStyleCnt="0">
        <dgm:presLayoutVars>
          <dgm:chMax val="7"/>
          <dgm:chPref val="7"/>
          <dgm:dir/>
        </dgm:presLayoutVars>
      </dgm:prSet>
      <dgm:spPr/>
    </dgm:pt>
    <dgm:pt modelId="{A46A6045-5279-49C2-A333-8ACF64E92C7F}" type="pres">
      <dgm:prSet presAssocID="{EA6FA020-B93E-4905-8DD0-FC850794C062}" presName="Name1" presStyleCnt="0"/>
      <dgm:spPr/>
    </dgm:pt>
    <dgm:pt modelId="{4D07BBEA-C0A2-43FF-B7D4-291401E9688A}" type="pres">
      <dgm:prSet presAssocID="{EA6FA020-B93E-4905-8DD0-FC850794C062}" presName="cycle" presStyleCnt="0"/>
      <dgm:spPr/>
    </dgm:pt>
    <dgm:pt modelId="{B5277B51-3254-4EC1-B259-2E83C68FD089}" type="pres">
      <dgm:prSet presAssocID="{EA6FA020-B93E-4905-8DD0-FC850794C062}" presName="srcNode" presStyleLbl="node1" presStyleIdx="0" presStyleCnt="4"/>
      <dgm:spPr/>
    </dgm:pt>
    <dgm:pt modelId="{931C7618-CB30-4220-A47A-5CB0F5E0F889}" type="pres">
      <dgm:prSet presAssocID="{EA6FA020-B93E-4905-8DD0-FC850794C062}" presName="conn" presStyleLbl="parChTrans1D2" presStyleIdx="0" presStyleCnt="1"/>
      <dgm:spPr/>
    </dgm:pt>
    <dgm:pt modelId="{6AE1D3A9-E33F-4566-B9C7-ACD698CAADC8}" type="pres">
      <dgm:prSet presAssocID="{EA6FA020-B93E-4905-8DD0-FC850794C062}" presName="extraNode" presStyleLbl="node1" presStyleIdx="0" presStyleCnt="4"/>
      <dgm:spPr/>
    </dgm:pt>
    <dgm:pt modelId="{152A97A5-3E68-4BE9-8C5F-E1D3E0F646E5}" type="pres">
      <dgm:prSet presAssocID="{EA6FA020-B93E-4905-8DD0-FC850794C062}" presName="dstNode" presStyleLbl="node1" presStyleIdx="0" presStyleCnt="4"/>
      <dgm:spPr/>
    </dgm:pt>
    <dgm:pt modelId="{0C050A1B-12C3-4D95-9877-87A04ED7374B}" type="pres">
      <dgm:prSet presAssocID="{8A9EFE5F-BA6F-4DC6-922F-5A4408F6FA4B}" presName="text_1" presStyleLbl="node1" presStyleIdx="0" presStyleCnt="4">
        <dgm:presLayoutVars>
          <dgm:bulletEnabled val="1"/>
        </dgm:presLayoutVars>
      </dgm:prSet>
      <dgm:spPr/>
    </dgm:pt>
    <dgm:pt modelId="{04ED030F-F48D-41E6-A2F5-B71A6D6743F1}" type="pres">
      <dgm:prSet presAssocID="{8A9EFE5F-BA6F-4DC6-922F-5A4408F6FA4B}" presName="accent_1" presStyleCnt="0"/>
      <dgm:spPr/>
    </dgm:pt>
    <dgm:pt modelId="{2AD01FE6-11E8-4706-9B33-A2A3D385FE22}" type="pres">
      <dgm:prSet presAssocID="{8A9EFE5F-BA6F-4DC6-922F-5A4408F6FA4B}" presName="accentRepeatNode" presStyleLbl="solidFgAcc1" presStyleIdx="0" presStyleCnt="4"/>
      <dgm:spPr/>
    </dgm:pt>
    <dgm:pt modelId="{9FDDC155-54E3-4358-BEC7-F93639561E8B}" type="pres">
      <dgm:prSet presAssocID="{F6D64BA6-FF1E-4016-8605-029A6E579CD6}" presName="text_2" presStyleLbl="node1" presStyleIdx="1" presStyleCnt="4" custScaleX="100166" custScaleY="147541">
        <dgm:presLayoutVars>
          <dgm:bulletEnabled val="1"/>
        </dgm:presLayoutVars>
      </dgm:prSet>
      <dgm:spPr/>
    </dgm:pt>
    <dgm:pt modelId="{6F243525-EAFE-4AD9-BFC4-F77274BB97B2}" type="pres">
      <dgm:prSet presAssocID="{F6D64BA6-FF1E-4016-8605-029A6E579CD6}" presName="accent_2" presStyleCnt="0"/>
      <dgm:spPr/>
    </dgm:pt>
    <dgm:pt modelId="{653AF038-895E-4EB4-9C46-945A8F929BD4}" type="pres">
      <dgm:prSet presAssocID="{F6D64BA6-FF1E-4016-8605-029A6E579CD6}" presName="accentRepeatNode" presStyleLbl="solidFgAcc1" presStyleIdx="1" presStyleCnt="4"/>
      <dgm:spPr/>
    </dgm:pt>
    <dgm:pt modelId="{A50FA5EE-BE49-41BD-BACB-6275EB1CE0F3}" type="pres">
      <dgm:prSet presAssocID="{E85FB4D2-0F7A-4964-BB3A-EAA017D76D97}" presName="text_3" presStyleLbl="node1" presStyleIdx="2" presStyleCnt="4">
        <dgm:presLayoutVars>
          <dgm:bulletEnabled val="1"/>
        </dgm:presLayoutVars>
      </dgm:prSet>
      <dgm:spPr/>
    </dgm:pt>
    <dgm:pt modelId="{E86C64C0-E285-4A43-B85C-8FE6FD902FAA}" type="pres">
      <dgm:prSet presAssocID="{E85FB4D2-0F7A-4964-BB3A-EAA017D76D97}" presName="accent_3" presStyleCnt="0"/>
      <dgm:spPr/>
    </dgm:pt>
    <dgm:pt modelId="{4F121BF5-AD24-4883-A584-701993857D93}" type="pres">
      <dgm:prSet presAssocID="{E85FB4D2-0F7A-4964-BB3A-EAA017D76D97}" presName="accentRepeatNode" presStyleLbl="solidFgAcc1" presStyleIdx="2" presStyleCnt="4"/>
      <dgm:spPr/>
    </dgm:pt>
    <dgm:pt modelId="{9A17EA13-1D9F-488A-B5BD-2FFC1E1FB643}" type="pres">
      <dgm:prSet presAssocID="{A15189FE-6561-4108-85AA-835F659F2AE2}" presName="text_4" presStyleLbl="node1" presStyleIdx="3" presStyleCnt="4">
        <dgm:presLayoutVars>
          <dgm:bulletEnabled val="1"/>
        </dgm:presLayoutVars>
      </dgm:prSet>
      <dgm:spPr/>
    </dgm:pt>
    <dgm:pt modelId="{DA3BFD2D-75EE-4A5C-87DE-CE5ACFD7DB18}" type="pres">
      <dgm:prSet presAssocID="{A15189FE-6561-4108-85AA-835F659F2AE2}" presName="accent_4" presStyleCnt="0"/>
      <dgm:spPr/>
    </dgm:pt>
    <dgm:pt modelId="{BD03D1AE-31E4-4AFB-B6F0-A8411714B152}" type="pres">
      <dgm:prSet presAssocID="{A15189FE-6561-4108-85AA-835F659F2AE2}" presName="accentRepeatNode" presStyleLbl="solidFgAcc1" presStyleIdx="3" presStyleCnt="4"/>
      <dgm:spPr/>
    </dgm:pt>
  </dgm:ptLst>
  <dgm:cxnLst>
    <dgm:cxn modelId="{9C41FA0E-F3B2-4144-98FE-4F85776C063F}" srcId="{EA6FA020-B93E-4905-8DD0-FC850794C062}" destId="{F6D64BA6-FF1E-4016-8605-029A6E579CD6}" srcOrd="1" destOrd="0" parTransId="{D6E0B9EA-1C66-40DA-ABAF-69BFC6A2E0F1}" sibTransId="{C1D6B04D-DF91-4B0D-9B62-F4119C3F000C}"/>
    <dgm:cxn modelId="{FDA7881B-EA61-4CBC-AFFE-0BE1A55E1101}" type="presOf" srcId="{F6D64BA6-FF1E-4016-8605-029A6E579CD6}" destId="{9FDDC155-54E3-4358-BEC7-F93639561E8B}" srcOrd="0" destOrd="0" presId="urn:microsoft.com/office/officeart/2008/layout/VerticalCurvedList"/>
    <dgm:cxn modelId="{4FC5A31B-5039-4C83-A8B8-64D1E073599A}" type="presOf" srcId="{A15189FE-6561-4108-85AA-835F659F2AE2}" destId="{9A17EA13-1D9F-488A-B5BD-2FFC1E1FB643}" srcOrd="0" destOrd="0" presId="urn:microsoft.com/office/officeart/2008/layout/VerticalCurvedList"/>
    <dgm:cxn modelId="{FF35235C-2053-4CDA-AEBC-1B8D8C2D9588}" type="presOf" srcId="{E85FB4D2-0F7A-4964-BB3A-EAA017D76D97}" destId="{A50FA5EE-BE49-41BD-BACB-6275EB1CE0F3}" srcOrd="0" destOrd="0" presId="urn:microsoft.com/office/officeart/2008/layout/VerticalCurvedList"/>
    <dgm:cxn modelId="{D60A1B44-9A2D-4B7A-B10E-BD52ECAEB2F5}" type="presOf" srcId="{BE6A8329-DDD3-48EE-B9F8-F1E05732815E}" destId="{931C7618-CB30-4220-A47A-5CB0F5E0F889}" srcOrd="0" destOrd="0" presId="urn:microsoft.com/office/officeart/2008/layout/VerticalCurvedList"/>
    <dgm:cxn modelId="{05845C50-3A84-4B67-A516-EA5FC9772CF9}" srcId="{EA6FA020-B93E-4905-8DD0-FC850794C062}" destId="{A15189FE-6561-4108-85AA-835F659F2AE2}" srcOrd="3" destOrd="0" parTransId="{841E3CF4-F540-4F9E-92F5-68D41EF50032}" sibTransId="{06E2B7BD-F638-4AF8-92A1-2395B9880F31}"/>
    <dgm:cxn modelId="{D60DC882-52B1-4DF8-AA1A-029065E2F9F5}" srcId="{EA6FA020-B93E-4905-8DD0-FC850794C062}" destId="{8A9EFE5F-BA6F-4DC6-922F-5A4408F6FA4B}" srcOrd="0" destOrd="0" parTransId="{E201A26C-947D-4527-B212-1836292FFDAB}" sibTransId="{BE6A8329-DDD3-48EE-B9F8-F1E05732815E}"/>
    <dgm:cxn modelId="{EA5D0F88-AB4B-4C00-A98F-0DB4DC857AAE}" type="presOf" srcId="{8A9EFE5F-BA6F-4DC6-922F-5A4408F6FA4B}" destId="{0C050A1B-12C3-4D95-9877-87A04ED7374B}" srcOrd="0" destOrd="0" presId="urn:microsoft.com/office/officeart/2008/layout/VerticalCurvedList"/>
    <dgm:cxn modelId="{5573769A-488C-4263-B41B-8213BB50DE07}" srcId="{EA6FA020-B93E-4905-8DD0-FC850794C062}" destId="{E85FB4D2-0F7A-4964-BB3A-EAA017D76D97}" srcOrd="2" destOrd="0" parTransId="{D0A74F0D-5B20-4BEE-BF3D-0395211BB9B0}" sibTransId="{14B33BE8-CD5B-416D-9C9B-F348AD250F79}"/>
    <dgm:cxn modelId="{A04985C0-BB84-4D59-8443-C7810B84C15E}" type="presOf" srcId="{EA6FA020-B93E-4905-8DD0-FC850794C062}" destId="{BC9CCF40-314D-440B-B1F0-162C92F6F515}" srcOrd="0" destOrd="0" presId="urn:microsoft.com/office/officeart/2008/layout/VerticalCurvedList"/>
    <dgm:cxn modelId="{3E583D78-D708-4DE4-ACD2-3E367AD88459}" type="presParOf" srcId="{BC9CCF40-314D-440B-B1F0-162C92F6F515}" destId="{A46A6045-5279-49C2-A333-8ACF64E92C7F}" srcOrd="0" destOrd="0" presId="urn:microsoft.com/office/officeart/2008/layout/VerticalCurvedList"/>
    <dgm:cxn modelId="{727ECC71-EA4B-4A89-8999-AED6B3018AC8}" type="presParOf" srcId="{A46A6045-5279-49C2-A333-8ACF64E92C7F}" destId="{4D07BBEA-C0A2-43FF-B7D4-291401E9688A}" srcOrd="0" destOrd="0" presId="urn:microsoft.com/office/officeart/2008/layout/VerticalCurvedList"/>
    <dgm:cxn modelId="{00C554FB-FEBC-4BA8-B928-25ABB73A210B}" type="presParOf" srcId="{4D07BBEA-C0A2-43FF-B7D4-291401E9688A}" destId="{B5277B51-3254-4EC1-B259-2E83C68FD089}" srcOrd="0" destOrd="0" presId="urn:microsoft.com/office/officeart/2008/layout/VerticalCurvedList"/>
    <dgm:cxn modelId="{255AA9C8-73C7-4972-AB39-DDF09ACBB15C}" type="presParOf" srcId="{4D07BBEA-C0A2-43FF-B7D4-291401E9688A}" destId="{931C7618-CB30-4220-A47A-5CB0F5E0F889}" srcOrd="1" destOrd="0" presId="urn:microsoft.com/office/officeart/2008/layout/VerticalCurvedList"/>
    <dgm:cxn modelId="{2DA8BE1C-4033-4DCF-AE64-3FEC3F6D833E}" type="presParOf" srcId="{4D07BBEA-C0A2-43FF-B7D4-291401E9688A}" destId="{6AE1D3A9-E33F-4566-B9C7-ACD698CAADC8}" srcOrd="2" destOrd="0" presId="urn:microsoft.com/office/officeart/2008/layout/VerticalCurvedList"/>
    <dgm:cxn modelId="{212D45CC-AC26-45B1-AAB2-93A33EB0E0B1}" type="presParOf" srcId="{4D07BBEA-C0A2-43FF-B7D4-291401E9688A}" destId="{152A97A5-3E68-4BE9-8C5F-E1D3E0F646E5}" srcOrd="3" destOrd="0" presId="urn:microsoft.com/office/officeart/2008/layout/VerticalCurvedList"/>
    <dgm:cxn modelId="{33B8E527-7358-49C0-8587-E8FB4C13852B}" type="presParOf" srcId="{A46A6045-5279-49C2-A333-8ACF64E92C7F}" destId="{0C050A1B-12C3-4D95-9877-87A04ED7374B}" srcOrd="1" destOrd="0" presId="urn:microsoft.com/office/officeart/2008/layout/VerticalCurvedList"/>
    <dgm:cxn modelId="{85FB59A8-647A-4A0D-BC6B-D87CB9D5EDF2}" type="presParOf" srcId="{A46A6045-5279-49C2-A333-8ACF64E92C7F}" destId="{04ED030F-F48D-41E6-A2F5-B71A6D6743F1}" srcOrd="2" destOrd="0" presId="urn:microsoft.com/office/officeart/2008/layout/VerticalCurvedList"/>
    <dgm:cxn modelId="{2B8B0C76-42F3-4774-87CA-A4351D08DB0B}" type="presParOf" srcId="{04ED030F-F48D-41E6-A2F5-B71A6D6743F1}" destId="{2AD01FE6-11E8-4706-9B33-A2A3D385FE22}" srcOrd="0" destOrd="0" presId="urn:microsoft.com/office/officeart/2008/layout/VerticalCurvedList"/>
    <dgm:cxn modelId="{8093C2FC-ED32-464F-AD9B-20EB9D10AD7E}" type="presParOf" srcId="{A46A6045-5279-49C2-A333-8ACF64E92C7F}" destId="{9FDDC155-54E3-4358-BEC7-F93639561E8B}" srcOrd="3" destOrd="0" presId="urn:microsoft.com/office/officeart/2008/layout/VerticalCurvedList"/>
    <dgm:cxn modelId="{D7E2E7F8-8A82-4950-BE6B-467A21B517CD}" type="presParOf" srcId="{A46A6045-5279-49C2-A333-8ACF64E92C7F}" destId="{6F243525-EAFE-4AD9-BFC4-F77274BB97B2}" srcOrd="4" destOrd="0" presId="urn:microsoft.com/office/officeart/2008/layout/VerticalCurvedList"/>
    <dgm:cxn modelId="{21410C6C-7D93-4818-8CEB-EC99574A21CB}" type="presParOf" srcId="{6F243525-EAFE-4AD9-BFC4-F77274BB97B2}" destId="{653AF038-895E-4EB4-9C46-945A8F929BD4}" srcOrd="0" destOrd="0" presId="urn:microsoft.com/office/officeart/2008/layout/VerticalCurvedList"/>
    <dgm:cxn modelId="{C823A1AF-7ECF-4746-855C-557987B64C6F}" type="presParOf" srcId="{A46A6045-5279-49C2-A333-8ACF64E92C7F}" destId="{A50FA5EE-BE49-41BD-BACB-6275EB1CE0F3}" srcOrd="5" destOrd="0" presId="urn:microsoft.com/office/officeart/2008/layout/VerticalCurvedList"/>
    <dgm:cxn modelId="{CAB0F863-0463-44FF-9D9B-C075BBFF6BD9}" type="presParOf" srcId="{A46A6045-5279-49C2-A333-8ACF64E92C7F}" destId="{E86C64C0-E285-4A43-B85C-8FE6FD902FAA}" srcOrd="6" destOrd="0" presId="urn:microsoft.com/office/officeart/2008/layout/VerticalCurvedList"/>
    <dgm:cxn modelId="{DCF30745-09DA-4EFF-8D56-49817586A11A}" type="presParOf" srcId="{E86C64C0-E285-4A43-B85C-8FE6FD902FAA}" destId="{4F121BF5-AD24-4883-A584-701993857D93}" srcOrd="0" destOrd="0" presId="urn:microsoft.com/office/officeart/2008/layout/VerticalCurvedList"/>
    <dgm:cxn modelId="{324AD9D6-44F8-40B8-A2FB-7F8E0D69B8BD}" type="presParOf" srcId="{A46A6045-5279-49C2-A333-8ACF64E92C7F}" destId="{9A17EA13-1D9F-488A-B5BD-2FFC1E1FB643}" srcOrd="7" destOrd="0" presId="urn:microsoft.com/office/officeart/2008/layout/VerticalCurvedList"/>
    <dgm:cxn modelId="{16699B20-9B65-4949-A340-926F485304B0}" type="presParOf" srcId="{A46A6045-5279-49C2-A333-8ACF64E92C7F}" destId="{DA3BFD2D-75EE-4A5C-87DE-CE5ACFD7DB18}" srcOrd="8" destOrd="0" presId="urn:microsoft.com/office/officeart/2008/layout/VerticalCurvedList"/>
    <dgm:cxn modelId="{29A5CEFB-CA76-4C5C-9A4D-C8C3C70068DA}" type="presParOf" srcId="{DA3BFD2D-75EE-4A5C-87DE-CE5ACFD7DB18}" destId="{BD03D1AE-31E4-4AFB-B6F0-A8411714B15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A6FA020-B93E-4905-8DD0-FC850794C062}"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ro-RO"/>
        </a:p>
      </dgm:t>
    </dgm:pt>
    <dgm:pt modelId="{8A9EFE5F-BA6F-4DC6-922F-5A4408F6FA4B}">
      <dgm:prSet phldrT="[Text]" custT="1"/>
      <dgm:spPr/>
      <dgm:t>
        <a:bodyPr/>
        <a:lstStyle/>
        <a:p>
          <a:r>
            <a:rPr lang="ro-RO" sz="1200" dirty="0"/>
            <a:t>Debutul Reformei în educația timpurie</a:t>
          </a:r>
        </a:p>
        <a:p>
          <a:r>
            <a:rPr lang="ro-RO" sz="1200" dirty="0"/>
            <a:t>Programul de Reformă a Educației Timpurii (PRET), 2007 – 2018, finanțare BERD</a:t>
          </a:r>
        </a:p>
        <a:p>
          <a:r>
            <a:rPr lang="ro-RO" sz="1200" dirty="0"/>
            <a:t>Proiectul Educație Timpurie Incluzivă (PETI), 2007 – 2012, finanțare BM</a:t>
          </a:r>
        </a:p>
      </dgm:t>
    </dgm:pt>
    <dgm:pt modelId="{E201A26C-947D-4527-B212-1836292FFDAB}" type="parTrans" cxnId="{D60DC882-52B1-4DF8-AA1A-029065E2F9F5}">
      <dgm:prSet/>
      <dgm:spPr/>
      <dgm:t>
        <a:bodyPr/>
        <a:lstStyle/>
        <a:p>
          <a:endParaRPr lang="ro-RO"/>
        </a:p>
      </dgm:t>
    </dgm:pt>
    <dgm:pt modelId="{BE6A8329-DDD3-48EE-B9F8-F1E05732815E}" type="sibTrans" cxnId="{D60DC882-52B1-4DF8-AA1A-029065E2F9F5}">
      <dgm:prSet/>
      <dgm:spPr/>
      <dgm:t>
        <a:bodyPr/>
        <a:lstStyle/>
        <a:p>
          <a:endParaRPr lang="ro-RO"/>
        </a:p>
      </dgm:t>
    </dgm:pt>
    <dgm:pt modelId="{F6D64BA6-FF1E-4016-8605-029A6E579CD6}">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ro-RO" sz="1100" dirty="0"/>
            <a:t>- o organizare pe domenii </a:t>
          </a:r>
          <a:r>
            <a:rPr lang="ro-RO" sz="1100" dirty="0" err="1"/>
            <a:t>experiențiale</a:t>
          </a:r>
          <a:endParaRPr lang="ro-RO" sz="1100" dirty="0"/>
        </a:p>
        <a:p>
          <a:pPr marL="0" marR="0" lvl="0" indent="0" defTabSz="914400" eaLnBrk="1" fontAlgn="auto" latinLnBrk="0" hangingPunct="1">
            <a:lnSpc>
              <a:spcPct val="100000"/>
            </a:lnSpc>
            <a:spcBef>
              <a:spcPts val="0"/>
            </a:spcBef>
            <a:spcAft>
              <a:spcPts val="0"/>
            </a:spcAft>
            <a:buClrTx/>
            <a:buSzTx/>
            <a:buFontTx/>
            <a:buNone/>
            <a:tabLst/>
            <a:defRPr/>
          </a:pPr>
          <a:r>
            <a:rPr lang="ro-RO" sz="1100" dirty="0"/>
            <a:t>- obiective cadru și obiective de referință, pe cele 5 domenii </a:t>
          </a:r>
          <a:r>
            <a:rPr lang="ro-RO" sz="1100" dirty="0" err="1"/>
            <a:t>experiențiale</a:t>
          </a:r>
          <a:r>
            <a:rPr lang="ro-RO" sz="1100" dirty="0"/>
            <a:t> </a:t>
          </a:r>
        </a:p>
        <a:p>
          <a:pPr marL="0" marR="0" lvl="0" indent="0" defTabSz="914400" eaLnBrk="1" fontAlgn="auto" latinLnBrk="0" hangingPunct="1">
            <a:lnSpc>
              <a:spcPct val="100000"/>
            </a:lnSpc>
            <a:spcBef>
              <a:spcPts val="0"/>
            </a:spcBef>
            <a:spcAft>
              <a:spcPts val="0"/>
            </a:spcAft>
            <a:buClrTx/>
            <a:buSzTx/>
            <a:buFontTx/>
            <a:buNone/>
            <a:tabLst/>
            <a:defRPr/>
          </a:pPr>
          <a:r>
            <a:rPr lang="ro-RO" sz="1100" dirty="0"/>
            <a:t>- 6 teme anuale de studiu (facilitatoare ale integrării conținuturilor învățării)</a:t>
          </a:r>
        </a:p>
        <a:p>
          <a:pPr marL="0" marR="0" lvl="0" indent="0" defTabSz="914400" eaLnBrk="1" fontAlgn="auto" latinLnBrk="0" hangingPunct="1">
            <a:lnSpc>
              <a:spcPct val="100000"/>
            </a:lnSpc>
            <a:spcBef>
              <a:spcPts val="0"/>
            </a:spcBef>
            <a:spcAft>
              <a:spcPts val="0"/>
            </a:spcAft>
            <a:buClrTx/>
            <a:buSzTx/>
            <a:buFontTx/>
            <a:buNone/>
            <a:tabLst/>
            <a:defRPr/>
          </a:pPr>
          <a:r>
            <a:rPr lang="ro-RO" sz="1100" dirty="0"/>
            <a:t>- detalii privind comportamentele așteptate, pe cele două intervale de vârstă (nivelul I, copii de 3-5 ani și nivelul II, copii de 5-6/7 ani)</a:t>
          </a:r>
        </a:p>
        <a:p>
          <a:pPr lvl="0" defTabSz="666750">
            <a:lnSpc>
              <a:spcPct val="90000"/>
            </a:lnSpc>
            <a:spcBef>
              <a:spcPct val="0"/>
            </a:spcBef>
            <a:spcAft>
              <a:spcPct val="35000"/>
            </a:spcAft>
          </a:pPr>
          <a:endParaRPr lang="ro-RO" sz="1100" dirty="0"/>
        </a:p>
      </dgm:t>
    </dgm:pt>
    <dgm:pt modelId="{D6E0B9EA-1C66-40DA-ABAF-69BFC6A2E0F1}" type="parTrans" cxnId="{9C41FA0E-F3B2-4144-98FE-4F85776C063F}">
      <dgm:prSet/>
      <dgm:spPr/>
      <dgm:t>
        <a:bodyPr/>
        <a:lstStyle/>
        <a:p>
          <a:endParaRPr lang="ro-RO"/>
        </a:p>
      </dgm:t>
    </dgm:pt>
    <dgm:pt modelId="{C1D6B04D-DF91-4B0D-9B62-F4119C3F000C}" type="sibTrans" cxnId="{9C41FA0E-F3B2-4144-98FE-4F85776C063F}">
      <dgm:prSet/>
      <dgm:spPr/>
      <dgm:t>
        <a:bodyPr/>
        <a:lstStyle/>
        <a:p>
          <a:endParaRPr lang="ro-RO"/>
        </a:p>
      </dgm:t>
    </dgm:pt>
    <dgm:pt modelId="{E85FB4D2-0F7A-4964-BB3A-EAA017D76D97}">
      <dgm:prSet phldrT="[Text]" custT="1"/>
      <dgm:spPr/>
      <dgm:t>
        <a:bodyPr/>
        <a:lstStyle/>
        <a:p>
          <a:r>
            <a:rPr lang="ro-RO" sz="1200" dirty="0"/>
            <a:t>- apariția Reperelor Fundamentale în Învățarea și Dezvoltarea Timpurie a Copilului de la naștere la 7 ani (RFÎDTC) – resursă cu funcție diagnostică și reglatoare la nivel de grupă și de sistem</a:t>
          </a:r>
        </a:p>
        <a:p>
          <a:r>
            <a:rPr lang="ro-RO" sz="1200" dirty="0"/>
            <a:t>- concilierea dezvoltării copilului cu latura academică</a:t>
          </a:r>
        </a:p>
        <a:p>
          <a:r>
            <a:rPr lang="ro-RO" sz="1200" dirty="0"/>
            <a:t>- accentuarea rolului de ghid al profesorului </a:t>
          </a:r>
        </a:p>
      </dgm:t>
    </dgm:pt>
    <dgm:pt modelId="{D0A74F0D-5B20-4BEE-BF3D-0395211BB9B0}" type="parTrans" cxnId="{5573769A-488C-4263-B41B-8213BB50DE07}">
      <dgm:prSet/>
      <dgm:spPr/>
      <dgm:t>
        <a:bodyPr/>
        <a:lstStyle/>
        <a:p>
          <a:endParaRPr lang="ro-RO"/>
        </a:p>
      </dgm:t>
    </dgm:pt>
    <dgm:pt modelId="{14B33BE8-CD5B-416D-9C9B-F348AD250F79}" type="sibTrans" cxnId="{5573769A-488C-4263-B41B-8213BB50DE07}">
      <dgm:prSet/>
      <dgm:spPr/>
      <dgm:t>
        <a:bodyPr/>
        <a:lstStyle/>
        <a:p>
          <a:endParaRPr lang="ro-RO"/>
        </a:p>
      </dgm:t>
    </dgm:pt>
    <dgm:pt modelId="{A15189FE-6561-4108-85AA-835F659F2AE2}">
      <dgm:prSet custT="1"/>
      <dgm:spPr/>
      <dgm:t>
        <a:bodyPr/>
        <a:lstStyle/>
        <a:p>
          <a:r>
            <a:rPr lang="ro-RO" sz="1200" dirty="0"/>
            <a:t>- proiectarea integrată a activităților </a:t>
          </a:r>
        </a:p>
        <a:p>
          <a:r>
            <a:rPr lang="ro-RO" sz="1200" dirty="0"/>
            <a:t>- corelarea domeniilor </a:t>
          </a:r>
          <a:r>
            <a:rPr lang="ro-RO" sz="1200" dirty="0" err="1"/>
            <a:t>experiențiale</a:t>
          </a:r>
          <a:r>
            <a:rPr lang="ro-RO" sz="1200" dirty="0"/>
            <a:t> cu domeniile de dezvoltare </a:t>
          </a:r>
        </a:p>
      </dgm:t>
    </dgm:pt>
    <dgm:pt modelId="{841E3CF4-F540-4F9E-92F5-68D41EF50032}" type="parTrans" cxnId="{05845C50-3A84-4B67-A516-EA5FC9772CF9}">
      <dgm:prSet/>
      <dgm:spPr/>
      <dgm:t>
        <a:bodyPr/>
        <a:lstStyle/>
        <a:p>
          <a:endParaRPr lang="ro-RO"/>
        </a:p>
      </dgm:t>
    </dgm:pt>
    <dgm:pt modelId="{06E2B7BD-F638-4AF8-92A1-2395B9880F31}" type="sibTrans" cxnId="{05845C50-3A84-4B67-A516-EA5FC9772CF9}">
      <dgm:prSet/>
      <dgm:spPr/>
      <dgm:t>
        <a:bodyPr/>
        <a:lstStyle/>
        <a:p>
          <a:endParaRPr lang="ro-RO"/>
        </a:p>
      </dgm:t>
    </dgm:pt>
    <dgm:pt modelId="{BC9CCF40-314D-440B-B1F0-162C92F6F515}" type="pres">
      <dgm:prSet presAssocID="{EA6FA020-B93E-4905-8DD0-FC850794C062}" presName="Name0" presStyleCnt="0">
        <dgm:presLayoutVars>
          <dgm:chMax val="7"/>
          <dgm:chPref val="7"/>
          <dgm:dir/>
        </dgm:presLayoutVars>
      </dgm:prSet>
      <dgm:spPr/>
    </dgm:pt>
    <dgm:pt modelId="{A46A6045-5279-49C2-A333-8ACF64E92C7F}" type="pres">
      <dgm:prSet presAssocID="{EA6FA020-B93E-4905-8DD0-FC850794C062}" presName="Name1" presStyleCnt="0"/>
      <dgm:spPr/>
    </dgm:pt>
    <dgm:pt modelId="{4D07BBEA-C0A2-43FF-B7D4-291401E9688A}" type="pres">
      <dgm:prSet presAssocID="{EA6FA020-B93E-4905-8DD0-FC850794C062}" presName="cycle" presStyleCnt="0"/>
      <dgm:spPr/>
    </dgm:pt>
    <dgm:pt modelId="{B5277B51-3254-4EC1-B259-2E83C68FD089}" type="pres">
      <dgm:prSet presAssocID="{EA6FA020-B93E-4905-8DD0-FC850794C062}" presName="srcNode" presStyleLbl="node1" presStyleIdx="0" presStyleCnt="4"/>
      <dgm:spPr/>
    </dgm:pt>
    <dgm:pt modelId="{931C7618-CB30-4220-A47A-5CB0F5E0F889}" type="pres">
      <dgm:prSet presAssocID="{EA6FA020-B93E-4905-8DD0-FC850794C062}" presName="conn" presStyleLbl="parChTrans1D2" presStyleIdx="0" presStyleCnt="1"/>
      <dgm:spPr/>
    </dgm:pt>
    <dgm:pt modelId="{6AE1D3A9-E33F-4566-B9C7-ACD698CAADC8}" type="pres">
      <dgm:prSet presAssocID="{EA6FA020-B93E-4905-8DD0-FC850794C062}" presName="extraNode" presStyleLbl="node1" presStyleIdx="0" presStyleCnt="4"/>
      <dgm:spPr/>
    </dgm:pt>
    <dgm:pt modelId="{152A97A5-3E68-4BE9-8C5F-E1D3E0F646E5}" type="pres">
      <dgm:prSet presAssocID="{EA6FA020-B93E-4905-8DD0-FC850794C062}" presName="dstNode" presStyleLbl="node1" presStyleIdx="0" presStyleCnt="4"/>
      <dgm:spPr/>
    </dgm:pt>
    <dgm:pt modelId="{0C050A1B-12C3-4D95-9877-87A04ED7374B}" type="pres">
      <dgm:prSet presAssocID="{8A9EFE5F-BA6F-4DC6-922F-5A4408F6FA4B}" presName="text_1" presStyleLbl="node1" presStyleIdx="0" presStyleCnt="4">
        <dgm:presLayoutVars>
          <dgm:bulletEnabled val="1"/>
        </dgm:presLayoutVars>
      </dgm:prSet>
      <dgm:spPr/>
    </dgm:pt>
    <dgm:pt modelId="{04ED030F-F48D-41E6-A2F5-B71A6D6743F1}" type="pres">
      <dgm:prSet presAssocID="{8A9EFE5F-BA6F-4DC6-922F-5A4408F6FA4B}" presName="accent_1" presStyleCnt="0"/>
      <dgm:spPr/>
    </dgm:pt>
    <dgm:pt modelId="{2AD01FE6-11E8-4706-9B33-A2A3D385FE22}" type="pres">
      <dgm:prSet presAssocID="{8A9EFE5F-BA6F-4DC6-922F-5A4408F6FA4B}" presName="accentRepeatNode" presStyleLbl="solidFgAcc1" presStyleIdx="0" presStyleCnt="4"/>
      <dgm:spPr/>
    </dgm:pt>
    <dgm:pt modelId="{9FDDC155-54E3-4358-BEC7-F93639561E8B}" type="pres">
      <dgm:prSet presAssocID="{F6D64BA6-FF1E-4016-8605-029A6E579CD6}" presName="text_2" presStyleLbl="node1" presStyleIdx="1" presStyleCnt="4" custScaleX="100166" custScaleY="147541">
        <dgm:presLayoutVars>
          <dgm:bulletEnabled val="1"/>
        </dgm:presLayoutVars>
      </dgm:prSet>
      <dgm:spPr/>
    </dgm:pt>
    <dgm:pt modelId="{6F243525-EAFE-4AD9-BFC4-F77274BB97B2}" type="pres">
      <dgm:prSet presAssocID="{F6D64BA6-FF1E-4016-8605-029A6E579CD6}" presName="accent_2" presStyleCnt="0"/>
      <dgm:spPr/>
    </dgm:pt>
    <dgm:pt modelId="{653AF038-895E-4EB4-9C46-945A8F929BD4}" type="pres">
      <dgm:prSet presAssocID="{F6D64BA6-FF1E-4016-8605-029A6E579CD6}" presName="accentRepeatNode" presStyleLbl="solidFgAcc1" presStyleIdx="1" presStyleCnt="4"/>
      <dgm:spPr/>
    </dgm:pt>
    <dgm:pt modelId="{A50FA5EE-BE49-41BD-BACB-6275EB1CE0F3}" type="pres">
      <dgm:prSet presAssocID="{E85FB4D2-0F7A-4964-BB3A-EAA017D76D97}" presName="text_3" presStyleLbl="node1" presStyleIdx="2" presStyleCnt="4" custScaleY="128779">
        <dgm:presLayoutVars>
          <dgm:bulletEnabled val="1"/>
        </dgm:presLayoutVars>
      </dgm:prSet>
      <dgm:spPr/>
    </dgm:pt>
    <dgm:pt modelId="{E86C64C0-E285-4A43-B85C-8FE6FD902FAA}" type="pres">
      <dgm:prSet presAssocID="{E85FB4D2-0F7A-4964-BB3A-EAA017D76D97}" presName="accent_3" presStyleCnt="0"/>
      <dgm:spPr/>
    </dgm:pt>
    <dgm:pt modelId="{4F121BF5-AD24-4883-A584-701993857D93}" type="pres">
      <dgm:prSet presAssocID="{E85FB4D2-0F7A-4964-BB3A-EAA017D76D97}" presName="accentRepeatNode" presStyleLbl="solidFgAcc1" presStyleIdx="2" presStyleCnt="4"/>
      <dgm:spPr/>
    </dgm:pt>
    <dgm:pt modelId="{9A17EA13-1D9F-488A-B5BD-2FFC1E1FB643}" type="pres">
      <dgm:prSet presAssocID="{A15189FE-6561-4108-85AA-835F659F2AE2}" presName="text_4" presStyleLbl="node1" presStyleIdx="3" presStyleCnt="4">
        <dgm:presLayoutVars>
          <dgm:bulletEnabled val="1"/>
        </dgm:presLayoutVars>
      </dgm:prSet>
      <dgm:spPr/>
    </dgm:pt>
    <dgm:pt modelId="{DA3BFD2D-75EE-4A5C-87DE-CE5ACFD7DB18}" type="pres">
      <dgm:prSet presAssocID="{A15189FE-6561-4108-85AA-835F659F2AE2}" presName="accent_4" presStyleCnt="0"/>
      <dgm:spPr/>
    </dgm:pt>
    <dgm:pt modelId="{BD03D1AE-31E4-4AFB-B6F0-A8411714B152}" type="pres">
      <dgm:prSet presAssocID="{A15189FE-6561-4108-85AA-835F659F2AE2}" presName="accentRepeatNode" presStyleLbl="solidFgAcc1" presStyleIdx="3" presStyleCnt="4"/>
      <dgm:spPr/>
    </dgm:pt>
  </dgm:ptLst>
  <dgm:cxnLst>
    <dgm:cxn modelId="{9C41FA0E-F3B2-4144-98FE-4F85776C063F}" srcId="{EA6FA020-B93E-4905-8DD0-FC850794C062}" destId="{F6D64BA6-FF1E-4016-8605-029A6E579CD6}" srcOrd="1" destOrd="0" parTransId="{D6E0B9EA-1C66-40DA-ABAF-69BFC6A2E0F1}" sibTransId="{C1D6B04D-DF91-4B0D-9B62-F4119C3F000C}"/>
    <dgm:cxn modelId="{86A3352D-7122-4036-821D-296F11E5DB76}" type="presOf" srcId="{8A9EFE5F-BA6F-4DC6-922F-5A4408F6FA4B}" destId="{0C050A1B-12C3-4D95-9877-87A04ED7374B}" srcOrd="0" destOrd="0" presId="urn:microsoft.com/office/officeart/2008/layout/VerticalCurvedList"/>
    <dgm:cxn modelId="{0606DD32-96FE-417F-BF6C-3CA50657C47D}" type="presOf" srcId="{F6D64BA6-FF1E-4016-8605-029A6E579CD6}" destId="{9FDDC155-54E3-4358-BEC7-F93639561E8B}" srcOrd="0" destOrd="0" presId="urn:microsoft.com/office/officeart/2008/layout/VerticalCurvedList"/>
    <dgm:cxn modelId="{B9B85B63-2916-4A18-ADA8-0B41E967AD10}" type="presOf" srcId="{EA6FA020-B93E-4905-8DD0-FC850794C062}" destId="{BC9CCF40-314D-440B-B1F0-162C92F6F515}" srcOrd="0" destOrd="0" presId="urn:microsoft.com/office/officeart/2008/layout/VerticalCurvedList"/>
    <dgm:cxn modelId="{5A7A9045-3237-43DD-9062-461781A5B0E2}" type="presOf" srcId="{E85FB4D2-0F7A-4964-BB3A-EAA017D76D97}" destId="{A50FA5EE-BE49-41BD-BACB-6275EB1CE0F3}" srcOrd="0" destOrd="0" presId="urn:microsoft.com/office/officeart/2008/layout/VerticalCurvedList"/>
    <dgm:cxn modelId="{05845C50-3A84-4B67-A516-EA5FC9772CF9}" srcId="{EA6FA020-B93E-4905-8DD0-FC850794C062}" destId="{A15189FE-6561-4108-85AA-835F659F2AE2}" srcOrd="3" destOrd="0" parTransId="{841E3CF4-F540-4F9E-92F5-68D41EF50032}" sibTransId="{06E2B7BD-F638-4AF8-92A1-2395B9880F31}"/>
    <dgm:cxn modelId="{D60DC882-52B1-4DF8-AA1A-029065E2F9F5}" srcId="{EA6FA020-B93E-4905-8DD0-FC850794C062}" destId="{8A9EFE5F-BA6F-4DC6-922F-5A4408F6FA4B}" srcOrd="0" destOrd="0" parTransId="{E201A26C-947D-4527-B212-1836292FFDAB}" sibTransId="{BE6A8329-DDD3-48EE-B9F8-F1E05732815E}"/>
    <dgm:cxn modelId="{5573769A-488C-4263-B41B-8213BB50DE07}" srcId="{EA6FA020-B93E-4905-8DD0-FC850794C062}" destId="{E85FB4D2-0F7A-4964-BB3A-EAA017D76D97}" srcOrd="2" destOrd="0" parTransId="{D0A74F0D-5B20-4BEE-BF3D-0395211BB9B0}" sibTransId="{14B33BE8-CD5B-416D-9C9B-F348AD250F79}"/>
    <dgm:cxn modelId="{ADB616AE-4B13-4880-81E9-99B43208733D}" type="presOf" srcId="{A15189FE-6561-4108-85AA-835F659F2AE2}" destId="{9A17EA13-1D9F-488A-B5BD-2FFC1E1FB643}" srcOrd="0" destOrd="0" presId="urn:microsoft.com/office/officeart/2008/layout/VerticalCurvedList"/>
    <dgm:cxn modelId="{6710B2C4-DD69-4046-87BC-D92838789117}" type="presOf" srcId="{BE6A8329-DDD3-48EE-B9F8-F1E05732815E}" destId="{931C7618-CB30-4220-A47A-5CB0F5E0F889}" srcOrd="0" destOrd="0" presId="urn:microsoft.com/office/officeart/2008/layout/VerticalCurvedList"/>
    <dgm:cxn modelId="{CC09279F-463A-46B9-B918-21F868FE828D}" type="presParOf" srcId="{BC9CCF40-314D-440B-B1F0-162C92F6F515}" destId="{A46A6045-5279-49C2-A333-8ACF64E92C7F}" srcOrd="0" destOrd="0" presId="urn:microsoft.com/office/officeart/2008/layout/VerticalCurvedList"/>
    <dgm:cxn modelId="{CD829EEC-C7E3-4518-88AA-09B89BD91D4D}" type="presParOf" srcId="{A46A6045-5279-49C2-A333-8ACF64E92C7F}" destId="{4D07BBEA-C0A2-43FF-B7D4-291401E9688A}" srcOrd="0" destOrd="0" presId="urn:microsoft.com/office/officeart/2008/layout/VerticalCurvedList"/>
    <dgm:cxn modelId="{8E5C66C2-A160-4CD5-9925-36C037135D5D}" type="presParOf" srcId="{4D07BBEA-C0A2-43FF-B7D4-291401E9688A}" destId="{B5277B51-3254-4EC1-B259-2E83C68FD089}" srcOrd="0" destOrd="0" presId="urn:microsoft.com/office/officeart/2008/layout/VerticalCurvedList"/>
    <dgm:cxn modelId="{65EF8CA1-D0D2-443B-B318-FBC39B07E438}" type="presParOf" srcId="{4D07BBEA-C0A2-43FF-B7D4-291401E9688A}" destId="{931C7618-CB30-4220-A47A-5CB0F5E0F889}" srcOrd="1" destOrd="0" presId="urn:microsoft.com/office/officeart/2008/layout/VerticalCurvedList"/>
    <dgm:cxn modelId="{B8A4E079-C913-4973-ABDD-8F12C08D883C}" type="presParOf" srcId="{4D07BBEA-C0A2-43FF-B7D4-291401E9688A}" destId="{6AE1D3A9-E33F-4566-B9C7-ACD698CAADC8}" srcOrd="2" destOrd="0" presId="urn:microsoft.com/office/officeart/2008/layout/VerticalCurvedList"/>
    <dgm:cxn modelId="{B63CC64B-65E5-483F-BE07-663CEB10F6EC}" type="presParOf" srcId="{4D07BBEA-C0A2-43FF-B7D4-291401E9688A}" destId="{152A97A5-3E68-4BE9-8C5F-E1D3E0F646E5}" srcOrd="3" destOrd="0" presId="urn:microsoft.com/office/officeart/2008/layout/VerticalCurvedList"/>
    <dgm:cxn modelId="{17F2607E-0207-423E-BB57-06235EB488BD}" type="presParOf" srcId="{A46A6045-5279-49C2-A333-8ACF64E92C7F}" destId="{0C050A1B-12C3-4D95-9877-87A04ED7374B}" srcOrd="1" destOrd="0" presId="urn:microsoft.com/office/officeart/2008/layout/VerticalCurvedList"/>
    <dgm:cxn modelId="{579AF81F-429B-40AE-AAF5-197E8144C8B6}" type="presParOf" srcId="{A46A6045-5279-49C2-A333-8ACF64E92C7F}" destId="{04ED030F-F48D-41E6-A2F5-B71A6D6743F1}" srcOrd="2" destOrd="0" presId="urn:microsoft.com/office/officeart/2008/layout/VerticalCurvedList"/>
    <dgm:cxn modelId="{7AB725F6-DBFC-4327-B508-EAE196955A96}" type="presParOf" srcId="{04ED030F-F48D-41E6-A2F5-B71A6D6743F1}" destId="{2AD01FE6-11E8-4706-9B33-A2A3D385FE22}" srcOrd="0" destOrd="0" presId="urn:microsoft.com/office/officeart/2008/layout/VerticalCurvedList"/>
    <dgm:cxn modelId="{390B65F6-71E3-42B7-8DE9-907498E6C79A}" type="presParOf" srcId="{A46A6045-5279-49C2-A333-8ACF64E92C7F}" destId="{9FDDC155-54E3-4358-BEC7-F93639561E8B}" srcOrd="3" destOrd="0" presId="urn:microsoft.com/office/officeart/2008/layout/VerticalCurvedList"/>
    <dgm:cxn modelId="{663AFF9E-2F38-44DF-BD06-9EE8E6EB4A17}" type="presParOf" srcId="{A46A6045-5279-49C2-A333-8ACF64E92C7F}" destId="{6F243525-EAFE-4AD9-BFC4-F77274BB97B2}" srcOrd="4" destOrd="0" presId="urn:microsoft.com/office/officeart/2008/layout/VerticalCurvedList"/>
    <dgm:cxn modelId="{36CC286C-9FB6-4D4E-A9C9-9A924E06DD78}" type="presParOf" srcId="{6F243525-EAFE-4AD9-BFC4-F77274BB97B2}" destId="{653AF038-895E-4EB4-9C46-945A8F929BD4}" srcOrd="0" destOrd="0" presId="urn:microsoft.com/office/officeart/2008/layout/VerticalCurvedList"/>
    <dgm:cxn modelId="{C96669DA-3E75-4DAF-BC1E-4C88386ADB38}" type="presParOf" srcId="{A46A6045-5279-49C2-A333-8ACF64E92C7F}" destId="{A50FA5EE-BE49-41BD-BACB-6275EB1CE0F3}" srcOrd="5" destOrd="0" presId="urn:microsoft.com/office/officeart/2008/layout/VerticalCurvedList"/>
    <dgm:cxn modelId="{D02A7DEE-76ED-408D-AAAA-2BA8336641D2}" type="presParOf" srcId="{A46A6045-5279-49C2-A333-8ACF64E92C7F}" destId="{E86C64C0-E285-4A43-B85C-8FE6FD902FAA}" srcOrd="6" destOrd="0" presId="urn:microsoft.com/office/officeart/2008/layout/VerticalCurvedList"/>
    <dgm:cxn modelId="{8FE2AED9-AE9A-4A7E-B7C6-98348F76E54F}" type="presParOf" srcId="{E86C64C0-E285-4A43-B85C-8FE6FD902FAA}" destId="{4F121BF5-AD24-4883-A584-701993857D93}" srcOrd="0" destOrd="0" presId="urn:microsoft.com/office/officeart/2008/layout/VerticalCurvedList"/>
    <dgm:cxn modelId="{D809829B-ACC8-4B91-9865-6D486419D2DE}" type="presParOf" srcId="{A46A6045-5279-49C2-A333-8ACF64E92C7F}" destId="{9A17EA13-1D9F-488A-B5BD-2FFC1E1FB643}" srcOrd="7" destOrd="0" presId="urn:microsoft.com/office/officeart/2008/layout/VerticalCurvedList"/>
    <dgm:cxn modelId="{F4CFBD26-78B5-4376-BF14-022D09AD6813}" type="presParOf" srcId="{A46A6045-5279-49C2-A333-8ACF64E92C7F}" destId="{DA3BFD2D-75EE-4A5C-87DE-CE5ACFD7DB18}" srcOrd="8" destOrd="0" presId="urn:microsoft.com/office/officeart/2008/layout/VerticalCurvedList"/>
    <dgm:cxn modelId="{7F5677BD-0B5C-441B-BD35-693E1A0C238C}" type="presParOf" srcId="{DA3BFD2D-75EE-4A5C-87DE-CE5ACFD7DB18}" destId="{BD03D1AE-31E4-4AFB-B6F0-A8411714B15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A6FA020-B93E-4905-8DD0-FC850794C062}"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ro-RO"/>
        </a:p>
      </dgm:t>
    </dgm:pt>
    <dgm:pt modelId="{8A9EFE5F-BA6F-4DC6-922F-5A4408F6FA4B}">
      <dgm:prSet phldrT="[Text]" custT="1"/>
      <dgm:spPr/>
      <dgm:t>
        <a:bodyPr/>
        <a:lstStyle/>
        <a:p>
          <a:r>
            <a:rPr lang="ro-RO" sz="1200" dirty="0"/>
            <a:t>Apariția LEN/2011 – conceptul de educație timpurie (0-6 ani) este menționat pentru prima dată  într-o lege a educației</a:t>
          </a:r>
        </a:p>
        <a:p>
          <a:r>
            <a:rPr lang="ro-RO" sz="1200" dirty="0"/>
            <a:t>Programele de guvernare acordă prioritate segmentului de educație timpurie</a:t>
          </a:r>
        </a:p>
      </dgm:t>
    </dgm:pt>
    <dgm:pt modelId="{E201A26C-947D-4527-B212-1836292FFDAB}" type="parTrans" cxnId="{D60DC882-52B1-4DF8-AA1A-029065E2F9F5}">
      <dgm:prSet/>
      <dgm:spPr/>
      <dgm:t>
        <a:bodyPr/>
        <a:lstStyle/>
        <a:p>
          <a:endParaRPr lang="ro-RO"/>
        </a:p>
      </dgm:t>
    </dgm:pt>
    <dgm:pt modelId="{BE6A8329-DDD3-48EE-B9F8-F1E05732815E}" type="sibTrans" cxnId="{D60DC882-52B1-4DF8-AA1A-029065E2F9F5}">
      <dgm:prSet/>
      <dgm:spPr/>
      <dgm:t>
        <a:bodyPr/>
        <a:lstStyle/>
        <a:p>
          <a:endParaRPr lang="ro-RO"/>
        </a:p>
      </dgm:t>
    </dgm:pt>
    <dgm:pt modelId="{F6D64BA6-FF1E-4016-8605-029A6E579CD6}">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ro-RO" sz="1100" dirty="0"/>
            <a:t>- o organizare pe domenii de dezvoltare și o unitate a segmentului de vârstă 0-6 ani</a:t>
          </a:r>
        </a:p>
        <a:p>
          <a:pPr marL="0" marR="0" lvl="0" indent="0" defTabSz="914400" eaLnBrk="1" fontAlgn="auto" latinLnBrk="0" hangingPunct="1">
            <a:lnSpc>
              <a:spcPct val="100000"/>
            </a:lnSpc>
            <a:spcBef>
              <a:spcPts val="0"/>
            </a:spcBef>
            <a:spcAft>
              <a:spcPts val="0"/>
            </a:spcAft>
            <a:buClrTx/>
            <a:buSzTx/>
            <a:buFontTx/>
            <a:buNone/>
            <a:tabLst/>
            <a:defRPr/>
          </a:pPr>
          <a:r>
            <a:rPr lang="ro-RO" sz="1100" dirty="0"/>
            <a:t>- </a:t>
          </a:r>
          <a:r>
            <a:rPr lang="en-US" sz="1100" dirty="0" err="1"/>
            <a:t>competen</a:t>
          </a:r>
          <a:r>
            <a:rPr lang="ro-RO" sz="1100" dirty="0" err="1"/>
            <a:t>țe</a:t>
          </a:r>
          <a:r>
            <a:rPr lang="ro-RO" sz="1100" dirty="0"/>
            <a:t> generale și competențe specifice, pe cele 5 domenii de dezvoltare</a:t>
          </a:r>
        </a:p>
        <a:p>
          <a:pPr marL="0" marR="0" lvl="0" indent="0" defTabSz="914400" eaLnBrk="1" fontAlgn="auto" latinLnBrk="0" hangingPunct="1">
            <a:lnSpc>
              <a:spcPct val="100000"/>
            </a:lnSpc>
            <a:spcBef>
              <a:spcPts val="0"/>
            </a:spcBef>
            <a:spcAft>
              <a:spcPts val="0"/>
            </a:spcAft>
            <a:buClrTx/>
            <a:buSzTx/>
            <a:buFontTx/>
            <a:buNone/>
            <a:tabLst/>
            <a:defRPr/>
          </a:pPr>
          <a:r>
            <a:rPr lang="ro-RO" sz="1100" dirty="0"/>
            <a:t>- 6 teme anuale de studiu (facilitatoare ale integrării conținuturilor învățării)</a:t>
          </a:r>
        </a:p>
        <a:p>
          <a:pPr marL="0" marR="0" lvl="0" indent="0" defTabSz="914400" eaLnBrk="1" fontAlgn="auto" latinLnBrk="0" hangingPunct="1">
            <a:lnSpc>
              <a:spcPct val="100000"/>
            </a:lnSpc>
            <a:spcBef>
              <a:spcPts val="0"/>
            </a:spcBef>
            <a:spcAft>
              <a:spcPts val="0"/>
            </a:spcAft>
            <a:buClrTx/>
            <a:buSzTx/>
            <a:buFontTx/>
            <a:buNone/>
            <a:tabLst/>
            <a:defRPr/>
          </a:pPr>
          <a:r>
            <a:rPr lang="ro-RO" sz="1100" dirty="0"/>
            <a:t>- detalii privind activități de învățare și indicatori comportamentali, pe cele patru intervale de vârstă (0-18 luni, 19-36 luni, 37-60 luni și 61-84 luni) – în ghidu</a:t>
          </a:r>
          <a:r>
            <a:rPr lang="en-US" sz="1100"/>
            <a:t>l</a:t>
          </a:r>
          <a:r>
            <a:rPr lang="ro-RO" sz="1100"/>
            <a:t> </a:t>
          </a:r>
          <a:r>
            <a:rPr lang="ro-RO" sz="1100" dirty="0"/>
            <a:t>de aplicare</a:t>
          </a:r>
        </a:p>
        <a:p>
          <a:pPr lvl="0" defTabSz="666750">
            <a:lnSpc>
              <a:spcPct val="90000"/>
            </a:lnSpc>
            <a:spcBef>
              <a:spcPct val="0"/>
            </a:spcBef>
            <a:spcAft>
              <a:spcPct val="35000"/>
            </a:spcAft>
          </a:pPr>
          <a:endParaRPr lang="ro-RO" sz="1100" dirty="0"/>
        </a:p>
      </dgm:t>
    </dgm:pt>
    <dgm:pt modelId="{D6E0B9EA-1C66-40DA-ABAF-69BFC6A2E0F1}" type="parTrans" cxnId="{9C41FA0E-F3B2-4144-98FE-4F85776C063F}">
      <dgm:prSet/>
      <dgm:spPr/>
      <dgm:t>
        <a:bodyPr/>
        <a:lstStyle/>
        <a:p>
          <a:endParaRPr lang="ro-RO"/>
        </a:p>
      </dgm:t>
    </dgm:pt>
    <dgm:pt modelId="{C1D6B04D-DF91-4B0D-9B62-F4119C3F000C}" type="sibTrans" cxnId="{9C41FA0E-F3B2-4144-98FE-4F85776C063F}">
      <dgm:prSet/>
      <dgm:spPr/>
      <dgm:t>
        <a:bodyPr/>
        <a:lstStyle/>
        <a:p>
          <a:endParaRPr lang="ro-RO"/>
        </a:p>
      </dgm:t>
    </dgm:pt>
    <dgm:pt modelId="{E85FB4D2-0F7A-4964-BB3A-EAA017D76D97}">
      <dgm:prSet phldrT="[Text]" custT="1"/>
      <dgm:spPr/>
      <dgm:t>
        <a:bodyPr/>
        <a:lstStyle/>
        <a:p>
          <a:r>
            <a:rPr lang="ro-RO" sz="1200" dirty="0"/>
            <a:t>- corelarea domeniilor de dezvoltare cu domeniile </a:t>
          </a:r>
          <a:r>
            <a:rPr lang="ro-RO" sz="1200" dirty="0" err="1"/>
            <a:t>experiențiale</a:t>
          </a:r>
          <a:endParaRPr lang="ro-RO" sz="1200" dirty="0"/>
        </a:p>
        <a:p>
          <a:r>
            <a:rPr lang="ro-RO" sz="1200" dirty="0"/>
            <a:t>- accentuarea rolului jocului liber al copilului și al activităților integrate în procesul de  învățare</a:t>
          </a:r>
        </a:p>
        <a:p>
          <a:r>
            <a:rPr lang="ro-RO" sz="1200" dirty="0"/>
            <a:t>-  trecerea de la un curriculum pe obiective spre un curriculum care are în vedere competențele viitoare ale copilului </a:t>
          </a:r>
        </a:p>
      </dgm:t>
    </dgm:pt>
    <dgm:pt modelId="{D0A74F0D-5B20-4BEE-BF3D-0395211BB9B0}" type="parTrans" cxnId="{5573769A-488C-4263-B41B-8213BB50DE07}">
      <dgm:prSet/>
      <dgm:spPr/>
      <dgm:t>
        <a:bodyPr/>
        <a:lstStyle/>
        <a:p>
          <a:endParaRPr lang="ro-RO"/>
        </a:p>
      </dgm:t>
    </dgm:pt>
    <dgm:pt modelId="{14B33BE8-CD5B-416D-9C9B-F348AD250F79}" type="sibTrans" cxnId="{5573769A-488C-4263-B41B-8213BB50DE07}">
      <dgm:prSet/>
      <dgm:spPr/>
      <dgm:t>
        <a:bodyPr/>
        <a:lstStyle/>
        <a:p>
          <a:endParaRPr lang="ro-RO"/>
        </a:p>
      </dgm:t>
    </dgm:pt>
    <dgm:pt modelId="{A15189FE-6561-4108-85AA-835F659F2AE2}">
      <dgm:prSet custT="1"/>
      <dgm:spPr/>
      <dgm:t>
        <a:bodyPr/>
        <a:lstStyle/>
        <a:p>
          <a:r>
            <a:rPr lang="ro-RO" sz="1200" dirty="0"/>
            <a:t>- uniformizarea calificării al personalului didactic din educația timpurie</a:t>
          </a:r>
        </a:p>
        <a:p>
          <a:r>
            <a:rPr lang="ro-RO" sz="1200" dirty="0"/>
            <a:t>- o metodologie de colaborare interinstituțională pentru asigurarea unor servicii de calitate pentru copiii sub 3 ani</a:t>
          </a:r>
        </a:p>
      </dgm:t>
    </dgm:pt>
    <dgm:pt modelId="{841E3CF4-F540-4F9E-92F5-68D41EF50032}" type="parTrans" cxnId="{05845C50-3A84-4B67-A516-EA5FC9772CF9}">
      <dgm:prSet/>
      <dgm:spPr/>
      <dgm:t>
        <a:bodyPr/>
        <a:lstStyle/>
        <a:p>
          <a:endParaRPr lang="ro-RO"/>
        </a:p>
      </dgm:t>
    </dgm:pt>
    <dgm:pt modelId="{06E2B7BD-F638-4AF8-92A1-2395B9880F31}" type="sibTrans" cxnId="{05845C50-3A84-4B67-A516-EA5FC9772CF9}">
      <dgm:prSet/>
      <dgm:spPr/>
      <dgm:t>
        <a:bodyPr/>
        <a:lstStyle/>
        <a:p>
          <a:endParaRPr lang="ro-RO"/>
        </a:p>
      </dgm:t>
    </dgm:pt>
    <dgm:pt modelId="{BC9CCF40-314D-440B-B1F0-162C92F6F515}" type="pres">
      <dgm:prSet presAssocID="{EA6FA020-B93E-4905-8DD0-FC850794C062}" presName="Name0" presStyleCnt="0">
        <dgm:presLayoutVars>
          <dgm:chMax val="7"/>
          <dgm:chPref val="7"/>
          <dgm:dir/>
        </dgm:presLayoutVars>
      </dgm:prSet>
      <dgm:spPr/>
    </dgm:pt>
    <dgm:pt modelId="{A46A6045-5279-49C2-A333-8ACF64E92C7F}" type="pres">
      <dgm:prSet presAssocID="{EA6FA020-B93E-4905-8DD0-FC850794C062}" presName="Name1" presStyleCnt="0"/>
      <dgm:spPr/>
    </dgm:pt>
    <dgm:pt modelId="{4D07BBEA-C0A2-43FF-B7D4-291401E9688A}" type="pres">
      <dgm:prSet presAssocID="{EA6FA020-B93E-4905-8DD0-FC850794C062}" presName="cycle" presStyleCnt="0"/>
      <dgm:spPr/>
    </dgm:pt>
    <dgm:pt modelId="{B5277B51-3254-4EC1-B259-2E83C68FD089}" type="pres">
      <dgm:prSet presAssocID="{EA6FA020-B93E-4905-8DD0-FC850794C062}" presName="srcNode" presStyleLbl="node1" presStyleIdx="0" presStyleCnt="4"/>
      <dgm:spPr/>
    </dgm:pt>
    <dgm:pt modelId="{931C7618-CB30-4220-A47A-5CB0F5E0F889}" type="pres">
      <dgm:prSet presAssocID="{EA6FA020-B93E-4905-8DD0-FC850794C062}" presName="conn" presStyleLbl="parChTrans1D2" presStyleIdx="0" presStyleCnt="1"/>
      <dgm:spPr/>
    </dgm:pt>
    <dgm:pt modelId="{6AE1D3A9-E33F-4566-B9C7-ACD698CAADC8}" type="pres">
      <dgm:prSet presAssocID="{EA6FA020-B93E-4905-8DD0-FC850794C062}" presName="extraNode" presStyleLbl="node1" presStyleIdx="0" presStyleCnt="4"/>
      <dgm:spPr/>
    </dgm:pt>
    <dgm:pt modelId="{152A97A5-3E68-4BE9-8C5F-E1D3E0F646E5}" type="pres">
      <dgm:prSet presAssocID="{EA6FA020-B93E-4905-8DD0-FC850794C062}" presName="dstNode" presStyleLbl="node1" presStyleIdx="0" presStyleCnt="4"/>
      <dgm:spPr/>
    </dgm:pt>
    <dgm:pt modelId="{0C050A1B-12C3-4D95-9877-87A04ED7374B}" type="pres">
      <dgm:prSet presAssocID="{8A9EFE5F-BA6F-4DC6-922F-5A4408F6FA4B}" presName="text_1" presStyleLbl="node1" presStyleIdx="0" presStyleCnt="4">
        <dgm:presLayoutVars>
          <dgm:bulletEnabled val="1"/>
        </dgm:presLayoutVars>
      </dgm:prSet>
      <dgm:spPr/>
    </dgm:pt>
    <dgm:pt modelId="{04ED030F-F48D-41E6-A2F5-B71A6D6743F1}" type="pres">
      <dgm:prSet presAssocID="{8A9EFE5F-BA6F-4DC6-922F-5A4408F6FA4B}" presName="accent_1" presStyleCnt="0"/>
      <dgm:spPr/>
    </dgm:pt>
    <dgm:pt modelId="{2AD01FE6-11E8-4706-9B33-A2A3D385FE22}" type="pres">
      <dgm:prSet presAssocID="{8A9EFE5F-BA6F-4DC6-922F-5A4408F6FA4B}" presName="accentRepeatNode" presStyleLbl="solidFgAcc1" presStyleIdx="0" presStyleCnt="4"/>
      <dgm:spPr/>
    </dgm:pt>
    <dgm:pt modelId="{9FDDC155-54E3-4358-BEC7-F93639561E8B}" type="pres">
      <dgm:prSet presAssocID="{F6D64BA6-FF1E-4016-8605-029A6E579CD6}" presName="text_2" presStyleLbl="node1" presStyleIdx="1" presStyleCnt="4" custScaleX="100166" custScaleY="147541">
        <dgm:presLayoutVars>
          <dgm:bulletEnabled val="1"/>
        </dgm:presLayoutVars>
      </dgm:prSet>
      <dgm:spPr/>
    </dgm:pt>
    <dgm:pt modelId="{6F243525-EAFE-4AD9-BFC4-F77274BB97B2}" type="pres">
      <dgm:prSet presAssocID="{F6D64BA6-FF1E-4016-8605-029A6E579CD6}" presName="accent_2" presStyleCnt="0"/>
      <dgm:spPr/>
    </dgm:pt>
    <dgm:pt modelId="{653AF038-895E-4EB4-9C46-945A8F929BD4}" type="pres">
      <dgm:prSet presAssocID="{F6D64BA6-FF1E-4016-8605-029A6E579CD6}" presName="accentRepeatNode" presStyleLbl="solidFgAcc1" presStyleIdx="1" presStyleCnt="4"/>
      <dgm:spPr/>
    </dgm:pt>
    <dgm:pt modelId="{A50FA5EE-BE49-41BD-BACB-6275EB1CE0F3}" type="pres">
      <dgm:prSet presAssocID="{E85FB4D2-0F7A-4964-BB3A-EAA017D76D97}" presName="text_3" presStyleLbl="node1" presStyleIdx="2" presStyleCnt="4" custScaleY="128779">
        <dgm:presLayoutVars>
          <dgm:bulletEnabled val="1"/>
        </dgm:presLayoutVars>
      </dgm:prSet>
      <dgm:spPr/>
    </dgm:pt>
    <dgm:pt modelId="{E86C64C0-E285-4A43-B85C-8FE6FD902FAA}" type="pres">
      <dgm:prSet presAssocID="{E85FB4D2-0F7A-4964-BB3A-EAA017D76D97}" presName="accent_3" presStyleCnt="0"/>
      <dgm:spPr/>
    </dgm:pt>
    <dgm:pt modelId="{4F121BF5-AD24-4883-A584-701993857D93}" type="pres">
      <dgm:prSet presAssocID="{E85FB4D2-0F7A-4964-BB3A-EAA017D76D97}" presName="accentRepeatNode" presStyleLbl="solidFgAcc1" presStyleIdx="2" presStyleCnt="4"/>
      <dgm:spPr/>
    </dgm:pt>
    <dgm:pt modelId="{9A17EA13-1D9F-488A-B5BD-2FFC1E1FB643}" type="pres">
      <dgm:prSet presAssocID="{A15189FE-6561-4108-85AA-835F659F2AE2}" presName="text_4" presStyleLbl="node1" presStyleIdx="3" presStyleCnt="4">
        <dgm:presLayoutVars>
          <dgm:bulletEnabled val="1"/>
        </dgm:presLayoutVars>
      </dgm:prSet>
      <dgm:spPr/>
    </dgm:pt>
    <dgm:pt modelId="{DA3BFD2D-75EE-4A5C-87DE-CE5ACFD7DB18}" type="pres">
      <dgm:prSet presAssocID="{A15189FE-6561-4108-85AA-835F659F2AE2}" presName="accent_4" presStyleCnt="0"/>
      <dgm:spPr/>
    </dgm:pt>
    <dgm:pt modelId="{BD03D1AE-31E4-4AFB-B6F0-A8411714B152}" type="pres">
      <dgm:prSet presAssocID="{A15189FE-6561-4108-85AA-835F659F2AE2}" presName="accentRepeatNode" presStyleLbl="solidFgAcc1" presStyleIdx="3" presStyleCnt="4"/>
      <dgm:spPr/>
    </dgm:pt>
  </dgm:ptLst>
  <dgm:cxnLst>
    <dgm:cxn modelId="{9C41FA0E-F3B2-4144-98FE-4F85776C063F}" srcId="{EA6FA020-B93E-4905-8DD0-FC850794C062}" destId="{F6D64BA6-FF1E-4016-8605-029A6E579CD6}" srcOrd="1" destOrd="0" parTransId="{D6E0B9EA-1C66-40DA-ABAF-69BFC6A2E0F1}" sibTransId="{C1D6B04D-DF91-4B0D-9B62-F4119C3F000C}"/>
    <dgm:cxn modelId="{9307ED24-BE49-4797-AA1B-4EF44370185A}" type="presOf" srcId="{A15189FE-6561-4108-85AA-835F659F2AE2}" destId="{9A17EA13-1D9F-488A-B5BD-2FFC1E1FB643}" srcOrd="0" destOrd="0" presId="urn:microsoft.com/office/officeart/2008/layout/VerticalCurvedList"/>
    <dgm:cxn modelId="{92F1A93B-F63B-40CD-BA8F-D7D4DCE7C506}" type="presOf" srcId="{BE6A8329-DDD3-48EE-B9F8-F1E05732815E}" destId="{931C7618-CB30-4220-A47A-5CB0F5E0F889}" srcOrd="0" destOrd="0" presId="urn:microsoft.com/office/officeart/2008/layout/VerticalCurvedList"/>
    <dgm:cxn modelId="{05845C50-3A84-4B67-A516-EA5FC9772CF9}" srcId="{EA6FA020-B93E-4905-8DD0-FC850794C062}" destId="{A15189FE-6561-4108-85AA-835F659F2AE2}" srcOrd="3" destOrd="0" parTransId="{841E3CF4-F540-4F9E-92F5-68D41EF50032}" sibTransId="{06E2B7BD-F638-4AF8-92A1-2395B9880F31}"/>
    <dgm:cxn modelId="{B7217D79-0D81-48D1-A306-9E4AC5019C1C}" type="presOf" srcId="{E85FB4D2-0F7A-4964-BB3A-EAA017D76D97}" destId="{A50FA5EE-BE49-41BD-BACB-6275EB1CE0F3}" srcOrd="0" destOrd="0" presId="urn:microsoft.com/office/officeart/2008/layout/VerticalCurvedList"/>
    <dgm:cxn modelId="{D60DC882-52B1-4DF8-AA1A-029065E2F9F5}" srcId="{EA6FA020-B93E-4905-8DD0-FC850794C062}" destId="{8A9EFE5F-BA6F-4DC6-922F-5A4408F6FA4B}" srcOrd="0" destOrd="0" parTransId="{E201A26C-947D-4527-B212-1836292FFDAB}" sibTransId="{BE6A8329-DDD3-48EE-B9F8-F1E05732815E}"/>
    <dgm:cxn modelId="{5D7E2691-F467-498E-BAA7-EBAB665E15B0}" type="presOf" srcId="{8A9EFE5F-BA6F-4DC6-922F-5A4408F6FA4B}" destId="{0C050A1B-12C3-4D95-9877-87A04ED7374B}" srcOrd="0" destOrd="0" presId="urn:microsoft.com/office/officeart/2008/layout/VerticalCurvedList"/>
    <dgm:cxn modelId="{0D90BC95-AC32-47F5-9AAF-42154D90F0CB}" type="presOf" srcId="{F6D64BA6-FF1E-4016-8605-029A6E579CD6}" destId="{9FDDC155-54E3-4358-BEC7-F93639561E8B}" srcOrd="0" destOrd="0" presId="urn:microsoft.com/office/officeart/2008/layout/VerticalCurvedList"/>
    <dgm:cxn modelId="{5573769A-488C-4263-B41B-8213BB50DE07}" srcId="{EA6FA020-B93E-4905-8DD0-FC850794C062}" destId="{E85FB4D2-0F7A-4964-BB3A-EAA017D76D97}" srcOrd="2" destOrd="0" parTransId="{D0A74F0D-5B20-4BEE-BF3D-0395211BB9B0}" sibTransId="{14B33BE8-CD5B-416D-9C9B-F348AD250F79}"/>
    <dgm:cxn modelId="{A21524A7-5E85-4635-96D9-365E0ADD275B}" type="presOf" srcId="{EA6FA020-B93E-4905-8DD0-FC850794C062}" destId="{BC9CCF40-314D-440B-B1F0-162C92F6F515}" srcOrd="0" destOrd="0" presId="urn:microsoft.com/office/officeart/2008/layout/VerticalCurvedList"/>
    <dgm:cxn modelId="{06393595-7E95-4A6A-8BB0-E7382A5AFEC0}" type="presParOf" srcId="{BC9CCF40-314D-440B-B1F0-162C92F6F515}" destId="{A46A6045-5279-49C2-A333-8ACF64E92C7F}" srcOrd="0" destOrd="0" presId="urn:microsoft.com/office/officeart/2008/layout/VerticalCurvedList"/>
    <dgm:cxn modelId="{AB3C8E16-3AB1-43A9-A398-D6811927B5E1}" type="presParOf" srcId="{A46A6045-5279-49C2-A333-8ACF64E92C7F}" destId="{4D07BBEA-C0A2-43FF-B7D4-291401E9688A}" srcOrd="0" destOrd="0" presId="urn:microsoft.com/office/officeart/2008/layout/VerticalCurvedList"/>
    <dgm:cxn modelId="{92FCB2CE-E4E8-4D3E-B762-D3F4D2D8F277}" type="presParOf" srcId="{4D07BBEA-C0A2-43FF-B7D4-291401E9688A}" destId="{B5277B51-3254-4EC1-B259-2E83C68FD089}" srcOrd="0" destOrd="0" presId="urn:microsoft.com/office/officeart/2008/layout/VerticalCurvedList"/>
    <dgm:cxn modelId="{1BACD627-9D3B-4D15-B10A-5CFB2BDE00CE}" type="presParOf" srcId="{4D07BBEA-C0A2-43FF-B7D4-291401E9688A}" destId="{931C7618-CB30-4220-A47A-5CB0F5E0F889}" srcOrd="1" destOrd="0" presId="urn:microsoft.com/office/officeart/2008/layout/VerticalCurvedList"/>
    <dgm:cxn modelId="{7C011614-272C-4BEF-ADD5-1A1F9016EB72}" type="presParOf" srcId="{4D07BBEA-C0A2-43FF-B7D4-291401E9688A}" destId="{6AE1D3A9-E33F-4566-B9C7-ACD698CAADC8}" srcOrd="2" destOrd="0" presId="urn:microsoft.com/office/officeart/2008/layout/VerticalCurvedList"/>
    <dgm:cxn modelId="{4CCF86E1-83C0-4042-BABA-89525991F34B}" type="presParOf" srcId="{4D07BBEA-C0A2-43FF-B7D4-291401E9688A}" destId="{152A97A5-3E68-4BE9-8C5F-E1D3E0F646E5}" srcOrd="3" destOrd="0" presId="urn:microsoft.com/office/officeart/2008/layout/VerticalCurvedList"/>
    <dgm:cxn modelId="{D64BE17A-7EEA-425B-85DE-1B9D1EF93704}" type="presParOf" srcId="{A46A6045-5279-49C2-A333-8ACF64E92C7F}" destId="{0C050A1B-12C3-4D95-9877-87A04ED7374B}" srcOrd="1" destOrd="0" presId="urn:microsoft.com/office/officeart/2008/layout/VerticalCurvedList"/>
    <dgm:cxn modelId="{493364CE-7FC8-41BC-9F28-EABE12326376}" type="presParOf" srcId="{A46A6045-5279-49C2-A333-8ACF64E92C7F}" destId="{04ED030F-F48D-41E6-A2F5-B71A6D6743F1}" srcOrd="2" destOrd="0" presId="urn:microsoft.com/office/officeart/2008/layout/VerticalCurvedList"/>
    <dgm:cxn modelId="{01AC3D02-31C6-4AF3-B33C-D7CAB6ED51C8}" type="presParOf" srcId="{04ED030F-F48D-41E6-A2F5-B71A6D6743F1}" destId="{2AD01FE6-11E8-4706-9B33-A2A3D385FE22}" srcOrd="0" destOrd="0" presId="urn:microsoft.com/office/officeart/2008/layout/VerticalCurvedList"/>
    <dgm:cxn modelId="{C83CB666-9FF6-4542-B691-7BA2734765EF}" type="presParOf" srcId="{A46A6045-5279-49C2-A333-8ACF64E92C7F}" destId="{9FDDC155-54E3-4358-BEC7-F93639561E8B}" srcOrd="3" destOrd="0" presId="urn:microsoft.com/office/officeart/2008/layout/VerticalCurvedList"/>
    <dgm:cxn modelId="{57EADF14-457E-4D55-AAF1-5938F2106998}" type="presParOf" srcId="{A46A6045-5279-49C2-A333-8ACF64E92C7F}" destId="{6F243525-EAFE-4AD9-BFC4-F77274BB97B2}" srcOrd="4" destOrd="0" presId="urn:microsoft.com/office/officeart/2008/layout/VerticalCurvedList"/>
    <dgm:cxn modelId="{F728CBA7-5799-49EA-8392-0D7359A3F491}" type="presParOf" srcId="{6F243525-EAFE-4AD9-BFC4-F77274BB97B2}" destId="{653AF038-895E-4EB4-9C46-945A8F929BD4}" srcOrd="0" destOrd="0" presId="urn:microsoft.com/office/officeart/2008/layout/VerticalCurvedList"/>
    <dgm:cxn modelId="{7EDE56B9-EC87-4B02-8B3A-4B4386691EE4}" type="presParOf" srcId="{A46A6045-5279-49C2-A333-8ACF64E92C7F}" destId="{A50FA5EE-BE49-41BD-BACB-6275EB1CE0F3}" srcOrd="5" destOrd="0" presId="urn:microsoft.com/office/officeart/2008/layout/VerticalCurvedList"/>
    <dgm:cxn modelId="{83E06A4F-297A-400C-81AC-31A1F52619C8}" type="presParOf" srcId="{A46A6045-5279-49C2-A333-8ACF64E92C7F}" destId="{E86C64C0-E285-4A43-B85C-8FE6FD902FAA}" srcOrd="6" destOrd="0" presId="urn:microsoft.com/office/officeart/2008/layout/VerticalCurvedList"/>
    <dgm:cxn modelId="{E4E8B908-E7EA-4E76-B9FF-E94F8F4D69D8}" type="presParOf" srcId="{E86C64C0-E285-4A43-B85C-8FE6FD902FAA}" destId="{4F121BF5-AD24-4883-A584-701993857D93}" srcOrd="0" destOrd="0" presId="urn:microsoft.com/office/officeart/2008/layout/VerticalCurvedList"/>
    <dgm:cxn modelId="{9A1AE77F-3E54-48E8-B4C0-0FC124480540}" type="presParOf" srcId="{A46A6045-5279-49C2-A333-8ACF64E92C7F}" destId="{9A17EA13-1D9F-488A-B5BD-2FFC1E1FB643}" srcOrd="7" destOrd="0" presId="urn:microsoft.com/office/officeart/2008/layout/VerticalCurvedList"/>
    <dgm:cxn modelId="{32D2DCCD-2534-4DA1-AB8F-4D74182F57C3}" type="presParOf" srcId="{A46A6045-5279-49C2-A333-8ACF64E92C7F}" destId="{DA3BFD2D-75EE-4A5C-87DE-CE5ACFD7DB18}" srcOrd="8" destOrd="0" presId="urn:microsoft.com/office/officeart/2008/layout/VerticalCurvedList"/>
    <dgm:cxn modelId="{BAFF3B33-A632-4814-B32C-4F0AEF4320CB}" type="presParOf" srcId="{DA3BFD2D-75EE-4A5C-87DE-CE5ACFD7DB18}" destId="{BD03D1AE-31E4-4AFB-B6F0-A8411714B15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1C7618-CB30-4220-A47A-5CB0F5E0F889}">
      <dsp:nvSpPr>
        <dsp:cNvPr id="0" name=""/>
        <dsp:cNvSpPr/>
      </dsp:nvSpPr>
      <dsp:spPr>
        <a:xfrm>
          <a:off x="-6129870" y="-937410"/>
          <a:ext cx="7293488" cy="7293488"/>
        </a:xfrm>
        <a:prstGeom prst="blockArc">
          <a:avLst>
            <a:gd name="adj1" fmla="val 18900000"/>
            <a:gd name="adj2" fmla="val 2700000"/>
            <a:gd name="adj3" fmla="val 296"/>
          </a:avLst>
        </a:prstGeom>
        <a:noFill/>
        <a:ln w="15875"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050A1B-12C3-4D95-9877-87A04ED7374B}">
      <dsp:nvSpPr>
        <dsp:cNvPr id="0" name=""/>
        <dsp:cNvSpPr/>
      </dsp:nvSpPr>
      <dsp:spPr>
        <a:xfrm>
          <a:off x="607615" y="416587"/>
          <a:ext cx="7440913" cy="833607"/>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30480" rIns="30480" bIns="30480" numCol="1" spcCol="1270" anchor="ctr" anchorCtr="0">
          <a:noAutofit/>
        </a:bodyPr>
        <a:lstStyle/>
        <a:p>
          <a:pPr marL="0" lvl="0" indent="0" algn="l" defTabSz="533400">
            <a:lnSpc>
              <a:spcPct val="90000"/>
            </a:lnSpc>
            <a:spcBef>
              <a:spcPct val="0"/>
            </a:spcBef>
            <a:spcAft>
              <a:spcPct val="35000"/>
            </a:spcAft>
            <a:buNone/>
          </a:pPr>
          <a:r>
            <a:rPr lang="ro-RO" sz="1200" kern="1200" dirty="0"/>
            <a:t>Program de Educație Timpurie pe Arii de Stimulare (PETAS), 1991-1998, finanțare UNICEF</a:t>
          </a:r>
        </a:p>
      </dsp:txBody>
      <dsp:txXfrm>
        <a:off x="607615" y="416587"/>
        <a:ext cx="7440913" cy="833607"/>
      </dsp:txXfrm>
    </dsp:sp>
    <dsp:sp modelId="{2AD01FE6-11E8-4706-9B33-A2A3D385FE22}">
      <dsp:nvSpPr>
        <dsp:cNvPr id="0" name=""/>
        <dsp:cNvSpPr/>
      </dsp:nvSpPr>
      <dsp:spPr>
        <a:xfrm>
          <a:off x="86610" y="312386"/>
          <a:ext cx="1042009" cy="1042009"/>
        </a:xfrm>
        <a:prstGeom prst="ellipse">
          <a:avLst/>
        </a:prstGeom>
        <a:solidFill>
          <a:schemeClr val="lt1">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DDC155-54E3-4358-BEC7-F93639561E8B}">
      <dsp:nvSpPr>
        <dsp:cNvPr id="0" name=""/>
        <dsp:cNvSpPr/>
      </dsp:nvSpPr>
      <dsp:spPr>
        <a:xfrm>
          <a:off x="1079762" y="1553978"/>
          <a:ext cx="6974545" cy="1060082"/>
        </a:xfrm>
        <a:prstGeom prst="rect">
          <a:avLst/>
        </a:prstGeom>
        <a:solidFill>
          <a:schemeClr val="accent5">
            <a:hueOff val="1602711"/>
            <a:satOff val="-3255"/>
            <a:lumOff val="209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30480" rIns="30480" bIns="3048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ro-RO" sz="1200" kern="1200" dirty="0"/>
            <a:t>- o listă scurtă a finalităților</a:t>
          </a:r>
        </a:p>
        <a:p>
          <a:pPr marL="0" marR="0" lvl="0" indent="0" algn="l" defTabSz="914400" eaLnBrk="1" fontAlgn="auto" latinLnBrk="0" hangingPunct="1">
            <a:lnSpc>
              <a:spcPct val="100000"/>
            </a:lnSpc>
            <a:spcBef>
              <a:spcPct val="0"/>
            </a:spcBef>
            <a:spcAft>
              <a:spcPts val="0"/>
            </a:spcAft>
            <a:buClrTx/>
            <a:buSzTx/>
            <a:buFontTx/>
            <a:buNone/>
            <a:tabLst/>
            <a:defRPr/>
          </a:pPr>
          <a:r>
            <a:rPr lang="ro-RO" sz="1200" kern="1200" dirty="0"/>
            <a:t>- un set de obiective particulare, pe domenii de dezvoltare</a:t>
          </a:r>
        </a:p>
        <a:p>
          <a:pPr marL="0" marR="0" lvl="0" indent="0" algn="l" defTabSz="914400" eaLnBrk="1" fontAlgn="auto" latinLnBrk="0" hangingPunct="1">
            <a:lnSpc>
              <a:spcPct val="100000"/>
            </a:lnSpc>
            <a:spcBef>
              <a:spcPct val="0"/>
            </a:spcBef>
            <a:spcAft>
              <a:spcPts val="0"/>
            </a:spcAft>
            <a:buClrTx/>
            <a:buSzTx/>
            <a:buFontTx/>
            <a:buNone/>
            <a:tabLst/>
            <a:defRPr/>
          </a:pPr>
          <a:r>
            <a:rPr lang="ro-RO" sz="1200" kern="1200" dirty="0"/>
            <a:t>- o schemă explicitată a unei abordări integrate a unei teme, pornind de la o  </a:t>
          </a:r>
        </a:p>
        <a:p>
          <a:pPr marL="0" marR="0" lvl="0" indent="0" algn="l" defTabSz="914400" eaLnBrk="1" fontAlgn="auto" latinLnBrk="0" hangingPunct="1">
            <a:lnSpc>
              <a:spcPct val="100000"/>
            </a:lnSpc>
            <a:spcBef>
              <a:spcPct val="0"/>
            </a:spcBef>
            <a:spcAft>
              <a:spcPts val="0"/>
            </a:spcAft>
            <a:buClrTx/>
            <a:buSzTx/>
            <a:buFontTx/>
            <a:buNone/>
            <a:tabLst/>
            <a:defRPr/>
          </a:pPr>
          <a:r>
            <a:rPr lang="ro-RO" sz="1200" kern="1200" dirty="0"/>
            <a:t>  poveste specifică vârstelor mici</a:t>
          </a:r>
        </a:p>
        <a:p>
          <a:pPr lvl="0" algn="l" defTabSz="666750">
            <a:lnSpc>
              <a:spcPct val="90000"/>
            </a:lnSpc>
            <a:spcBef>
              <a:spcPct val="0"/>
            </a:spcBef>
            <a:spcAft>
              <a:spcPct val="35000"/>
            </a:spcAft>
            <a:buNone/>
          </a:pPr>
          <a:endParaRPr lang="ro-RO" sz="1200" kern="1200" dirty="0"/>
        </a:p>
      </dsp:txBody>
      <dsp:txXfrm>
        <a:off x="1079762" y="1553978"/>
        <a:ext cx="6974545" cy="1060082"/>
      </dsp:txXfrm>
    </dsp:sp>
    <dsp:sp modelId="{653AF038-895E-4EB4-9C46-945A8F929BD4}">
      <dsp:nvSpPr>
        <dsp:cNvPr id="0" name=""/>
        <dsp:cNvSpPr/>
      </dsp:nvSpPr>
      <dsp:spPr>
        <a:xfrm>
          <a:off x="564536" y="1563014"/>
          <a:ext cx="1042009" cy="1042009"/>
        </a:xfrm>
        <a:prstGeom prst="ellipse">
          <a:avLst/>
        </a:prstGeom>
        <a:solidFill>
          <a:schemeClr val="lt1">
            <a:hueOff val="0"/>
            <a:satOff val="0"/>
            <a:lumOff val="0"/>
            <a:alphaOff val="0"/>
          </a:schemeClr>
        </a:solidFill>
        <a:ln w="15875" cap="rnd" cmpd="sng" algn="ctr">
          <a:solidFill>
            <a:schemeClr val="accent5">
              <a:hueOff val="1602711"/>
              <a:satOff val="-3255"/>
              <a:lumOff val="2092"/>
              <a:alphaOff val="0"/>
            </a:schemeClr>
          </a:solidFill>
          <a:prstDash val="solid"/>
        </a:ln>
        <a:effectLst/>
      </dsp:spPr>
      <dsp:style>
        <a:lnRef idx="2">
          <a:scrgbClr r="0" g="0" b="0"/>
        </a:lnRef>
        <a:fillRef idx="1">
          <a:scrgbClr r="0" g="0" b="0"/>
        </a:fillRef>
        <a:effectRef idx="0">
          <a:scrgbClr r="0" g="0" b="0"/>
        </a:effectRef>
        <a:fontRef idx="minor"/>
      </dsp:style>
    </dsp:sp>
    <dsp:sp modelId="{A50FA5EE-BE49-41BD-BACB-6275EB1CE0F3}">
      <dsp:nvSpPr>
        <dsp:cNvPr id="0" name=""/>
        <dsp:cNvSpPr/>
      </dsp:nvSpPr>
      <dsp:spPr>
        <a:xfrm>
          <a:off x="1085541" y="2917843"/>
          <a:ext cx="6962986" cy="833607"/>
        </a:xfrm>
        <a:prstGeom prst="rect">
          <a:avLst/>
        </a:prstGeom>
        <a:solidFill>
          <a:schemeClr val="accent5">
            <a:hueOff val="3205422"/>
            <a:satOff val="-6509"/>
            <a:lumOff val="4183"/>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30480" rIns="30480" bIns="30480" numCol="1" spcCol="1270" anchor="ctr" anchorCtr="0">
          <a:noAutofit/>
        </a:bodyPr>
        <a:lstStyle/>
        <a:p>
          <a:pPr marL="0" lvl="0" indent="0" algn="l" defTabSz="533400">
            <a:lnSpc>
              <a:spcPct val="90000"/>
            </a:lnSpc>
            <a:spcBef>
              <a:spcPct val="0"/>
            </a:spcBef>
            <a:spcAft>
              <a:spcPct val="35000"/>
            </a:spcAft>
            <a:buNone/>
          </a:pPr>
          <a:r>
            <a:rPr lang="ro-RO" sz="1200" kern="1200" dirty="0"/>
            <a:t>- deschiderea cadrelor didactice către abordarea activităților pe grupe mici, în              cadrul ariilor de stimulare/centrelor/zonelor de joc și învățare </a:t>
          </a:r>
        </a:p>
        <a:p>
          <a:pPr marL="0" lvl="0" indent="0" algn="l" defTabSz="533400">
            <a:lnSpc>
              <a:spcPct val="90000"/>
            </a:lnSpc>
            <a:spcBef>
              <a:spcPct val="0"/>
            </a:spcBef>
            <a:spcAft>
              <a:spcPct val="35000"/>
            </a:spcAft>
            <a:buNone/>
          </a:pPr>
          <a:r>
            <a:rPr lang="ro-RO" sz="1200" kern="1200" dirty="0"/>
            <a:t>- o mai mare deschidere a instituției față de parteneri (părinți și alți actori din comunitate)</a:t>
          </a:r>
        </a:p>
      </dsp:txBody>
      <dsp:txXfrm>
        <a:off x="1085541" y="2917843"/>
        <a:ext cx="6962986" cy="833607"/>
      </dsp:txXfrm>
    </dsp:sp>
    <dsp:sp modelId="{4F121BF5-AD24-4883-A584-701993857D93}">
      <dsp:nvSpPr>
        <dsp:cNvPr id="0" name=""/>
        <dsp:cNvSpPr/>
      </dsp:nvSpPr>
      <dsp:spPr>
        <a:xfrm>
          <a:off x="564536" y="2813642"/>
          <a:ext cx="1042009" cy="1042009"/>
        </a:xfrm>
        <a:prstGeom prst="ellipse">
          <a:avLst/>
        </a:prstGeom>
        <a:solidFill>
          <a:schemeClr val="lt1">
            <a:hueOff val="0"/>
            <a:satOff val="0"/>
            <a:lumOff val="0"/>
            <a:alphaOff val="0"/>
          </a:schemeClr>
        </a:solidFill>
        <a:ln w="15875" cap="rnd" cmpd="sng" algn="ctr">
          <a:solidFill>
            <a:schemeClr val="accent5">
              <a:hueOff val="3205422"/>
              <a:satOff val="-6509"/>
              <a:lumOff val="4183"/>
              <a:alphaOff val="0"/>
            </a:schemeClr>
          </a:solidFill>
          <a:prstDash val="solid"/>
        </a:ln>
        <a:effectLst/>
      </dsp:spPr>
      <dsp:style>
        <a:lnRef idx="2">
          <a:scrgbClr r="0" g="0" b="0"/>
        </a:lnRef>
        <a:fillRef idx="1">
          <a:scrgbClr r="0" g="0" b="0"/>
        </a:fillRef>
        <a:effectRef idx="0">
          <a:scrgbClr r="0" g="0" b="0"/>
        </a:effectRef>
        <a:fontRef idx="minor"/>
      </dsp:style>
    </dsp:sp>
    <dsp:sp modelId="{9A17EA13-1D9F-488A-B5BD-2FFC1E1FB643}">
      <dsp:nvSpPr>
        <dsp:cNvPr id="0" name=""/>
        <dsp:cNvSpPr/>
      </dsp:nvSpPr>
      <dsp:spPr>
        <a:xfrm>
          <a:off x="607615" y="4168472"/>
          <a:ext cx="7440913" cy="833607"/>
        </a:xfrm>
        <a:prstGeom prst="rect">
          <a:avLst/>
        </a:prstGeom>
        <a:solidFill>
          <a:schemeClr val="accent5">
            <a:hueOff val="4808133"/>
            <a:satOff val="-9764"/>
            <a:lumOff val="627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30480" rIns="30480" bIns="30480" numCol="1" spcCol="1270" anchor="ctr" anchorCtr="0">
          <a:noAutofit/>
        </a:bodyPr>
        <a:lstStyle/>
        <a:p>
          <a:pPr marL="0" lvl="0" indent="0" algn="l" defTabSz="533400">
            <a:lnSpc>
              <a:spcPct val="90000"/>
            </a:lnSpc>
            <a:spcBef>
              <a:spcPct val="0"/>
            </a:spcBef>
            <a:spcAft>
              <a:spcPct val="35000"/>
            </a:spcAft>
            <a:buNone/>
          </a:pPr>
          <a:r>
            <a:rPr lang="ro-RO" sz="1200" kern="1200" dirty="0"/>
            <a:t>- lipsa conținuturilor pentru categoriile de activități</a:t>
          </a:r>
        </a:p>
        <a:p>
          <a:pPr marL="0" lvl="0" indent="0" algn="l" defTabSz="533400">
            <a:lnSpc>
              <a:spcPct val="90000"/>
            </a:lnSpc>
            <a:spcBef>
              <a:spcPct val="0"/>
            </a:spcBef>
            <a:spcAft>
              <a:spcPct val="35000"/>
            </a:spcAft>
            <a:buNone/>
          </a:pPr>
          <a:r>
            <a:rPr lang="ro-RO" sz="1200" kern="1200" dirty="0"/>
            <a:t>- lipsa unor repere academice, pe grupe de vârstă</a:t>
          </a:r>
        </a:p>
        <a:p>
          <a:pPr marL="0" lvl="0" indent="0" algn="l" defTabSz="533400">
            <a:lnSpc>
              <a:spcPct val="90000"/>
            </a:lnSpc>
            <a:spcBef>
              <a:spcPct val="0"/>
            </a:spcBef>
            <a:spcAft>
              <a:spcPct val="35000"/>
            </a:spcAft>
            <a:buNone/>
          </a:pPr>
          <a:r>
            <a:rPr lang="ro-RO" sz="1200" kern="1200" dirty="0"/>
            <a:t>- lipsa unui ghid de aplicare</a:t>
          </a:r>
        </a:p>
      </dsp:txBody>
      <dsp:txXfrm>
        <a:off x="607615" y="4168472"/>
        <a:ext cx="7440913" cy="833607"/>
      </dsp:txXfrm>
    </dsp:sp>
    <dsp:sp modelId="{BD03D1AE-31E4-4AFB-B6F0-A8411714B152}">
      <dsp:nvSpPr>
        <dsp:cNvPr id="0" name=""/>
        <dsp:cNvSpPr/>
      </dsp:nvSpPr>
      <dsp:spPr>
        <a:xfrm>
          <a:off x="86610" y="4064271"/>
          <a:ext cx="1042009" cy="1042009"/>
        </a:xfrm>
        <a:prstGeom prst="ellipse">
          <a:avLst/>
        </a:prstGeom>
        <a:solidFill>
          <a:schemeClr val="lt1">
            <a:hueOff val="0"/>
            <a:satOff val="0"/>
            <a:lumOff val="0"/>
            <a:alphaOff val="0"/>
          </a:schemeClr>
        </a:solidFill>
        <a:ln w="15875" cap="rnd" cmpd="sng" algn="ctr">
          <a:solidFill>
            <a:schemeClr val="accent5">
              <a:hueOff val="4808133"/>
              <a:satOff val="-9764"/>
              <a:lumOff val="6275"/>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1C7618-CB30-4220-A47A-5CB0F5E0F889}">
      <dsp:nvSpPr>
        <dsp:cNvPr id="0" name=""/>
        <dsp:cNvSpPr/>
      </dsp:nvSpPr>
      <dsp:spPr>
        <a:xfrm>
          <a:off x="-6129870" y="-937410"/>
          <a:ext cx="7293488" cy="7293488"/>
        </a:xfrm>
        <a:prstGeom prst="blockArc">
          <a:avLst>
            <a:gd name="adj1" fmla="val 18900000"/>
            <a:gd name="adj2" fmla="val 2700000"/>
            <a:gd name="adj3" fmla="val 296"/>
          </a:avLst>
        </a:prstGeom>
        <a:noFill/>
        <a:ln w="15875"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050A1B-12C3-4D95-9877-87A04ED7374B}">
      <dsp:nvSpPr>
        <dsp:cNvPr id="0" name=""/>
        <dsp:cNvSpPr/>
      </dsp:nvSpPr>
      <dsp:spPr>
        <a:xfrm>
          <a:off x="607615" y="416587"/>
          <a:ext cx="7440913" cy="833607"/>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30480" rIns="30480" bIns="30480" numCol="1" spcCol="1270" anchor="ctr" anchorCtr="0">
          <a:noAutofit/>
        </a:bodyPr>
        <a:lstStyle/>
        <a:p>
          <a:pPr marL="0" lvl="0" indent="0" algn="l" defTabSz="533400">
            <a:lnSpc>
              <a:spcPct val="90000"/>
            </a:lnSpc>
            <a:spcBef>
              <a:spcPct val="0"/>
            </a:spcBef>
            <a:spcAft>
              <a:spcPct val="35000"/>
            </a:spcAft>
            <a:buNone/>
          </a:pPr>
          <a:r>
            <a:rPr lang="ro-RO" sz="1200" kern="1200" dirty="0"/>
            <a:t>Debutul Reformei curriculare, declanșate cu sprijinul Băncii Mondiale</a:t>
          </a:r>
        </a:p>
      </dsp:txBody>
      <dsp:txXfrm>
        <a:off x="607615" y="416587"/>
        <a:ext cx="7440913" cy="833607"/>
      </dsp:txXfrm>
    </dsp:sp>
    <dsp:sp modelId="{2AD01FE6-11E8-4706-9B33-A2A3D385FE22}">
      <dsp:nvSpPr>
        <dsp:cNvPr id="0" name=""/>
        <dsp:cNvSpPr/>
      </dsp:nvSpPr>
      <dsp:spPr>
        <a:xfrm>
          <a:off x="86610" y="312386"/>
          <a:ext cx="1042009" cy="1042009"/>
        </a:xfrm>
        <a:prstGeom prst="ellipse">
          <a:avLst/>
        </a:prstGeom>
        <a:solidFill>
          <a:schemeClr val="lt1">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DDC155-54E3-4358-BEC7-F93639561E8B}">
      <dsp:nvSpPr>
        <dsp:cNvPr id="0" name=""/>
        <dsp:cNvSpPr/>
      </dsp:nvSpPr>
      <dsp:spPr>
        <a:xfrm>
          <a:off x="1079762" y="1469062"/>
          <a:ext cx="6974545" cy="1229913"/>
        </a:xfrm>
        <a:prstGeom prst="rect">
          <a:avLst/>
        </a:prstGeom>
        <a:solidFill>
          <a:schemeClr val="accent5">
            <a:hueOff val="1602711"/>
            <a:satOff val="-3255"/>
            <a:lumOff val="209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27940" rIns="27940" bIns="2794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ro-RO" sz="1100" kern="1200" dirty="0"/>
            <a:t>- o organizare pe categorii de activități (jocuri și activități alese și activități comune)</a:t>
          </a:r>
        </a:p>
        <a:p>
          <a:pPr marL="0" marR="0" lvl="0" indent="0" algn="l" defTabSz="914400" eaLnBrk="1" fontAlgn="auto" latinLnBrk="0" hangingPunct="1">
            <a:lnSpc>
              <a:spcPct val="100000"/>
            </a:lnSpc>
            <a:spcBef>
              <a:spcPct val="0"/>
            </a:spcBef>
            <a:spcAft>
              <a:spcPts val="0"/>
            </a:spcAft>
            <a:buClrTx/>
            <a:buSzTx/>
            <a:buFontTx/>
            <a:buNone/>
            <a:tabLst/>
            <a:defRPr/>
          </a:pPr>
          <a:r>
            <a:rPr lang="ro-RO" sz="1100" kern="1200" dirty="0"/>
            <a:t>- obiective generale și obiective specifice, pe categorii de activități și pe cele două intervale de vârstă (nivelul I, copii de 3-5 ani) și nivelul II, copii de 5-6/7 ani)</a:t>
          </a:r>
        </a:p>
        <a:p>
          <a:pPr marL="0" marR="0" lvl="0" indent="0" algn="l" defTabSz="914400" eaLnBrk="1" fontAlgn="auto" latinLnBrk="0" hangingPunct="1">
            <a:lnSpc>
              <a:spcPct val="100000"/>
            </a:lnSpc>
            <a:spcBef>
              <a:spcPct val="0"/>
            </a:spcBef>
            <a:spcAft>
              <a:spcPts val="0"/>
            </a:spcAft>
            <a:buClrTx/>
            <a:buSzTx/>
            <a:buFontTx/>
            <a:buNone/>
            <a:tabLst/>
            <a:defRPr/>
          </a:pPr>
          <a:r>
            <a:rPr lang="ro-RO" sz="1100" kern="1200" dirty="0"/>
            <a:t>- o nouă categorie de activități în planul de învățământ – activitățile opționale (derulate pe grupe de max.15 copii, în funcție de aptitudinile acestora) </a:t>
          </a:r>
        </a:p>
        <a:p>
          <a:pPr lvl="0" algn="l" defTabSz="666750">
            <a:lnSpc>
              <a:spcPct val="90000"/>
            </a:lnSpc>
            <a:spcBef>
              <a:spcPct val="0"/>
            </a:spcBef>
            <a:spcAft>
              <a:spcPct val="35000"/>
            </a:spcAft>
            <a:buNone/>
          </a:pPr>
          <a:endParaRPr lang="ro-RO" sz="1100" kern="1200" dirty="0"/>
        </a:p>
      </dsp:txBody>
      <dsp:txXfrm>
        <a:off x="1079762" y="1469062"/>
        <a:ext cx="6974545" cy="1229913"/>
      </dsp:txXfrm>
    </dsp:sp>
    <dsp:sp modelId="{653AF038-895E-4EB4-9C46-945A8F929BD4}">
      <dsp:nvSpPr>
        <dsp:cNvPr id="0" name=""/>
        <dsp:cNvSpPr/>
      </dsp:nvSpPr>
      <dsp:spPr>
        <a:xfrm>
          <a:off x="564536" y="1563014"/>
          <a:ext cx="1042009" cy="1042009"/>
        </a:xfrm>
        <a:prstGeom prst="ellipse">
          <a:avLst/>
        </a:prstGeom>
        <a:solidFill>
          <a:schemeClr val="lt1">
            <a:hueOff val="0"/>
            <a:satOff val="0"/>
            <a:lumOff val="0"/>
            <a:alphaOff val="0"/>
          </a:schemeClr>
        </a:solidFill>
        <a:ln w="15875" cap="rnd" cmpd="sng" algn="ctr">
          <a:solidFill>
            <a:schemeClr val="accent5">
              <a:hueOff val="1602711"/>
              <a:satOff val="-3255"/>
              <a:lumOff val="2092"/>
              <a:alphaOff val="0"/>
            </a:schemeClr>
          </a:solidFill>
          <a:prstDash val="solid"/>
        </a:ln>
        <a:effectLst/>
      </dsp:spPr>
      <dsp:style>
        <a:lnRef idx="2">
          <a:scrgbClr r="0" g="0" b="0"/>
        </a:lnRef>
        <a:fillRef idx="1">
          <a:scrgbClr r="0" g="0" b="0"/>
        </a:fillRef>
        <a:effectRef idx="0">
          <a:scrgbClr r="0" g="0" b="0"/>
        </a:effectRef>
        <a:fontRef idx="minor"/>
      </dsp:style>
    </dsp:sp>
    <dsp:sp modelId="{A50FA5EE-BE49-41BD-BACB-6275EB1CE0F3}">
      <dsp:nvSpPr>
        <dsp:cNvPr id="0" name=""/>
        <dsp:cNvSpPr/>
      </dsp:nvSpPr>
      <dsp:spPr>
        <a:xfrm>
          <a:off x="1085541" y="2917843"/>
          <a:ext cx="6962986" cy="833607"/>
        </a:xfrm>
        <a:prstGeom prst="rect">
          <a:avLst/>
        </a:prstGeom>
        <a:solidFill>
          <a:schemeClr val="accent5">
            <a:hueOff val="3205422"/>
            <a:satOff val="-6509"/>
            <a:lumOff val="4183"/>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30480" rIns="30480" bIns="30480" numCol="1" spcCol="1270" anchor="ctr" anchorCtr="0">
          <a:noAutofit/>
        </a:bodyPr>
        <a:lstStyle/>
        <a:p>
          <a:pPr marL="0" lvl="0" indent="0" algn="l" defTabSz="533400">
            <a:lnSpc>
              <a:spcPct val="90000"/>
            </a:lnSpc>
            <a:spcBef>
              <a:spcPct val="0"/>
            </a:spcBef>
            <a:spcAft>
              <a:spcPct val="35000"/>
            </a:spcAft>
            <a:buNone/>
          </a:pPr>
          <a:r>
            <a:rPr lang="ro-RO" sz="1200" kern="1200" dirty="0"/>
            <a:t>- deschiderea cadrelor didactice către o abordare centrată pe copil și, implicit, către aplicarea metodei proiectelor la vârstele timpurii </a:t>
          </a:r>
        </a:p>
        <a:p>
          <a:pPr marL="0" lvl="0" indent="0" algn="l" defTabSz="533400">
            <a:lnSpc>
              <a:spcPct val="90000"/>
            </a:lnSpc>
            <a:spcBef>
              <a:spcPct val="0"/>
            </a:spcBef>
            <a:spcAft>
              <a:spcPct val="35000"/>
            </a:spcAft>
            <a:buNone/>
          </a:pPr>
          <a:r>
            <a:rPr lang="ro-RO" sz="1200" kern="1200" dirty="0"/>
            <a:t>- o regândire și revigorare a geografiei clasei (poziția profesor-elev) și a mediului educațional </a:t>
          </a:r>
        </a:p>
      </dsp:txBody>
      <dsp:txXfrm>
        <a:off x="1085541" y="2917843"/>
        <a:ext cx="6962986" cy="833607"/>
      </dsp:txXfrm>
    </dsp:sp>
    <dsp:sp modelId="{4F121BF5-AD24-4883-A584-701993857D93}">
      <dsp:nvSpPr>
        <dsp:cNvPr id="0" name=""/>
        <dsp:cNvSpPr/>
      </dsp:nvSpPr>
      <dsp:spPr>
        <a:xfrm>
          <a:off x="564536" y="2813642"/>
          <a:ext cx="1042009" cy="1042009"/>
        </a:xfrm>
        <a:prstGeom prst="ellipse">
          <a:avLst/>
        </a:prstGeom>
        <a:solidFill>
          <a:schemeClr val="lt1">
            <a:hueOff val="0"/>
            <a:satOff val="0"/>
            <a:lumOff val="0"/>
            <a:alphaOff val="0"/>
          </a:schemeClr>
        </a:solidFill>
        <a:ln w="15875" cap="rnd" cmpd="sng" algn="ctr">
          <a:solidFill>
            <a:schemeClr val="accent5">
              <a:hueOff val="3205422"/>
              <a:satOff val="-6509"/>
              <a:lumOff val="4183"/>
              <a:alphaOff val="0"/>
            </a:schemeClr>
          </a:solidFill>
          <a:prstDash val="solid"/>
        </a:ln>
        <a:effectLst/>
      </dsp:spPr>
      <dsp:style>
        <a:lnRef idx="2">
          <a:scrgbClr r="0" g="0" b="0"/>
        </a:lnRef>
        <a:fillRef idx="1">
          <a:scrgbClr r="0" g="0" b="0"/>
        </a:fillRef>
        <a:effectRef idx="0">
          <a:scrgbClr r="0" g="0" b="0"/>
        </a:effectRef>
        <a:fontRef idx="minor"/>
      </dsp:style>
    </dsp:sp>
    <dsp:sp modelId="{9A17EA13-1D9F-488A-B5BD-2FFC1E1FB643}">
      <dsp:nvSpPr>
        <dsp:cNvPr id="0" name=""/>
        <dsp:cNvSpPr/>
      </dsp:nvSpPr>
      <dsp:spPr>
        <a:xfrm>
          <a:off x="607615" y="4168472"/>
          <a:ext cx="7440913" cy="833607"/>
        </a:xfrm>
        <a:prstGeom prst="rect">
          <a:avLst/>
        </a:prstGeom>
        <a:solidFill>
          <a:schemeClr val="accent5">
            <a:hueOff val="4808133"/>
            <a:satOff val="-9764"/>
            <a:lumOff val="627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30480" rIns="30480" bIns="30480" numCol="1" spcCol="1270" anchor="ctr" anchorCtr="0">
          <a:noAutofit/>
        </a:bodyPr>
        <a:lstStyle/>
        <a:p>
          <a:pPr marL="0" lvl="0" indent="0" algn="l" defTabSz="533400">
            <a:lnSpc>
              <a:spcPct val="90000"/>
            </a:lnSpc>
            <a:spcBef>
              <a:spcPct val="0"/>
            </a:spcBef>
            <a:spcAft>
              <a:spcPct val="35000"/>
            </a:spcAft>
            <a:buNone/>
          </a:pPr>
          <a:r>
            <a:rPr lang="ro-RO" sz="1200" kern="1200" dirty="0"/>
            <a:t>- lipsa conținuturilor pentru categoriile de activități</a:t>
          </a:r>
        </a:p>
        <a:p>
          <a:pPr marL="0" lvl="0" indent="0" algn="l" defTabSz="533400">
            <a:lnSpc>
              <a:spcPct val="90000"/>
            </a:lnSpc>
            <a:spcBef>
              <a:spcPct val="0"/>
            </a:spcBef>
            <a:spcAft>
              <a:spcPct val="35000"/>
            </a:spcAft>
            <a:buNone/>
          </a:pPr>
          <a:r>
            <a:rPr lang="ro-RO" sz="1200" kern="1200" dirty="0"/>
            <a:t>- lipsa unui ghid de aplicare, a unor repere metodologice</a:t>
          </a:r>
        </a:p>
      </dsp:txBody>
      <dsp:txXfrm>
        <a:off x="607615" y="4168472"/>
        <a:ext cx="7440913" cy="833607"/>
      </dsp:txXfrm>
    </dsp:sp>
    <dsp:sp modelId="{BD03D1AE-31E4-4AFB-B6F0-A8411714B152}">
      <dsp:nvSpPr>
        <dsp:cNvPr id="0" name=""/>
        <dsp:cNvSpPr/>
      </dsp:nvSpPr>
      <dsp:spPr>
        <a:xfrm>
          <a:off x="86610" y="4064271"/>
          <a:ext cx="1042009" cy="1042009"/>
        </a:xfrm>
        <a:prstGeom prst="ellipse">
          <a:avLst/>
        </a:prstGeom>
        <a:solidFill>
          <a:schemeClr val="lt1">
            <a:hueOff val="0"/>
            <a:satOff val="0"/>
            <a:lumOff val="0"/>
            <a:alphaOff val="0"/>
          </a:schemeClr>
        </a:solidFill>
        <a:ln w="15875" cap="rnd" cmpd="sng" algn="ctr">
          <a:solidFill>
            <a:schemeClr val="accent5">
              <a:hueOff val="4808133"/>
              <a:satOff val="-9764"/>
              <a:lumOff val="6275"/>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1C7618-CB30-4220-A47A-5CB0F5E0F889}">
      <dsp:nvSpPr>
        <dsp:cNvPr id="0" name=""/>
        <dsp:cNvSpPr/>
      </dsp:nvSpPr>
      <dsp:spPr>
        <a:xfrm>
          <a:off x="-6129870" y="-937410"/>
          <a:ext cx="7293488" cy="7293488"/>
        </a:xfrm>
        <a:prstGeom prst="blockArc">
          <a:avLst>
            <a:gd name="adj1" fmla="val 18900000"/>
            <a:gd name="adj2" fmla="val 2700000"/>
            <a:gd name="adj3" fmla="val 296"/>
          </a:avLst>
        </a:prstGeom>
        <a:noFill/>
        <a:ln w="15875"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050A1B-12C3-4D95-9877-87A04ED7374B}">
      <dsp:nvSpPr>
        <dsp:cNvPr id="0" name=""/>
        <dsp:cNvSpPr/>
      </dsp:nvSpPr>
      <dsp:spPr>
        <a:xfrm>
          <a:off x="607615" y="416587"/>
          <a:ext cx="7440913" cy="833607"/>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30480" rIns="30480" bIns="30480" numCol="1" spcCol="1270" anchor="ctr" anchorCtr="0">
          <a:noAutofit/>
        </a:bodyPr>
        <a:lstStyle/>
        <a:p>
          <a:pPr marL="0" lvl="0" indent="0" algn="l" defTabSz="533400">
            <a:lnSpc>
              <a:spcPct val="90000"/>
            </a:lnSpc>
            <a:spcBef>
              <a:spcPct val="0"/>
            </a:spcBef>
            <a:spcAft>
              <a:spcPct val="35000"/>
            </a:spcAft>
            <a:buNone/>
          </a:pPr>
          <a:r>
            <a:rPr lang="ro-RO" sz="1200" kern="1200" dirty="0"/>
            <a:t>Debutul Reformei în educația timpurie</a:t>
          </a:r>
        </a:p>
        <a:p>
          <a:pPr marL="0" lvl="0" indent="0" algn="l" defTabSz="533400">
            <a:lnSpc>
              <a:spcPct val="90000"/>
            </a:lnSpc>
            <a:spcBef>
              <a:spcPct val="0"/>
            </a:spcBef>
            <a:spcAft>
              <a:spcPct val="35000"/>
            </a:spcAft>
            <a:buNone/>
          </a:pPr>
          <a:r>
            <a:rPr lang="ro-RO" sz="1200" kern="1200" dirty="0"/>
            <a:t>Programul de Reformă a Educației Timpurii (PRET), 2007 – 2018, finanțare BERD</a:t>
          </a:r>
        </a:p>
        <a:p>
          <a:pPr marL="0" lvl="0" indent="0" algn="l" defTabSz="533400">
            <a:lnSpc>
              <a:spcPct val="90000"/>
            </a:lnSpc>
            <a:spcBef>
              <a:spcPct val="0"/>
            </a:spcBef>
            <a:spcAft>
              <a:spcPct val="35000"/>
            </a:spcAft>
            <a:buNone/>
          </a:pPr>
          <a:r>
            <a:rPr lang="ro-RO" sz="1200" kern="1200" dirty="0"/>
            <a:t>Proiectul Educație Timpurie Incluzivă (PETI), 2007 – 2012, finanțare BM</a:t>
          </a:r>
        </a:p>
      </dsp:txBody>
      <dsp:txXfrm>
        <a:off x="607615" y="416587"/>
        <a:ext cx="7440913" cy="833607"/>
      </dsp:txXfrm>
    </dsp:sp>
    <dsp:sp modelId="{2AD01FE6-11E8-4706-9B33-A2A3D385FE22}">
      <dsp:nvSpPr>
        <dsp:cNvPr id="0" name=""/>
        <dsp:cNvSpPr/>
      </dsp:nvSpPr>
      <dsp:spPr>
        <a:xfrm>
          <a:off x="86610" y="312386"/>
          <a:ext cx="1042009" cy="1042009"/>
        </a:xfrm>
        <a:prstGeom prst="ellipse">
          <a:avLst/>
        </a:prstGeom>
        <a:solidFill>
          <a:schemeClr val="lt1">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DDC155-54E3-4358-BEC7-F93639561E8B}">
      <dsp:nvSpPr>
        <dsp:cNvPr id="0" name=""/>
        <dsp:cNvSpPr/>
      </dsp:nvSpPr>
      <dsp:spPr>
        <a:xfrm>
          <a:off x="1079762" y="1469062"/>
          <a:ext cx="6974545" cy="1229913"/>
        </a:xfrm>
        <a:prstGeom prst="rect">
          <a:avLst/>
        </a:prstGeom>
        <a:solidFill>
          <a:schemeClr val="accent5">
            <a:hueOff val="1602711"/>
            <a:satOff val="-3255"/>
            <a:lumOff val="209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27940" rIns="27940" bIns="2794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ro-RO" sz="1100" kern="1200" dirty="0"/>
            <a:t>- o organizare pe domenii </a:t>
          </a:r>
          <a:r>
            <a:rPr lang="ro-RO" sz="1100" kern="1200" dirty="0" err="1"/>
            <a:t>experiențiale</a:t>
          </a:r>
          <a:endParaRPr lang="ro-RO" sz="1100" kern="1200" dirty="0"/>
        </a:p>
        <a:p>
          <a:pPr marL="0" marR="0" lvl="0" indent="0" algn="l" defTabSz="914400" eaLnBrk="1" fontAlgn="auto" latinLnBrk="0" hangingPunct="1">
            <a:lnSpc>
              <a:spcPct val="100000"/>
            </a:lnSpc>
            <a:spcBef>
              <a:spcPct val="0"/>
            </a:spcBef>
            <a:spcAft>
              <a:spcPts val="0"/>
            </a:spcAft>
            <a:buClrTx/>
            <a:buSzTx/>
            <a:buFontTx/>
            <a:buNone/>
            <a:tabLst/>
            <a:defRPr/>
          </a:pPr>
          <a:r>
            <a:rPr lang="ro-RO" sz="1100" kern="1200" dirty="0"/>
            <a:t>- obiective cadru și obiective de referință, pe cele 5 domenii </a:t>
          </a:r>
          <a:r>
            <a:rPr lang="ro-RO" sz="1100" kern="1200" dirty="0" err="1"/>
            <a:t>experiențiale</a:t>
          </a:r>
          <a:r>
            <a:rPr lang="ro-RO" sz="1100" kern="1200" dirty="0"/>
            <a:t> </a:t>
          </a:r>
        </a:p>
        <a:p>
          <a:pPr marL="0" marR="0" lvl="0" indent="0" algn="l" defTabSz="914400" eaLnBrk="1" fontAlgn="auto" latinLnBrk="0" hangingPunct="1">
            <a:lnSpc>
              <a:spcPct val="100000"/>
            </a:lnSpc>
            <a:spcBef>
              <a:spcPct val="0"/>
            </a:spcBef>
            <a:spcAft>
              <a:spcPts val="0"/>
            </a:spcAft>
            <a:buClrTx/>
            <a:buSzTx/>
            <a:buFontTx/>
            <a:buNone/>
            <a:tabLst/>
            <a:defRPr/>
          </a:pPr>
          <a:r>
            <a:rPr lang="ro-RO" sz="1100" kern="1200" dirty="0"/>
            <a:t>- 6 teme anuale de studiu (facilitatoare ale integrării conținuturilor învățării)</a:t>
          </a:r>
        </a:p>
        <a:p>
          <a:pPr marL="0" marR="0" lvl="0" indent="0" algn="l" defTabSz="914400" eaLnBrk="1" fontAlgn="auto" latinLnBrk="0" hangingPunct="1">
            <a:lnSpc>
              <a:spcPct val="100000"/>
            </a:lnSpc>
            <a:spcBef>
              <a:spcPct val="0"/>
            </a:spcBef>
            <a:spcAft>
              <a:spcPts val="0"/>
            </a:spcAft>
            <a:buClrTx/>
            <a:buSzTx/>
            <a:buFontTx/>
            <a:buNone/>
            <a:tabLst/>
            <a:defRPr/>
          </a:pPr>
          <a:r>
            <a:rPr lang="ro-RO" sz="1100" kern="1200" dirty="0"/>
            <a:t>- detalii privind comportamentele așteptate, pe cele două intervale de vârstă (nivelul I, copii de 3-5 ani și nivelul II, copii de 5-6/7 ani)</a:t>
          </a:r>
        </a:p>
        <a:p>
          <a:pPr lvl="0" algn="l" defTabSz="666750">
            <a:lnSpc>
              <a:spcPct val="90000"/>
            </a:lnSpc>
            <a:spcBef>
              <a:spcPct val="0"/>
            </a:spcBef>
            <a:spcAft>
              <a:spcPct val="35000"/>
            </a:spcAft>
            <a:buNone/>
          </a:pPr>
          <a:endParaRPr lang="ro-RO" sz="1100" kern="1200" dirty="0"/>
        </a:p>
      </dsp:txBody>
      <dsp:txXfrm>
        <a:off x="1079762" y="1469062"/>
        <a:ext cx="6974545" cy="1229913"/>
      </dsp:txXfrm>
    </dsp:sp>
    <dsp:sp modelId="{653AF038-895E-4EB4-9C46-945A8F929BD4}">
      <dsp:nvSpPr>
        <dsp:cNvPr id="0" name=""/>
        <dsp:cNvSpPr/>
      </dsp:nvSpPr>
      <dsp:spPr>
        <a:xfrm>
          <a:off x="564536" y="1563014"/>
          <a:ext cx="1042009" cy="1042009"/>
        </a:xfrm>
        <a:prstGeom prst="ellipse">
          <a:avLst/>
        </a:prstGeom>
        <a:solidFill>
          <a:schemeClr val="lt1">
            <a:hueOff val="0"/>
            <a:satOff val="0"/>
            <a:lumOff val="0"/>
            <a:alphaOff val="0"/>
          </a:schemeClr>
        </a:solidFill>
        <a:ln w="15875" cap="rnd" cmpd="sng" algn="ctr">
          <a:solidFill>
            <a:schemeClr val="accent5">
              <a:hueOff val="1602711"/>
              <a:satOff val="-3255"/>
              <a:lumOff val="2092"/>
              <a:alphaOff val="0"/>
            </a:schemeClr>
          </a:solidFill>
          <a:prstDash val="solid"/>
        </a:ln>
        <a:effectLst/>
      </dsp:spPr>
      <dsp:style>
        <a:lnRef idx="2">
          <a:scrgbClr r="0" g="0" b="0"/>
        </a:lnRef>
        <a:fillRef idx="1">
          <a:scrgbClr r="0" g="0" b="0"/>
        </a:fillRef>
        <a:effectRef idx="0">
          <a:scrgbClr r="0" g="0" b="0"/>
        </a:effectRef>
        <a:fontRef idx="minor"/>
      </dsp:style>
    </dsp:sp>
    <dsp:sp modelId="{A50FA5EE-BE49-41BD-BACB-6275EB1CE0F3}">
      <dsp:nvSpPr>
        <dsp:cNvPr id="0" name=""/>
        <dsp:cNvSpPr/>
      </dsp:nvSpPr>
      <dsp:spPr>
        <a:xfrm>
          <a:off x="1085541" y="2797891"/>
          <a:ext cx="6962986" cy="1073511"/>
        </a:xfrm>
        <a:prstGeom prst="rect">
          <a:avLst/>
        </a:prstGeom>
        <a:solidFill>
          <a:schemeClr val="accent5">
            <a:hueOff val="3205422"/>
            <a:satOff val="-6509"/>
            <a:lumOff val="4183"/>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30480" rIns="30480" bIns="30480" numCol="1" spcCol="1270" anchor="ctr" anchorCtr="0">
          <a:noAutofit/>
        </a:bodyPr>
        <a:lstStyle/>
        <a:p>
          <a:pPr marL="0" lvl="0" indent="0" algn="l" defTabSz="533400">
            <a:lnSpc>
              <a:spcPct val="90000"/>
            </a:lnSpc>
            <a:spcBef>
              <a:spcPct val="0"/>
            </a:spcBef>
            <a:spcAft>
              <a:spcPct val="35000"/>
            </a:spcAft>
            <a:buNone/>
          </a:pPr>
          <a:r>
            <a:rPr lang="ro-RO" sz="1200" kern="1200" dirty="0"/>
            <a:t>- apariția Reperelor Fundamentale în Învățarea și Dezvoltarea Timpurie a Copilului de la naștere la 7 ani (RFÎDTC) – resursă cu funcție diagnostică și reglatoare la nivel de grupă și de sistem</a:t>
          </a:r>
        </a:p>
        <a:p>
          <a:pPr marL="0" lvl="0" indent="0" algn="l" defTabSz="533400">
            <a:lnSpc>
              <a:spcPct val="90000"/>
            </a:lnSpc>
            <a:spcBef>
              <a:spcPct val="0"/>
            </a:spcBef>
            <a:spcAft>
              <a:spcPct val="35000"/>
            </a:spcAft>
            <a:buNone/>
          </a:pPr>
          <a:r>
            <a:rPr lang="ro-RO" sz="1200" kern="1200" dirty="0"/>
            <a:t>- concilierea dezvoltării copilului cu latura academică</a:t>
          </a:r>
        </a:p>
        <a:p>
          <a:pPr marL="0" lvl="0" indent="0" algn="l" defTabSz="533400">
            <a:lnSpc>
              <a:spcPct val="90000"/>
            </a:lnSpc>
            <a:spcBef>
              <a:spcPct val="0"/>
            </a:spcBef>
            <a:spcAft>
              <a:spcPct val="35000"/>
            </a:spcAft>
            <a:buNone/>
          </a:pPr>
          <a:r>
            <a:rPr lang="ro-RO" sz="1200" kern="1200" dirty="0"/>
            <a:t>- accentuarea rolului de ghid al profesorului </a:t>
          </a:r>
        </a:p>
      </dsp:txBody>
      <dsp:txXfrm>
        <a:off x="1085541" y="2797891"/>
        <a:ext cx="6962986" cy="1073511"/>
      </dsp:txXfrm>
    </dsp:sp>
    <dsp:sp modelId="{4F121BF5-AD24-4883-A584-701993857D93}">
      <dsp:nvSpPr>
        <dsp:cNvPr id="0" name=""/>
        <dsp:cNvSpPr/>
      </dsp:nvSpPr>
      <dsp:spPr>
        <a:xfrm>
          <a:off x="564536" y="2813642"/>
          <a:ext cx="1042009" cy="1042009"/>
        </a:xfrm>
        <a:prstGeom prst="ellipse">
          <a:avLst/>
        </a:prstGeom>
        <a:solidFill>
          <a:schemeClr val="lt1">
            <a:hueOff val="0"/>
            <a:satOff val="0"/>
            <a:lumOff val="0"/>
            <a:alphaOff val="0"/>
          </a:schemeClr>
        </a:solidFill>
        <a:ln w="15875" cap="rnd" cmpd="sng" algn="ctr">
          <a:solidFill>
            <a:schemeClr val="accent5">
              <a:hueOff val="3205422"/>
              <a:satOff val="-6509"/>
              <a:lumOff val="4183"/>
              <a:alphaOff val="0"/>
            </a:schemeClr>
          </a:solidFill>
          <a:prstDash val="solid"/>
        </a:ln>
        <a:effectLst/>
      </dsp:spPr>
      <dsp:style>
        <a:lnRef idx="2">
          <a:scrgbClr r="0" g="0" b="0"/>
        </a:lnRef>
        <a:fillRef idx="1">
          <a:scrgbClr r="0" g="0" b="0"/>
        </a:fillRef>
        <a:effectRef idx="0">
          <a:scrgbClr r="0" g="0" b="0"/>
        </a:effectRef>
        <a:fontRef idx="minor"/>
      </dsp:style>
    </dsp:sp>
    <dsp:sp modelId="{9A17EA13-1D9F-488A-B5BD-2FFC1E1FB643}">
      <dsp:nvSpPr>
        <dsp:cNvPr id="0" name=""/>
        <dsp:cNvSpPr/>
      </dsp:nvSpPr>
      <dsp:spPr>
        <a:xfrm>
          <a:off x="607615" y="4168472"/>
          <a:ext cx="7440913" cy="833607"/>
        </a:xfrm>
        <a:prstGeom prst="rect">
          <a:avLst/>
        </a:prstGeom>
        <a:solidFill>
          <a:schemeClr val="accent5">
            <a:hueOff val="4808133"/>
            <a:satOff val="-9764"/>
            <a:lumOff val="627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30480" rIns="30480" bIns="30480" numCol="1" spcCol="1270" anchor="ctr" anchorCtr="0">
          <a:noAutofit/>
        </a:bodyPr>
        <a:lstStyle/>
        <a:p>
          <a:pPr marL="0" lvl="0" indent="0" algn="l" defTabSz="533400">
            <a:lnSpc>
              <a:spcPct val="90000"/>
            </a:lnSpc>
            <a:spcBef>
              <a:spcPct val="0"/>
            </a:spcBef>
            <a:spcAft>
              <a:spcPct val="35000"/>
            </a:spcAft>
            <a:buNone/>
          </a:pPr>
          <a:r>
            <a:rPr lang="ro-RO" sz="1200" kern="1200" dirty="0"/>
            <a:t>- proiectarea integrată a activităților </a:t>
          </a:r>
        </a:p>
        <a:p>
          <a:pPr marL="0" lvl="0" indent="0" algn="l" defTabSz="533400">
            <a:lnSpc>
              <a:spcPct val="90000"/>
            </a:lnSpc>
            <a:spcBef>
              <a:spcPct val="0"/>
            </a:spcBef>
            <a:spcAft>
              <a:spcPct val="35000"/>
            </a:spcAft>
            <a:buNone/>
          </a:pPr>
          <a:r>
            <a:rPr lang="ro-RO" sz="1200" kern="1200" dirty="0"/>
            <a:t>- corelarea domeniilor </a:t>
          </a:r>
          <a:r>
            <a:rPr lang="ro-RO" sz="1200" kern="1200" dirty="0" err="1"/>
            <a:t>experiențiale</a:t>
          </a:r>
          <a:r>
            <a:rPr lang="ro-RO" sz="1200" kern="1200" dirty="0"/>
            <a:t> cu domeniile de dezvoltare </a:t>
          </a:r>
        </a:p>
      </dsp:txBody>
      <dsp:txXfrm>
        <a:off x="607615" y="4168472"/>
        <a:ext cx="7440913" cy="833607"/>
      </dsp:txXfrm>
    </dsp:sp>
    <dsp:sp modelId="{BD03D1AE-31E4-4AFB-B6F0-A8411714B152}">
      <dsp:nvSpPr>
        <dsp:cNvPr id="0" name=""/>
        <dsp:cNvSpPr/>
      </dsp:nvSpPr>
      <dsp:spPr>
        <a:xfrm>
          <a:off x="86610" y="4064271"/>
          <a:ext cx="1042009" cy="1042009"/>
        </a:xfrm>
        <a:prstGeom prst="ellipse">
          <a:avLst/>
        </a:prstGeom>
        <a:solidFill>
          <a:schemeClr val="lt1">
            <a:hueOff val="0"/>
            <a:satOff val="0"/>
            <a:lumOff val="0"/>
            <a:alphaOff val="0"/>
          </a:schemeClr>
        </a:solidFill>
        <a:ln w="15875" cap="rnd" cmpd="sng" algn="ctr">
          <a:solidFill>
            <a:schemeClr val="accent5">
              <a:hueOff val="4808133"/>
              <a:satOff val="-9764"/>
              <a:lumOff val="6275"/>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1C7618-CB30-4220-A47A-5CB0F5E0F889}">
      <dsp:nvSpPr>
        <dsp:cNvPr id="0" name=""/>
        <dsp:cNvSpPr/>
      </dsp:nvSpPr>
      <dsp:spPr>
        <a:xfrm>
          <a:off x="-6129870" y="-937410"/>
          <a:ext cx="7293488" cy="7293488"/>
        </a:xfrm>
        <a:prstGeom prst="blockArc">
          <a:avLst>
            <a:gd name="adj1" fmla="val 18900000"/>
            <a:gd name="adj2" fmla="val 2700000"/>
            <a:gd name="adj3" fmla="val 296"/>
          </a:avLst>
        </a:prstGeom>
        <a:noFill/>
        <a:ln w="15875"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050A1B-12C3-4D95-9877-87A04ED7374B}">
      <dsp:nvSpPr>
        <dsp:cNvPr id="0" name=""/>
        <dsp:cNvSpPr/>
      </dsp:nvSpPr>
      <dsp:spPr>
        <a:xfrm>
          <a:off x="607615" y="416587"/>
          <a:ext cx="7440913" cy="833607"/>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30480" rIns="30480" bIns="30480" numCol="1" spcCol="1270" anchor="ctr" anchorCtr="0">
          <a:noAutofit/>
        </a:bodyPr>
        <a:lstStyle/>
        <a:p>
          <a:pPr marL="0" lvl="0" indent="0" algn="l" defTabSz="533400">
            <a:lnSpc>
              <a:spcPct val="90000"/>
            </a:lnSpc>
            <a:spcBef>
              <a:spcPct val="0"/>
            </a:spcBef>
            <a:spcAft>
              <a:spcPct val="35000"/>
            </a:spcAft>
            <a:buNone/>
          </a:pPr>
          <a:r>
            <a:rPr lang="ro-RO" sz="1200" kern="1200" dirty="0"/>
            <a:t>Apariția LEN/2011 – conceptul de educație timpurie (0-6 ani) este menționat pentru prima dată  într-o lege a educației</a:t>
          </a:r>
        </a:p>
        <a:p>
          <a:pPr marL="0" lvl="0" indent="0" algn="l" defTabSz="533400">
            <a:lnSpc>
              <a:spcPct val="90000"/>
            </a:lnSpc>
            <a:spcBef>
              <a:spcPct val="0"/>
            </a:spcBef>
            <a:spcAft>
              <a:spcPct val="35000"/>
            </a:spcAft>
            <a:buNone/>
          </a:pPr>
          <a:r>
            <a:rPr lang="ro-RO" sz="1200" kern="1200" dirty="0"/>
            <a:t>Programele de guvernare acordă prioritate segmentului de educație timpurie</a:t>
          </a:r>
        </a:p>
      </dsp:txBody>
      <dsp:txXfrm>
        <a:off x="607615" y="416587"/>
        <a:ext cx="7440913" cy="833607"/>
      </dsp:txXfrm>
    </dsp:sp>
    <dsp:sp modelId="{2AD01FE6-11E8-4706-9B33-A2A3D385FE22}">
      <dsp:nvSpPr>
        <dsp:cNvPr id="0" name=""/>
        <dsp:cNvSpPr/>
      </dsp:nvSpPr>
      <dsp:spPr>
        <a:xfrm>
          <a:off x="86610" y="312386"/>
          <a:ext cx="1042009" cy="1042009"/>
        </a:xfrm>
        <a:prstGeom prst="ellipse">
          <a:avLst/>
        </a:prstGeom>
        <a:solidFill>
          <a:schemeClr val="lt1">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DDC155-54E3-4358-BEC7-F93639561E8B}">
      <dsp:nvSpPr>
        <dsp:cNvPr id="0" name=""/>
        <dsp:cNvSpPr/>
      </dsp:nvSpPr>
      <dsp:spPr>
        <a:xfrm>
          <a:off x="1079762" y="1469062"/>
          <a:ext cx="6974545" cy="1229913"/>
        </a:xfrm>
        <a:prstGeom prst="rect">
          <a:avLst/>
        </a:prstGeom>
        <a:solidFill>
          <a:schemeClr val="accent5">
            <a:hueOff val="1602711"/>
            <a:satOff val="-3255"/>
            <a:lumOff val="209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27940" rIns="27940" bIns="2794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ro-RO" sz="1100" kern="1200" dirty="0"/>
            <a:t>- o organizare pe domenii de dezvoltare și o unitate a segmentului de vârstă 0-6 ani</a:t>
          </a:r>
        </a:p>
        <a:p>
          <a:pPr marL="0" marR="0" lvl="0" indent="0" algn="l" defTabSz="914400" eaLnBrk="1" fontAlgn="auto" latinLnBrk="0" hangingPunct="1">
            <a:lnSpc>
              <a:spcPct val="100000"/>
            </a:lnSpc>
            <a:spcBef>
              <a:spcPct val="0"/>
            </a:spcBef>
            <a:spcAft>
              <a:spcPts val="0"/>
            </a:spcAft>
            <a:buClrTx/>
            <a:buSzTx/>
            <a:buFontTx/>
            <a:buNone/>
            <a:tabLst/>
            <a:defRPr/>
          </a:pPr>
          <a:r>
            <a:rPr lang="ro-RO" sz="1100" kern="1200" dirty="0"/>
            <a:t>- </a:t>
          </a:r>
          <a:r>
            <a:rPr lang="en-US" sz="1100" kern="1200" dirty="0" err="1"/>
            <a:t>competen</a:t>
          </a:r>
          <a:r>
            <a:rPr lang="ro-RO" sz="1100" kern="1200" dirty="0" err="1"/>
            <a:t>țe</a:t>
          </a:r>
          <a:r>
            <a:rPr lang="ro-RO" sz="1100" kern="1200" dirty="0"/>
            <a:t> generale și competențe specifice, pe cele 5 domenii de dezvoltare</a:t>
          </a:r>
        </a:p>
        <a:p>
          <a:pPr marL="0" marR="0" lvl="0" indent="0" algn="l" defTabSz="914400" eaLnBrk="1" fontAlgn="auto" latinLnBrk="0" hangingPunct="1">
            <a:lnSpc>
              <a:spcPct val="100000"/>
            </a:lnSpc>
            <a:spcBef>
              <a:spcPct val="0"/>
            </a:spcBef>
            <a:spcAft>
              <a:spcPts val="0"/>
            </a:spcAft>
            <a:buClrTx/>
            <a:buSzTx/>
            <a:buFontTx/>
            <a:buNone/>
            <a:tabLst/>
            <a:defRPr/>
          </a:pPr>
          <a:r>
            <a:rPr lang="ro-RO" sz="1100" kern="1200" dirty="0"/>
            <a:t>- 6 teme anuale de studiu (facilitatoare ale integrării conținuturilor învățării)</a:t>
          </a:r>
        </a:p>
        <a:p>
          <a:pPr marL="0" marR="0" lvl="0" indent="0" algn="l" defTabSz="914400" eaLnBrk="1" fontAlgn="auto" latinLnBrk="0" hangingPunct="1">
            <a:lnSpc>
              <a:spcPct val="100000"/>
            </a:lnSpc>
            <a:spcBef>
              <a:spcPct val="0"/>
            </a:spcBef>
            <a:spcAft>
              <a:spcPts val="0"/>
            </a:spcAft>
            <a:buClrTx/>
            <a:buSzTx/>
            <a:buFontTx/>
            <a:buNone/>
            <a:tabLst/>
            <a:defRPr/>
          </a:pPr>
          <a:r>
            <a:rPr lang="ro-RO" sz="1100" kern="1200" dirty="0"/>
            <a:t>- detalii privind activități de învățare și indicatori comportamentali, pe cele patru intervale de vârstă (0-18 luni, 19-36 luni, 37-60 luni și 61-84 luni) – în ghidu</a:t>
          </a:r>
          <a:r>
            <a:rPr lang="en-US" sz="1100" kern="1200"/>
            <a:t>l</a:t>
          </a:r>
          <a:r>
            <a:rPr lang="ro-RO" sz="1100" kern="1200"/>
            <a:t> </a:t>
          </a:r>
          <a:r>
            <a:rPr lang="ro-RO" sz="1100" kern="1200" dirty="0"/>
            <a:t>de aplicare</a:t>
          </a:r>
        </a:p>
        <a:p>
          <a:pPr lvl="0" algn="l" defTabSz="666750">
            <a:lnSpc>
              <a:spcPct val="90000"/>
            </a:lnSpc>
            <a:spcBef>
              <a:spcPct val="0"/>
            </a:spcBef>
            <a:spcAft>
              <a:spcPct val="35000"/>
            </a:spcAft>
            <a:buNone/>
          </a:pPr>
          <a:endParaRPr lang="ro-RO" sz="1100" kern="1200" dirty="0"/>
        </a:p>
      </dsp:txBody>
      <dsp:txXfrm>
        <a:off x="1079762" y="1469062"/>
        <a:ext cx="6974545" cy="1229913"/>
      </dsp:txXfrm>
    </dsp:sp>
    <dsp:sp modelId="{653AF038-895E-4EB4-9C46-945A8F929BD4}">
      <dsp:nvSpPr>
        <dsp:cNvPr id="0" name=""/>
        <dsp:cNvSpPr/>
      </dsp:nvSpPr>
      <dsp:spPr>
        <a:xfrm>
          <a:off x="564536" y="1563014"/>
          <a:ext cx="1042009" cy="1042009"/>
        </a:xfrm>
        <a:prstGeom prst="ellipse">
          <a:avLst/>
        </a:prstGeom>
        <a:solidFill>
          <a:schemeClr val="lt1">
            <a:hueOff val="0"/>
            <a:satOff val="0"/>
            <a:lumOff val="0"/>
            <a:alphaOff val="0"/>
          </a:schemeClr>
        </a:solidFill>
        <a:ln w="15875" cap="rnd" cmpd="sng" algn="ctr">
          <a:solidFill>
            <a:schemeClr val="accent5">
              <a:hueOff val="1602711"/>
              <a:satOff val="-3255"/>
              <a:lumOff val="2092"/>
              <a:alphaOff val="0"/>
            </a:schemeClr>
          </a:solidFill>
          <a:prstDash val="solid"/>
        </a:ln>
        <a:effectLst/>
      </dsp:spPr>
      <dsp:style>
        <a:lnRef idx="2">
          <a:scrgbClr r="0" g="0" b="0"/>
        </a:lnRef>
        <a:fillRef idx="1">
          <a:scrgbClr r="0" g="0" b="0"/>
        </a:fillRef>
        <a:effectRef idx="0">
          <a:scrgbClr r="0" g="0" b="0"/>
        </a:effectRef>
        <a:fontRef idx="minor"/>
      </dsp:style>
    </dsp:sp>
    <dsp:sp modelId="{A50FA5EE-BE49-41BD-BACB-6275EB1CE0F3}">
      <dsp:nvSpPr>
        <dsp:cNvPr id="0" name=""/>
        <dsp:cNvSpPr/>
      </dsp:nvSpPr>
      <dsp:spPr>
        <a:xfrm>
          <a:off x="1085541" y="2797891"/>
          <a:ext cx="6962986" cy="1073511"/>
        </a:xfrm>
        <a:prstGeom prst="rect">
          <a:avLst/>
        </a:prstGeom>
        <a:solidFill>
          <a:schemeClr val="accent5">
            <a:hueOff val="3205422"/>
            <a:satOff val="-6509"/>
            <a:lumOff val="4183"/>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30480" rIns="30480" bIns="30480" numCol="1" spcCol="1270" anchor="ctr" anchorCtr="0">
          <a:noAutofit/>
        </a:bodyPr>
        <a:lstStyle/>
        <a:p>
          <a:pPr marL="0" lvl="0" indent="0" algn="l" defTabSz="533400">
            <a:lnSpc>
              <a:spcPct val="90000"/>
            </a:lnSpc>
            <a:spcBef>
              <a:spcPct val="0"/>
            </a:spcBef>
            <a:spcAft>
              <a:spcPct val="35000"/>
            </a:spcAft>
            <a:buNone/>
          </a:pPr>
          <a:r>
            <a:rPr lang="ro-RO" sz="1200" kern="1200" dirty="0"/>
            <a:t>- corelarea domeniilor de dezvoltare cu domeniile </a:t>
          </a:r>
          <a:r>
            <a:rPr lang="ro-RO" sz="1200" kern="1200" dirty="0" err="1"/>
            <a:t>experiențiale</a:t>
          </a:r>
          <a:endParaRPr lang="ro-RO" sz="1200" kern="1200" dirty="0"/>
        </a:p>
        <a:p>
          <a:pPr marL="0" lvl="0" indent="0" algn="l" defTabSz="533400">
            <a:lnSpc>
              <a:spcPct val="90000"/>
            </a:lnSpc>
            <a:spcBef>
              <a:spcPct val="0"/>
            </a:spcBef>
            <a:spcAft>
              <a:spcPct val="35000"/>
            </a:spcAft>
            <a:buNone/>
          </a:pPr>
          <a:r>
            <a:rPr lang="ro-RO" sz="1200" kern="1200" dirty="0"/>
            <a:t>- accentuarea rolului jocului liber al copilului și al activităților integrate în procesul de  învățare</a:t>
          </a:r>
        </a:p>
        <a:p>
          <a:pPr marL="0" lvl="0" indent="0" algn="l" defTabSz="533400">
            <a:lnSpc>
              <a:spcPct val="90000"/>
            </a:lnSpc>
            <a:spcBef>
              <a:spcPct val="0"/>
            </a:spcBef>
            <a:spcAft>
              <a:spcPct val="35000"/>
            </a:spcAft>
            <a:buNone/>
          </a:pPr>
          <a:r>
            <a:rPr lang="ro-RO" sz="1200" kern="1200" dirty="0"/>
            <a:t>-  trecerea de la un curriculum pe obiective spre un curriculum care are în vedere competențele viitoare ale copilului </a:t>
          </a:r>
        </a:p>
      </dsp:txBody>
      <dsp:txXfrm>
        <a:off x="1085541" y="2797891"/>
        <a:ext cx="6962986" cy="1073511"/>
      </dsp:txXfrm>
    </dsp:sp>
    <dsp:sp modelId="{4F121BF5-AD24-4883-A584-701993857D93}">
      <dsp:nvSpPr>
        <dsp:cNvPr id="0" name=""/>
        <dsp:cNvSpPr/>
      </dsp:nvSpPr>
      <dsp:spPr>
        <a:xfrm>
          <a:off x="564536" y="2813642"/>
          <a:ext cx="1042009" cy="1042009"/>
        </a:xfrm>
        <a:prstGeom prst="ellipse">
          <a:avLst/>
        </a:prstGeom>
        <a:solidFill>
          <a:schemeClr val="lt1">
            <a:hueOff val="0"/>
            <a:satOff val="0"/>
            <a:lumOff val="0"/>
            <a:alphaOff val="0"/>
          </a:schemeClr>
        </a:solidFill>
        <a:ln w="15875" cap="rnd" cmpd="sng" algn="ctr">
          <a:solidFill>
            <a:schemeClr val="accent5">
              <a:hueOff val="3205422"/>
              <a:satOff val="-6509"/>
              <a:lumOff val="4183"/>
              <a:alphaOff val="0"/>
            </a:schemeClr>
          </a:solidFill>
          <a:prstDash val="solid"/>
        </a:ln>
        <a:effectLst/>
      </dsp:spPr>
      <dsp:style>
        <a:lnRef idx="2">
          <a:scrgbClr r="0" g="0" b="0"/>
        </a:lnRef>
        <a:fillRef idx="1">
          <a:scrgbClr r="0" g="0" b="0"/>
        </a:fillRef>
        <a:effectRef idx="0">
          <a:scrgbClr r="0" g="0" b="0"/>
        </a:effectRef>
        <a:fontRef idx="minor"/>
      </dsp:style>
    </dsp:sp>
    <dsp:sp modelId="{9A17EA13-1D9F-488A-B5BD-2FFC1E1FB643}">
      <dsp:nvSpPr>
        <dsp:cNvPr id="0" name=""/>
        <dsp:cNvSpPr/>
      </dsp:nvSpPr>
      <dsp:spPr>
        <a:xfrm>
          <a:off x="607615" y="4168472"/>
          <a:ext cx="7440913" cy="833607"/>
        </a:xfrm>
        <a:prstGeom prst="rect">
          <a:avLst/>
        </a:prstGeom>
        <a:solidFill>
          <a:schemeClr val="accent5">
            <a:hueOff val="4808133"/>
            <a:satOff val="-9764"/>
            <a:lumOff val="627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30480" rIns="30480" bIns="30480" numCol="1" spcCol="1270" anchor="ctr" anchorCtr="0">
          <a:noAutofit/>
        </a:bodyPr>
        <a:lstStyle/>
        <a:p>
          <a:pPr marL="0" lvl="0" indent="0" algn="l" defTabSz="533400">
            <a:lnSpc>
              <a:spcPct val="90000"/>
            </a:lnSpc>
            <a:spcBef>
              <a:spcPct val="0"/>
            </a:spcBef>
            <a:spcAft>
              <a:spcPct val="35000"/>
            </a:spcAft>
            <a:buNone/>
          </a:pPr>
          <a:r>
            <a:rPr lang="ro-RO" sz="1200" kern="1200" dirty="0"/>
            <a:t>- uniformizarea calificării al personalului didactic din educația timpurie</a:t>
          </a:r>
        </a:p>
        <a:p>
          <a:pPr marL="0" lvl="0" indent="0" algn="l" defTabSz="533400">
            <a:lnSpc>
              <a:spcPct val="90000"/>
            </a:lnSpc>
            <a:spcBef>
              <a:spcPct val="0"/>
            </a:spcBef>
            <a:spcAft>
              <a:spcPct val="35000"/>
            </a:spcAft>
            <a:buNone/>
          </a:pPr>
          <a:r>
            <a:rPr lang="ro-RO" sz="1200" kern="1200" dirty="0"/>
            <a:t>- o metodologie de colaborare interinstituțională pentru asigurarea unor servicii de calitate pentru copiii sub 3 ani</a:t>
          </a:r>
        </a:p>
      </dsp:txBody>
      <dsp:txXfrm>
        <a:off x="607615" y="4168472"/>
        <a:ext cx="7440913" cy="833607"/>
      </dsp:txXfrm>
    </dsp:sp>
    <dsp:sp modelId="{BD03D1AE-31E4-4AFB-B6F0-A8411714B152}">
      <dsp:nvSpPr>
        <dsp:cNvPr id="0" name=""/>
        <dsp:cNvSpPr/>
      </dsp:nvSpPr>
      <dsp:spPr>
        <a:xfrm>
          <a:off x="86610" y="4064271"/>
          <a:ext cx="1042009" cy="1042009"/>
        </a:xfrm>
        <a:prstGeom prst="ellipse">
          <a:avLst/>
        </a:prstGeom>
        <a:solidFill>
          <a:schemeClr val="lt1">
            <a:hueOff val="0"/>
            <a:satOff val="0"/>
            <a:lumOff val="0"/>
            <a:alphaOff val="0"/>
          </a:schemeClr>
        </a:solidFill>
        <a:ln w="15875" cap="rnd" cmpd="sng" algn="ctr">
          <a:solidFill>
            <a:schemeClr val="accent5">
              <a:hueOff val="4808133"/>
              <a:satOff val="-9764"/>
              <a:lumOff val="6275"/>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u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o-RO"/>
              <a:t>Faceți clic pentru a edita stilul de titlu coordonator</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o-RO"/>
              <a:t>Faceți clic pentru a edita stilul de subtitlu coordonator</a:t>
            </a:r>
            <a:endParaRPr lang="en-US" dirty="0"/>
          </a:p>
        </p:txBody>
      </p:sp>
      <p:sp>
        <p:nvSpPr>
          <p:cNvPr id="4" name="Date Placeholder 3"/>
          <p:cNvSpPr>
            <a:spLocks noGrp="1"/>
          </p:cNvSpPr>
          <p:nvPr>
            <p:ph type="dt" sz="half" idx="10"/>
          </p:nvPr>
        </p:nvSpPr>
        <p:spPr/>
        <p:txBody>
          <a:bodyPr/>
          <a:lstStyle/>
          <a:p>
            <a:fld id="{227E99DA-15E8-419F-A87A-E5D376A71545}" type="datetimeFigureOut">
              <a:rPr lang="en-US" smtClean="0"/>
              <a:pPr/>
              <a:t>9/19/2018</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FDC6FC1-5076-4C6A-A330-C1381B6BDCEF}" type="slidenum">
              <a:rPr lang="en-US" smtClean="0"/>
              <a:pPr/>
              <a:t>‹#›</a:t>
            </a:fld>
            <a:endParaRPr lang="en-US"/>
          </a:p>
        </p:txBody>
      </p:sp>
    </p:spTree>
    <p:extLst>
      <p:ext uri="{BB962C8B-B14F-4D97-AF65-F5344CB8AC3E}">
        <p14:creationId xmlns:p14="http://schemas.microsoft.com/office/powerpoint/2010/main" val="1370696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u și legendă">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o-RO"/>
              <a:t>Faceți clic pentru a edita stilul de titlu coordonator</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a:t>Editați stilurile de text coordonator</a:t>
            </a:r>
          </a:p>
        </p:txBody>
      </p:sp>
      <p:sp>
        <p:nvSpPr>
          <p:cNvPr id="4" name="Date Placeholder 3"/>
          <p:cNvSpPr>
            <a:spLocks noGrp="1"/>
          </p:cNvSpPr>
          <p:nvPr>
            <p:ph type="dt" sz="half" idx="10"/>
          </p:nvPr>
        </p:nvSpPr>
        <p:spPr/>
        <p:txBody>
          <a:bodyPr/>
          <a:lstStyle/>
          <a:p>
            <a:fld id="{227E99DA-15E8-419F-A87A-E5D376A71545}" type="datetimeFigureOut">
              <a:rPr lang="en-US" smtClean="0"/>
              <a:pPr/>
              <a:t>9/19/2018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FDC6FC1-5076-4C6A-A330-C1381B6BDCEF}" type="slidenum">
              <a:rPr lang="en-US" smtClean="0"/>
              <a:pPr/>
              <a:t>‹#›</a:t>
            </a:fld>
            <a:endParaRPr lang="en-US"/>
          </a:p>
        </p:txBody>
      </p:sp>
    </p:spTree>
    <p:extLst>
      <p:ext uri="{BB962C8B-B14F-4D97-AF65-F5344CB8AC3E}">
        <p14:creationId xmlns:p14="http://schemas.microsoft.com/office/powerpoint/2010/main" val="2116902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o-RO"/>
              <a:t>Faceți clic pentru a edita stilul de titlu coordonator</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o-RO"/>
              <a:t>Editați stilurile de text coordonator</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a:t>Editați stilurile de text coordonator</a:t>
            </a:r>
          </a:p>
        </p:txBody>
      </p:sp>
      <p:sp>
        <p:nvSpPr>
          <p:cNvPr id="4" name="Date Placeholder 3"/>
          <p:cNvSpPr>
            <a:spLocks noGrp="1"/>
          </p:cNvSpPr>
          <p:nvPr>
            <p:ph type="dt" sz="half" idx="10"/>
          </p:nvPr>
        </p:nvSpPr>
        <p:spPr/>
        <p:txBody>
          <a:bodyPr/>
          <a:lstStyle/>
          <a:p>
            <a:fld id="{227E99DA-15E8-419F-A87A-E5D376A71545}" type="datetimeFigureOut">
              <a:rPr lang="en-US" smtClean="0"/>
              <a:pPr/>
              <a:t>9/19/2018</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FDC6FC1-5076-4C6A-A330-C1381B6BDCEF}"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56733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de vizită">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o-RO"/>
              <a:t>Faceți clic pentru a edita stilul de titlu coordonator</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o-RO"/>
              <a:t>Editați stilurile de text coordonator</a:t>
            </a:r>
          </a:p>
        </p:txBody>
      </p:sp>
      <p:sp>
        <p:nvSpPr>
          <p:cNvPr id="5" name="Date Placeholder 4"/>
          <p:cNvSpPr>
            <a:spLocks noGrp="1"/>
          </p:cNvSpPr>
          <p:nvPr>
            <p:ph type="dt" sz="half" idx="10"/>
          </p:nvPr>
        </p:nvSpPr>
        <p:spPr/>
        <p:txBody>
          <a:bodyPr/>
          <a:lstStyle/>
          <a:p>
            <a:fld id="{227E99DA-15E8-419F-A87A-E5D376A71545}" type="datetimeFigureOut">
              <a:rPr lang="en-US" smtClean="0"/>
              <a:pPr/>
              <a:t>9/19/2018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FDC6FC1-5076-4C6A-A330-C1381B6BDCEF}" type="slidenum">
              <a:rPr lang="en-US" smtClean="0"/>
              <a:pPr/>
              <a:t>‹#›</a:t>
            </a:fld>
            <a:endParaRPr lang="en-US"/>
          </a:p>
        </p:txBody>
      </p:sp>
    </p:spTree>
    <p:extLst>
      <p:ext uri="{BB962C8B-B14F-4D97-AF65-F5344CB8AC3E}">
        <p14:creationId xmlns:p14="http://schemas.microsoft.com/office/powerpoint/2010/main" val="1736842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 carte de vizită">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o-RO"/>
              <a:t>Faceți clic pentru a edita stilul de titlu coordonator</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o-RO"/>
              <a:t>Editați stilurile de text coordonator</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o-RO"/>
              <a:t>Editați stilurile de text coordonator</a:t>
            </a:r>
          </a:p>
        </p:txBody>
      </p:sp>
      <p:sp>
        <p:nvSpPr>
          <p:cNvPr id="5" name="Date Placeholder 4"/>
          <p:cNvSpPr>
            <a:spLocks noGrp="1"/>
          </p:cNvSpPr>
          <p:nvPr>
            <p:ph type="dt" sz="half" idx="10"/>
          </p:nvPr>
        </p:nvSpPr>
        <p:spPr/>
        <p:txBody>
          <a:bodyPr/>
          <a:lstStyle/>
          <a:p>
            <a:fld id="{227E99DA-15E8-419F-A87A-E5D376A71545}" type="datetimeFigureOut">
              <a:rPr lang="en-US" smtClean="0"/>
              <a:pPr/>
              <a:t>9/19/2018</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FDC6FC1-5076-4C6A-A330-C1381B6BDCEF}"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77852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devărat sau fals">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o-RO"/>
              <a:t>Faceți clic pentru a edita stilul de titlu coordonator</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o-RO"/>
              <a:t>Editați stilurile de text coordonator</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o-RO"/>
              <a:t>Editați stilurile de text coordonator</a:t>
            </a:r>
          </a:p>
        </p:txBody>
      </p:sp>
      <p:sp>
        <p:nvSpPr>
          <p:cNvPr id="5" name="Date Placeholder 4"/>
          <p:cNvSpPr>
            <a:spLocks noGrp="1"/>
          </p:cNvSpPr>
          <p:nvPr>
            <p:ph type="dt" sz="half" idx="10"/>
          </p:nvPr>
        </p:nvSpPr>
        <p:spPr/>
        <p:txBody>
          <a:bodyPr/>
          <a:lstStyle/>
          <a:p>
            <a:fld id="{227E99DA-15E8-419F-A87A-E5D376A71545}" type="datetimeFigureOut">
              <a:rPr lang="en-US" smtClean="0"/>
              <a:pPr/>
              <a:t>9/19/2018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FDC6FC1-5076-4C6A-A330-C1381B6BDCEF}" type="slidenum">
              <a:rPr lang="en-US" smtClean="0"/>
              <a:pPr/>
              <a:t>‹#›</a:t>
            </a:fld>
            <a:endParaRPr lang="en-US"/>
          </a:p>
        </p:txBody>
      </p:sp>
    </p:spTree>
    <p:extLst>
      <p:ext uri="{BB962C8B-B14F-4D97-AF65-F5344CB8AC3E}">
        <p14:creationId xmlns:p14="http://schemas.microsoft.com/office/powerpoint/2010/main" val="28070613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p:txBody>
          <a:bodyPr vert="eaVert" anchor="t"/>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227E99DA-15E8-419F-A87A-E5D376A71545}" type="datetimeFigureOut">
              <a:rPr lang="en-US" smtClean="0"/>
              <a:pPr/>
              <a:t>9/19/2018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FDC6FC1-5076-4C6A-A330-C1381B6BDCEF}" type="slidenum">
              <a:rPr lang="en-US" smtClean="0"/>
              <a:pPr/>
              <a:t>‹#›</a:t>
            </a:fld>
            <a:endParaRPr lang="en-US"/>
          </a:p>
        </p:txBody>
      </p:sp>
    </p:spTree>
    <p:extLst>
      <p:ext uri="{BB962C8B-B14F-4D97-AF65-F5344CB8AC3E}">
        <p14:creationId xmlns:p14="http://schemas.microsoft.com/office/powerpoint/2010/main" val="11892538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227E99DA-15E8-419F-A87A-E5D376A71545}" type="datetimeFigureOut">
              <a:rPr lang="en-US" smtClean="0"/>
              <a:pPr/>
              <a:t>9/19/2018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FDC6FC1-5076-4C6A-A330-C1381B6BDCEF}" type="slidenum">
              <a:rPr lang="en-US" smtClean="0"/>
              <a:pPr/>
              <a:t>‹#›</a:t>
            </a:fld>
            <a:endParaRPr lang="en-US"/>
          </a:p>
        </p:txBody>
      </p:sp>
    </p:spTree>
    <p:extLst>
      <p:ext uri="{BB962C8B-B14F-4D97-AF65-F5344CB8AC3E}">
        <p14:creationId xmlns:p14="http://schemas.microsoft.com/office/powerpoint/2010/main" val="4283236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o-RO"/>
              <a:t>Faceți clic pentru a edita stilul de titlu coordonator</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227E99DA-15E8-419F-A87A-E5D376A71545}" type="datetimeFigureOut">
              <a:rPr lang="en-US" smtClean="0"/>
              <a:pPr/>
              <a:t>9/19/2018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FDC6FC1-5076-4C6A-A330-C1381B6BDCEF}" type="slidenum">
              <a:rPr lang="en-US" smtClean="0"/>
              <a:pPr/>
              <a:t>‹#›</a:t>
            </a:fld>
            <a:endParaRPr lang="en-US"/>
          </a:p>
        </p:txBody>
      </p:sp>
    </p:spTree>
    <p:extLst>
      <p:ext uri="{BB962C8B-B14F-4D97-AF65-F5344CB8AC3E}">
        <p14:creationId xmlns:p14="http://schemas.microsoft.com/office/powerpoint/2010/main" val="2830743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o-RO"/>
              <a:t>Faceți clic pentru a edita stilul de titlu coordonator</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a:t>Editați stilurile de text coordonator</a:t>
            </a:r>
          </a:p>
        </p:txBody>
      </p:sp>
      <p:sp>
        <p:nvSpPr>
          <p:cNvPr id="4" name="Date Placeholder 3"/>
          <p:cNvSpPr>
            <a:spLocks noGrp="1"/>
          </p:cNvSpPr>
          <p:nvPr>
            <p:ph type="dt" sz="half" idx="10"/>
          </p:nvPr>
        </p:nvSpPr>
        <p:spPr/>
        <p:txBody>
          <a:bodyPr/>
          <a:lstStyle/>
          <a:p>
            <a:fld id="{227E99DA-15E8-419F-A87A-E5D376A71545}" type="datetimeFigureOut">
              <a:rPr lang="en-US" smtClean="0"/>
              <a:pPr/>
              <a:t>9/19/2018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FDC6FC1-5076-4C6A-A330-C1381B6BDCEF}" type="slidenum">
              <a:rPr lang="en-US" smtClean="0"/>
              <a:pPr/>
              <a:t>‹#›</a:t>
            </a:fld>
            <a:endParaRPr lang="en-US"/>
          </a:p>
        </p:txBody>
      </p:sp>
    </p:spTree>
    <p:extLst>
      <p:ext uri="{BB962C8B-B14F-4D97-AF65-F5344CB8AC3E}">
        <p14:creationId xmlns:p14="http://schemas.microsoft.com/office/powerpoint/2010/main" val="846045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o-RO"/>
              <a:t>Faceți clic pentru a edita stilul de titlu coordonator</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Date Placeholder 4"/>
          <p:cNvSpPr>
            <a:spLocks noGrp="1"/>
          </p:cNvSpPr>
          <p:nvPr>
            <p:ph type="dt" sz="half" idx="10"/>
          </p:nvPr>
        </p:nvSpPr>
        <p:spPr/>
        <p:txBody>
          <a:bodyPr/>
          <a:lstStyle/>
          <a:p>
            <a:fld id="{227E99DA-15E8-419F-A87A-E5D376A71545}" type="datetimeFigureOut">
              <a:rPr lang="en-US" smtClean="0"/>
              <a:pPr/>
              <a:t>9/19/2018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FDC6FC1-5076-4C6A-A330-C1381B6BDCEF}" type="slidenum">
              <a:rPr lang="en-US" smtClean="0"/>
              <a:pPr/>
              <a:t>‹#›</a:t>
            </a:fld>
            <a:endParaRPr lang="en-US"/>
          </a:p>
        </p:txBody>
      </p:sp>
    </p:spTree>
    <p:extLst>
      <p:ext uri="{BB962C8B-B14F-4D97-AF65-F5344CB8AC3E}">
        <p14:creationId xmlns:p14="http://schemas.microsoft.com/office/powerpoint/2010/main" val="258955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o-RO"/>
              <a:t>Faceți clic pentru a edita stilul de titlu coordonator</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Editați stilurile de text coordonator</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Editați stilurile de text coordonator</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7" name="Date Placeholder 6"/>
          <p:cNvSpPr>
            <a:spLocks noGrp="1"/>
          </p:cNvSpPr>
          <p:nvPr>
            <p:ph type="dt" sz="half" idx="10"/>
          </p:nvPr>
        </p:nvSpPr>
        <p:spPr/>
        <p:txBody>
          <a:bodyPr/>
          <a:lstStyle/>
          <a:p>
            <a:fld id="{227E99DA-15E8-419F-A87A-E5D376A71545}" type="datetimeFigureOut">
              <a:rPr lang="en-US" smtClean="0"/>
              <a:pPr/>
              <a:t>9/19/2018</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FDC6FC1-5076-4C6A-A330-C1381B6BDCEF}" type="slidenum">
              <a:rPr lang="en-US" smtClean="0"/>
              <a:pPr/>
              <a:t>‹#›</a:t>
            </a:fld>
            <a:endParaRPr lang="en-US"/>
          </a:p>
        </p:txBody>
      </p:sp>
    </p:spTree>
    <p:extLst>
      <p:ext uri="{BB962C8B-B14F-4D97-AF65-F5344CB8AC3E}">
        <p14:creationId xmlns:p14="http://schemas.microsoft.com/office/powerpoint/2010/main" val="2638743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Date Placeholder 2"/>
          <p:cNvSpPr>
            <a:spLocks noGrp="1"/>
          </p:cNvSpPr>
          <p:nvPr>
            <p:ph type="dt" sz="half" idx="10"/>
          </p:nvPr>
        </p:nvSpPr>
        <p:spPr/>
        <p:txBody>
          <a:bodyPr/>
          <a:lstStyle/>
          <a:p>
            <a:fld id="{227E99DA-15E8-419F-A87A-E5D376A71545}" type="datetimeFigureOut">
              <a:rPr lang="en-US" smtClean="0"/>
              <a:pPr/>
              <a:t>9/19/2018</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FDC6FC1-5076-4C6A-A330-C1381B6BDCEF}" type="slidenum">
              <a:rPr lang="en-US" smtClean="0"/>
              <a:pPr/>
              <a:t>‹#›</a:t>
            </a:fld>
            <a:endParaRPr lang="en-US"/>
          </a:p>
        </p:txBody>
      </p:sp>
    </p:spTree>
    <p:extLst>
      <p:ext uri="{BB962C8B-B14F-4D97-AF65-F5344CB8AC3E}">
        <p14:creationId xmlns:p14="http://schemas.microsoft.com/office/powerpoint/2010/main" val="2818892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7E99DA-15E8-419F-A87A-E5D376A71545}" type="datetimeFigureOut">
              <a:rPr lang="en-US" smtClean="0"/>
              <a:pPr/>
              <a:t>9/19/2018</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FDC6FC1-5076-4C6A-A330-C1381B6BDCEF}" type="slidenum">
              <a:rPr lang="en-US" smtClean="0"/>
              <a:pPr/>
              <a:t>‹#›</a:t>
            </a:fld>
            <a:endParaRPr lang="en-US"/>
          </a:p>
        </p:txBody>
      </p:sp>
    </p:spTree>
    <p:extLst>
      <p:ext uri="{BB962C8B-B14F-4D97-AF65-F5344CB8AC3E}">
        <p14:creationId xmlns:p14="http://schemas.microsoft.com/office/powerpoint/2010/main" val="1531564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o-RO"/>
              <a:t>Faceți clic pentru a edita stilul de titlu coordonator</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a:t>Editați stilurile de text coordonator</a:t>
            </a:r>
          </a:p>
        </p:txBody>
      </p:sp>
      <p:sp>
        <p:nvSpPr>
          <p:cNvPr id="5" name="Date Placeholder 4"/>
          <p:cNvSpPr>
            <a:spLocks noGrp="1"/>
          </p:cNvSpPr>
          <p:nvPr>
            <p:ph type="dt" sz="half" idx="10"/>
          </p:nvPr>
        </p:nvSpPr>
        <p:spPr/>
        <p:txBody>
          <a:bodyPr/>
          <a:lstStyle/>
          <a:p>
            <a:fld id="{227E99DA-15E8-419F-A87A-E5D376A71545}" type="datetimeFigureOut">
              <a:rPr lang="en-US" smtClean="0"/>
              <a:pPr/>
              <a:t>9/19/2018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FDC6FC1-5076-4C6A-A330-C1381B6BDCEF}" type="slidenum">
              <a:rPr lang="en-US" smtClean="0"/>
              <a:pPr/>
              <a:t>‹#›</a:t>
            </a:fld>
            <a:endParaRPr lang="en-US"/>
          </a:p>
        </p:txBody>
      </p:sp>
    </p:spTree>
    <p:extLst>
      <p:ext uri="{BB962C8B-B14F-4D97-AF65-F5344CB8AC3E}">
        <p14:creationId xmlns:p14="http://schemas.microsoft.com/office/powerpoint/2010/main" val="718863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o-RO"/>
              <a:t>Faceți clic pentru a edita stilul de titlu coordonator</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o-RO"/>
              <a:t>Faceți clic pe pictogramă pentru a adăuga o imagine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a:t>Editați stilurile de text coordonator</a:t>
            </a:r>
          </a:p>
        </p:txBody>
      </p:sp>
      <p:sp>
        <p:nvSpPr>
          <p:cNvPr id="5" name="Date Placeholder 4"/>
          <p:cNvSpPr>
            <a:spLocks noGrp="1"/>
          </p:cNvSpPr>
          <p:nvPr>
            <p:ph type="dt" sz="half" idx="10"/>
          </p:nvPr>
        </p:nvSpPr>
        <p:spPr/>
        <p:txBody>
          <a:bodyPr/>
          <a:lstStyle/>
          <a:p>
            <a:fld id="{227E99DA-15E8-419F-A87A-E5D376A71545}" type="datetimeFigureOut">
              <a:rPr lang="en-US" smtClean="0"/>
              <a:pPr/>
              <a:t>9/19/2018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FDC6FC1-5076-4C6A-A330-C1381B6BDCEF}" type="slidenum">
              <a:rPr lang="en-US" smtClean="0"/>
              <a:pPr/>
              <a:t>‹#›</a:t>
            </a:fld>
            <a:endParaRPr lang="en-US"/>
          </a:p>
        </p:txBody>
      </p:sp>
    </p:spTree>
    <p:extLst>
      <p:ext uri="{BB962C8B-B14F-4D97-AF65-F5344CB8AC3E}">
        <p14:creationId xmlns:p14="http://schemas.microsoft.com/office/powerpoint/2010/main" val="533145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o-RO"/>
              <a:t>Faceți clic pentru a edita stilul de titlu coordonator</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27E99DA-15E8-419F-A87A-E5D376A71545}" type="datetimeFigureOut">
              <a:rPr lang="en-US" smtClean="0"/>
              <a:pPr/>
              <a:t>9/19/2018</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FDC6FC1-5076-4C6A-A330-C1381B6BDCEF}" type="slidenum">
              <a:rPr lang="en-US" smtClean="0"/>
              <a:pPr/>
              <a:t>‹#›</a:t>
            </a:fld>
            <a:endParaRPr lang="en-US"/>
          </a:p>
        </p:txBody>
      </p:sp>
    </p:spTree>
    <p:extLst>
      <p:ext uri="{BB962C8B-B14F-4D97-AF65-F5344CB8AC3E}">
        <p14:creationId xmlns:p14="http://schemas.microsoft.com/office/powerpoint/2010/main" val="1324366283"/>
      </p:ext>
    </p:extLst>
  </p:cSld>
  <p:clrMap bg1="lt1" tx1="dk1" bg2="lt2" tx2="dk2" accent1="accent1" accent2="accent2" accent3="accent3" accent4="accent4" accent5="accent5" accent6="accent6" hlink="hlink" folHlink="folHlink"/>
  <p:sldLayoutIdLst>
    <p:sldLayoutId id="2147484010" r:id="rId1"/>
    <p:sldLayoutId id="2147484011" r:id="rId2"/>
    <p:sldLayoutId id="2147484012" r:id="rId3"/>
    <p:sldLayoutId id="2147484013" r:id="rId4"/>
    <p:sldLayoutId id="2147484014" r:id="rId5"/>
    <p:sldLayoutId id="2147484015" r:id="rId6"/>
    <p:sldLayoutId id="2147484016" r:id="rId7"/>
    <p:sldLayoutId id="2147484017" r:id="rId8"/>
    <p:sldLayoutId id="2147484018" r:id="rId9"/>
    <p:sldLayoutId id="2147484019" r:id="rId10"/>
    <p:sldLayoutId id="2147484020" r:id="rId11"/>
    <p:sldLayoutId id="2147484021" r:id="rId12"/>
    <p:sldLayoutId id="2147484022" r:id="rId13"/>
    <p:sldLayoutId id="2147484023" r:id="rId14"/>
    <p:sldLayoutId id="2147484024" r:id="rId15"/>
    <p:sldLayoutId id="214748402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www.pontesubuntu.org/index.php/en/ubuntu-en" TargetMode="External"/><Relationship Id="rId4" Type="http://schemas.openxmlformats.org/officeDocument/2006/relationships/hyperlink" Target="http://pt.wikipedia.org/wiki/Ubuntu_(ideologia)"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8000">
              <a:schemeClr val="bg2"/>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B62D4D47-C9CA-416C-A2EE-CC0DD8E436D9}"/>
              </a:ext>
            </a:extLst>
          </p:cNvPr>
          <p:cNvSpPr>
            <a:spLocks noGrp="1"/>
          </p:cNvSpPr>
          <p:nvPr>
            <p:ph type="ctrTitle"/>
          </p:nvPr>
        </p:nvSpPr>
        <p:spPr>
          <a:xfrm>
            <a:off x="1730327" y="2053883"/>
            <a:ext cx="9703948" cy="2854473"/>
          </a:xfrm>
        </p:spPr>
        <p:txBody>
          <a:bodyPr>
            <a:noAutofit/>
          </a:bodyPr>
          <a:lstStyle/>
          <a:p>
            <a:pPr algn="ctr"/>
            <a:br>
              <a:rPr lang="ro-RO" sz="2800" dirty="0">
                <a:solidFill>
                  <a:schemeClr val="accent1">
                    <a:lumMod val="60000"/>
                    <a:lumOff val="40000"/>
                  </a:schemeClr>
                </a:solidFill>
                <a:latin typeface="Times New Roman" panose="02020603050405020304" pitchFamily="18" charset="0"/>
                <a:cs typeface="Times New Roman" panose="02020603050405020304" pitchFamily="18" charset="0"/>
              </a:rPr>
            </a:br>
            <a:br>
              <a:rPr lang="ro-RO" sz="2800" dirty="0">
                <a:solidFill>
                  <a:schemeClr val="accent1">
                    <a:lumMod val="60000"/>
                    <a:lumOff val="40000"/>
                  </a:schemeClr>
                </a:solidFill>
                <a:latin typeface="Times New Roman" panose="02020603050405020304" pitchFamily="18" charset="0"/>
                <a:cs typeface="Times New Roman" panose="02020603050405020304" pitchFamily="18" charset="0"/>
              </a:rPr>
            </a:br>
            <a:br>
              <a:rPr lang="en-US" sz="2800" dirty="0">
                <a:solidFill>
                  <a:schemeClr val="accent1">
                    <a:lumMod val="60000"/>
                    <a:lumOff val="40000"/>
                  </a:schemeClr>
                </a:solidFill>
                <a:latin typeface="Times New Roman" panose="02020603050405020304" pitchFamily="18" charset="0"/>
                <a:cs typeface="Times New Roman" panose="02020603050405020304" pitchFamily="18" charset="0"/>
              </a:rPr>
            </a:br>
            <a:endParaRPr lang="en-US" sz="28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pic>
        <p:nvPicPr>
          <p:cNvPr id="3" name="Imagine 4"/>
          <p:cNvPicPr>
            <a:picLocks noChangeAspect="1"/>
          </p:cNvPicPr>
          <p:nvPr/>
        </p:nvPicPr>
        <p:blipFill>
          <a:blip r:embed="rId2"/>
          <a:stretch>
            <a:fillRect/>
          </a:stretch>
        </p:blipFill>
        <p:spPr>
          <a:xfrm>
            <a:off x="209974" y="1"/>
            <a:ext cx="2590891" cy="939114"/>
          </a:xfrm>
          <a:prstGeom prst="rect">
            <a:avLst/>
          </a:prstGeom>
        </p:spPr>
      </p:pic>
      <p:pic>
        <p:nvPicPr>
          <p:cNvPr id="4" name="Imagine 5"/>
          <p:cNvPicPr>
            <a:picLocks noChangeAspect="1"/>
          </p:cNvPicPr>
          <p:nvPr/>
        </p:nvPicPr>
        <p:blipFill>
          <a:blip r:embed="rId3"/>
          <a:stretch>
            <a:fillRect/>
          </a:stretch>
        </p:blipFill>
        <p:spPr>
          <a:xfrm>
            <a:off x="10569146" y="1"/>
            <a:ext cx="1622854" cy="939114"/>
          </a:xfrm>
          <a:prstGeom prst="rect">
            <a:avLst/>
          </a:prstGeom>
        </p:spPr>
      </p:pic>
      <p:sp>
        <p:nvSpPr>
          <p:cNvPr id="5" name="Rectangle 4">
            <a:extLst>
              <a:ext uri="{FF2B5EF4-FFF2-40B4-BE49-F238E27FC236}">
                <a16:creationId xmlns:a16="http://schemas.microsoft.com/office/drawing/2014/main" id="{D9D87208-9448-426A-AB32-047B89952373}"/>
              </a:ext>
            </a:extLst>
          </p:cNvPr>
          <p:cNvSpPr/>
          <p:nvPr/>
        </p:nvSpPr>
        <p:spPr>
          <a:xfrm>
            <a:off x="2349305" y="2223542"/>
            <a:ext cx="8792307" cy="3252172"/>
          </a:xfrm>
          <a:prstGeom prst="rect">
            <a:avLst/>
          </a:prstGeom>
        </p:spPr>
        <p:txBody>
          <a:bodyPr wrap="square">
            <a:spAutoFit/>
          </a:bodyPr>
          <a:lstStyle/>
          <a:p>
            <a:pPr algn="just">
              <a:spcAft>
                <a:spcPts val="750"/>
              </a:spcAft>
            </a:pPr>
            <a:r>
              <a:rPr lang="en-US" sz="2400" b="1" dirty="0">
                <a:solidFill>
                  <a:srgbClr val="0000FF"/>
                </a:solidFill>
                <a:latin typeface="Times New Roman" panose="02020603050405020304" pitchFamily="18" charset="0"/>
                <a:ea typeface="Times New Roman" panose="02020603050405020304" pitchFamily="18" charset="0"/>
                <a:hlinkClick r:id="rId4"/>
              </a:rPr>
              <a:t>UBUNTU</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chemeClr val="accent5">
                    <a:lumMod val="75000"/>
                  </a:schemeClr>
                </a:solidFill>
                <a:latin typeface="Times New Roman" panose="02020603050405020304" pitchFamily="18" charset="0"/>
                <a:ea typeface="Times New Roman" panose="02020603050405020304" pitchFamily="18" charset="0"/>
              </a:rPr>
              <a:t>este</a:t>
            </a:r>
            <a:r>
              <a:rPr lang="en-US" sz="2400" dirty="0">
                <a:solidFill>
                  <a:schemeClr val="accent5">
                    <a:lumMod val="75000"/>
                  </a:schemeClr>
                </a:solidFill>
                <a:latin typeface="Times New Roman" panose="02020603050405020304" pitchFamily="18" charset="0"/>
                <a:ea typeface="Times New Roman" panose="02020603050405020304" pitchFamily="18" charset="0"/>
              </a:rPr>
              <a:t> un concept African care </a:t>
            </a:r>
            <a:r>
              <a:rPr lang="en-US" sz="2400" dirty="0" err="1">
                <a:solidFill>
                  <a:schemeClr val="accent5">
                    <a:lumMod val="75000"/>
                  </a:schemeClr>
                </a:solidFill>
                <a:latin typeface="Times New Roman" panose="02020603050405020304" pitchFamily="18" charset="0"/>
                <a:ea typeface="Times New Roman" panose="02020603050405020304" pitchFamily="18" charset="0"/>
              </a:rPr>
              <a:t>înseamnă</a:t>
            </a:r>
            <a:r>
              <a:rPr lang="en-US" sz="2400" dirty="0">
                <a:solidFill>
                  <a:schemeClr val="accent5">
                    <a:lumMod val="75000"/>
                  </a:schemeClr>
                </a:solidFill>
                <a:latin typeface="Times New Roman" panose="02020603050405020304" pitchFamily="18" charset="0"/>
                <a:ea typeface="Times New Roman" panose="02020603050405020304" pitchFamily="18" charset="0"/>
              </a:rPr>
              <a:t> a </a:t>
            </a:r>
            <a:r>
              <a:rPr lang="en-US" sz="2400" dirty="0" err="1">
                <a:solidFill>
                  <a:schemeClr val="accent5">
                    <a:lumMod val="75000"/>
                  </a:schemeClr>
                </a:solidFill>
                <a:latin typeface="Times New Roman" panose="02020603050405020304" pitchFamily="18" charset="0"/>
                <a:ea typeface="Times New Roman" panose="02020603050405020304" pitchFamily="18" charset="0"/>
              </a:rPr>
              <a:t>primi</a:t>
            </a:r>
            <a:r>
              <a:rPr lang="en-US" sz="2400" dirty="0">
                <a:solidFill>
                  <a:schemeClr val="accent5">
                    <a:lumMod val="75000"/>
                  </a:schemeClr>
                </a:solidFill>
                <a:latin typeface="Times New Roman" panose="02020603050405020304" pitchFamily="18" charset="0"/>
                <a:ea typeface="Times New Roman" panose="02020603050405020304" pitchFamily="18" charset="0"/>
              </a:rPr>
              <a:t> cu </a:t>
            </a:r>
            <a:r>
              <a:rPr lang="en-US" sz="2400" dirty="0" err="1">
                <a:solidFill>
                  <a:schemeClr val="accent5">
                    <a:lumMod val="75000"/>
                  </a:schemeClr>
                </a:solidFill>
                <a:latin typeface="Times New Roman" panose="02020603050405020304" pitchFamily="18" charset="0"/>
                <a:ea typeface="Times New Roman" panose="02020603050405020304" pitchFamily="18" charset="0"/>
              </a:rPr>
              <a:t>plăcere</a:t>
            </a:r>
            <a:r>
              <a:rPr lang="en-US" sz="2400" dirty="0">
                <a:solidFill>
                  <a:schemeClr val="accent5">
                    <a:lumMod val="75000"/>
                  </a:schemeClr>
                </a:solidFill>
                <a:latin typeface="Times New Roman" panose="02020603050405020304" pitchFamily="18" charset="0"/>
                <a:ea typeface="Times New Roman" panose="02020603050405020304" pitchFamily="18" charset="0"/>
              </a:rPr>
              <a:t>, a </a:t>
            </a:r>
            <a:r>
              <a:rPr lang="en-US" sz="2400" dirty="0" err="1">
                <a:solidFill>
                  <a:schemeClr val="accent5">
                    <a:lumMod val="75000"/>
                  </a:schemeClr>
                </a:solidFill>
                <a:latin typeface="Times New Roman" panose="02020603050405020304" pitchFamily="18" charset="0"/>
                <a:ea typeface="Times New Roman" panose="02020603050405020304" pitchFamily="18" charset="0"/>
              </a:rPr>
              <a:t>arăta</a:t>
            </a:r>
            <a:r>
              <a:rPr lang="en-US" sz="2400" dirty="0">
                <a:solidFill>
                  <a:schemeClr val="accent5">
                    <a:lumMod val="75000"/>
                  </a:schemeClr>
                </a:solidFill>
                <a:latin typeface="Times New Roman" panose="02020603050405020304" pitchFamily="18" charset="0"/>
                <a:ea typeface="Times New Roman" panose="02020603050405020304" pitchFamily="18" charset="0"/>
              </a:rPr>
              <a:t> respect, a se </a:t>
            </a:r>
            <a:r>
              <a:rPr lang="en-US" sz="2400" dirty="0" err="1">
                <a:solidFill>
                  <a:schemeClr val="accent5">
                    <a:lumMod val="75000"/>
                  </a:schemeClr>
                </a:solidFill>
                <a:latin typeface="Times New Roman" panose="02020603050405020304" pitchFamily="18" charset="0"/>
                <a:ea typeface="Times New Roman" panose="02020603050405020304" pitchFamily="18" charset="0"/>
              </a:rPr>
              <a:t>dovedi</a:t>
            </a:r>
            <a:r>
              <a:rPr lang="en-US" sz="2400" dirty="0">
                <a:solidFill>
                  <a:schemeClr val="accent5">
                    <a:lumMod val="75000"/>
                  </a:schemeClr>
                </a:solidFill>
                <a:latin typeface="Times New Roman" panose="02020603050405020304" pitchFamily="18" charset="0"/>
                <a:ea typeface="Times New Roman" panose="02020603050405020304" pitchFamily="18" charset="0"/>
              </a:rPr>
              <a:t> </a:t>
            </a:r>
            <a:r>
              <a:rPr lang="en-US" sz="2400" dirty="0" err="1">
                <a:solidFill>
                  <a:schemeClr val="accent5">
                    <a:lumMod val="75000"/>
                  </a:schemeClr>
                </a:solidFill>
                <a:latin typeface="Times New Roman" panose="02020603050405020304" pitchFamily="18" charset="0"/>
                <a:ea typeface="Times New Roman" panose="02020603050405020304" pitchFamily="18" charset="0"/>
              </a:rPr>
              <a:t>capabil</a:t>
            </a:r>
            <a:r>
              <a:rPr lang="en-US" sz="2400" dirty="0">
                <a:solidFill>
                  <a:schemeClr val="accent5">
                    <a:lumMod val="75000"/>
                  </a:schemeClr>
                </a:solidFill>
                <a:latin typeface="Times New Roman" panose="02020603050405020304" pitchFamily="18" charset="0"/>
                <a:ea typeface="Times New Roman" panose="02020603050405020304" pitchFamily="18" charset="0"/>
              </a:rPr>
              <a:t> de a </a:t>
            </a:r>
            <a:r>
              <a:rPr lang="en-US" sz="2400" dirty="0" err="1">
                <a:solidFill>
                  <a:schemeClr val="accent5">
                    <a:lumMod val="75000"/>
                  </a:schemeClr>
                </a:solidFill>
                <a:latin typeface="Times New Roman" panose="02020603050405020304" pitchFamily="18" charset="0"/>
                <a:ea typeface="Times New Roman" panose="02020603050405020304" pitchFamily="18" charset="0"/>
              </a:rPr>
              <a:t>acorda</a:t>
            </a:r>
            <a:r>
              <a:rPr lang="en-US" sz="2400" dirty="0">
                <a:solidFill>
                  <a:schemeClr val="accent5">
                    <a:lumMod val="75000"/>
                  </a:schemeClr>
                </a:solidFill>
                <a:latin typeface="Times New Roman" panose="02020603050405020304" pitchFamily="18" charset="0"/>
                <a:ea typeface="Times New Roman" panose="02020603050405020304" pitchFamily="18" charset="0"/>
              </a:rPr>
              <a:t> </a:t>
            </a:r>
            <a:r>
              <a:rPr lang="en-US" sz="2400" dirty="0" err="1">
                <a:solidFill>
                  <a:schemeClr val="accent5">
                    <a:lumMod val="75000"/>
                  </a:schemeClr>
                </a:solidFill>
                <a:latin typeface="Times New Roman" panose="02020603050405020304" pitchFamily="18" charset="0"/>
                <a:ea typeface="Times New Roman" panose="02020603050405020304" pitchFamily="18" charset="0"/>
              </a:rPr>
              <a:t>ajutor</a:t>
            </a:r>
            <a:r>
              <a:rPr lang="en-US" sz="2400" dirty="0">
                <a:solidFill>
                  <a:schemeClr val="accent5">
                    <a:lumMod val="75000"/>
                  </a:schemeClr>
                </a:solidFill>
                <a:latin typeface="Times New Roman" panose="02020603050405020304" pitchFamily="18" charset="0"/>
                <a:ea typeface="Times New Roman" panose="02020603050405020304" pitchFamily="18" charset="0"/>
              </a:rPr>
              <a:t> </a:t>
            </a:r>
            <a:r>
              <a:rPr lang="en-US" sz="2400" dirty="0" err="1">
                <a:solidFill>
                  <a:schemeClr val="accent5">
                    <a:lumMod val="75000"/>
                  </a:schemeClr>
                </a:solidFill>
                <a:latin typeface="Times New Roman" panose="02020603050405020304" pitchFamily="18" charset="0"/>
                <a:ea typeface="Times New Roman" panose="02020603050405020304" pitchFamily="18" charset="0"/>
              </a:rPr>
              <a:t>necondiționat</a:t>
            </a:r>
            <a:r>
              <a:rPr lang="en-US" sz="2400" dirty="0">
                <a:solidFill>
                  <a:schemeClr val="accent5">
                    <a:lumMod val="75000"/>
                  </a:schemeClr>
                </a:solidFill>
                <a:latin typeface="Times New Roman" panose="02020603050405020304" pitchFamily="18" charset="0"/>
                <a:ea typeface="Times New Roman" panose="02020603050405020304" pitchFamily="18" charset="0"/>
              </a:rPr>
              <a:t> </a:t>
            </a:r>
            <a:r>
              <a:rPr lang="en-US" sz="2400" dirty="0" err="1">
                <a:solidFill>
                  <a:schemeClr val="accent5">
                    <a:lumMod val="75000"/>
                  </a:schemeClr>
                </a:solidFill>
                <a:latin typeface="Times New Roman" panose="02020603050405020304" pitchFamily="18" charset="0"/>
                <a:ea typeface="Times New Roman" panose="02020603050405020304" pitchFamily="18" charset="0"/>
              </a:rPr>
              <a:t>semenilor</a:t>
            </a:r>
            <a:r>
              <a:rPr lang="en-US" sz="2400" dirty="0">
                <a:solidFill>
                  <a:schemeClr val="accent5">
                    <a:lumMod val="75000"/>
                  </a:schemeClr>
                </a:solidFill>
                <a:latin typeface="Times New Roman" panose="02020603050405020304" pitchFamily="18" charset="0"/>
                <a:ea typeface="Times New Roman" panose="02020603050405020304" pitchFamily="18" charset="0"/>
              </a:rPr>
              <a:t>, a </a:t>
            </a:r>
            <a:r>
              <a:rPr lang="en-US" sz="2400" dirty="0" err="1">
                <a:solidFill>
                  <a:schemeClr val="accent5">
                    <a:lumMod val="75000"/>
                  </a:schemeClr>
                </a:solidFill>
                <a:latin typeface="Times New Roman" panose="02020603050405020304" pitchFamily="18" charset="0"/>
                <a:ea typeface="Times New Roman" panose="02020603050405020304" pitchFamily="18" charset="0"/>
              </a:rPr>
              <a:t>împărtăși</a:t>
            </a:r>
            <a:r>
              <a:rPr lang="en-US" sz="2400" dirty="0">
                <a:solidFill>
                  <a:schemeClr val="accent5">
                    <a:lumMod val="75000"/>
                  </a:schemeClr>
                </a:solidFill>
                <a:latin typeface="Times New Roman" panose="02020603050405020304" pitchFamily="18" charset="0"/>
                <a:ea typeface="Times New Roman" panose="02020603050405020304" pitchFamily="18" charset="0"/>
              </a:rPr>
              <a:t> cu </a:t>
            </a:r>
            <a:r>
              <a:rPr lang="en-US" sz="2400" dirty="0" err="1">
                <a:solidFill>
                  <a:schemeClr val="accent5">
                    <a:lumMod val="75000"/>
                  </a:schemeClr>
                </a:solidFill>
                <a:latin typeface="Times New Roman" panose="02020603050405020304" pitchFamily="18" charset="0"/>
                <a:ea typeface="Times New Roman" panose="02020603050405020304" pitchFamily="18" charset="0"/>
              </a:rPr>
              <a:t>ceilalți</a:t>
            </a:r>
            <a:r>
              <a:rPr lang="en-US" sz="2400" dirty="0">
                <a:solidFill>
                  <a:schemeClr val="accent5">
                    <a:lumMod val="75000"/>
                  </a:schemeClr>
                </a:solidFill>
                <a:latin typeface="Times New Roman" panose="02020603050405020304" pitchFamily="18" charset="0"/>
                <a:ea typeface="Times New Roman" panose="02020603050405020304" pitchFamily="18" charset="0"/>
              </a:rPr>
              <a:t>, a fi </a:t>
            </a:r>
            <a:r>
              <a:rPr lang="en-US" sz="2400" dirty="0" err="1">
                <a:solidFill>
                  <a:schemeClr val="accent5">
                    <a:lumMod val="75000"/>
                  </a:schemeClr>
                </a:solidFill>
                <a:latin typeface="Times New Roman" panose="02020603050405020304" pitchFamily="18" charset="0"/>
                <a:ea typeface="Times New Roman" panose="02020603050405020304" pitchFamily="18" charset="0"/>
              </a:rPr>
              <a:t>parte</a:t>
            </a:r>
            <a:r>
              <a:rPr lang="en-US" sz="2400" dirty="0">
                <a:solidFill>
                  <a:schemeClr val="accent5">
                    <a:lumMod val="75000"/>
                  </a:schemeClr>
                </a:solidFill>
                <a:latin typeface="Times New Roman" panose="02020603050405020304" pitchFamily="18" charset="0"/>
                <a:ea typeface="Times New Roman" panose="02020603050405020304" pitchFamily="18" charset="0"/>
              </a:rPr>
              <a:t> a </a:t>
            </a:r>
            <a:r>
              <a:rPr lang="en-US" sz="2400" dirty="0" err="1">
                <a:solidFill>
                  <a:schemeClr val="accent5">
                    <a:lumMod val="75000"/>
                  </a:schemeClr>
                </a:solidFill>
                <a:latin typeface="Times New Roman" panose="02020603050405020304" pitchFamily="18" charset="0"/>
                <a:ea typeface="Times New Roman" panose="02020603050405020304" pitchFamily="18" charset="0"/>
              </a:rPr>
              <a:t>comunității</a:t>
            </a:r>
            <a:r>
              <a:rPr lang="en-US" sz="2400" dirty="0">
                <a:solidFill>
                  <a:schemeClr val="accent5">
                    <a:lumMod val="75000"/>
                  </a:schemeClr>
                </a:solidFill>
                <a:latin typeface="Times New Roman" panose="02020603050405020304" pitchFamily="18" charset="0"/>
                <a:ea typeface="Times New Roman" panose="02020603050405020304" pitchFamily="18" charset="0"/>
              </a:rPr>
              <a:t>, </a:t>
            </a:r>
            <a:r>
              <a:rPr lang="ro-RO" sz="2400" dirty="0">
                <a:solidFill>
                  <a:schemeClr val="accent5">
                    <a:lumMod val="75000"/>
                  </a:schemeClr>
                </a:solidFill>
                <a:latin typeface="Times New Roman" panose="02020603050405020304" pitchFamily="18" charset="0"/>
                <a:ea typeface="Times New Roman" panose="02020603050405020304" pitchFamily="18" charset="0"/>
              </a:rPr>
              <a:t>a oferi/a avea </a:t>
            </a:r>
            <a:r>
              <a:rPr lang="en-US" sz="2400" dirty="0" err="1">
                <a:solidFill>
                  <a:schemeClr val="accent5">
                    <a:lumMod val="75000"/>
                  </a:schemeClr>
                </a:solidFill>
                <a:latin typeface="Times New Roman" panose="02020603050405020304" pitchFamily="18" charset="0"/>
                <a:ea typeface="Times New Roman" panose="02020603050405020304" pitchFamily="18" charset="0"/>
              </a:rPr>
              <a:t>încredere</a:t>
            </a:r>
            <a:r>
              <a:rPr lang="en-US" sz="2400" dirty="0">
                <a:solidFill>
                  <a:schemeClr val="accent5">
                    <a:lumMod val="75000"/>
                  </a:schemeClr>
                </a:solidFill>
                <a:latin typeface="Times New Roman" panose="02020603050405020304" pitchFamily="18" charset="0"/>
                <a:ea typeface="Times New Roman" panose="02020603050405020304" pitchFamily="18" charset="0"/>
              </a:rPr>
              <a:t>, </a:t>
            </a:r>
            <a:r>
              <a:rPr lang="ro-RO" sz="2400" dirty="0">
                <a:solidFill>
                  <a:schemeClr val="accent5">
                    <a:lumMod val="75000"/>
                  </a:schemeClr>
                </a:solidFill>
                <a:latin typeface="Times New Roman" panose="02020603050405020304" pitchFamily="18" charset="0"/>
                <a:ea typeface="Times New Roman" panose="02020603050405020304" pitchFamily="18" charset="0"/>
              </a:rPr>
              <a:t>a manifesta </a:t>
            </a:r>
            <a:r>
              <a:rPr lang="en-US" sz="2400" dirty="0" err="1">
                <a:solidFill>
                  <a:schemeClr val="accent5">
                    <a:lumMod val="75000"/>
                  </a:schemeClr>
                </a:solidFill>
                <a:latin typeface="Times New Roman" panose="02020603050405020304" pitchFamily="18" charset="0"/>
                <a:ea typeface="Times New Roman" panose="02020603050405020304" pitchFamily="18" charset="0"/>
              </a:rPr>
              <a:t>grijă</a:t>
            </a:r>
            <a:r>
              <a:rPr lang="en-US" sz="2400" dirty="0">
                <a:solidFill>
                  <a:schemeClr val="accent5">
                    <a:lumMod val="75000"/>
                  </a:schemeClr>
                </a:solidFill>
                <a:latin typeface="Times New Roman" panose="02020603050405020304" pitchFamily="18" charset="0"/>
                <a:ea typeface="Times New Roman" panose="02020603050405020304" pitchFamily="18" charset="0"/>
              </a:rPr>
              <a:t>, </a:t>
            </a:r>
            <a:r>
              <a:rPr lang="en-US" sz="2400" dirty="0" err="1">
                <a:solidFill>
                  <a:schemeClr val="accent5">
                    <a:lumMod val="75000"/>
                  </a:schemeClr>
                </a:solidFill>
                <a:latin typeface="Times New Roman" panose="02020603050405020304" pitchFamily="18" charset="0"/>
                <a:ea typeface="Times New Roman" panose="02020603050405020304" pitchFamily="18" charset="0"/>
              </a:rPr>
              <a:t>generozitate</a:t>
            </a:r>
            <a:r>
              <a:rPr lang="ro-RO" sz="2400" dirty="0">
                <a:solidFill>
                  <a:schemeClr val="accent5">
                    <a:lumMod val="75000"/>
                  </a:schemeClr>
                </a:solidFill>
                <a:latin typeface="Times New Roman" panose="02020603050405020304" pitchFamily="18" charset="0"/>
                <a:ea typeface="Times New Roman" panose="02020603050405020304" pitchFamily="18" charset="0"/>
              </a:rPr>
              <a:t> față de ceilalți</a:t>
            </a:r>
            <a:r>
              <a:rPr lang="en-US" sz="2400" dirty="0">
                <a:solidFill>
                  <a:schemeClr val="accent5">
                    <a:lumMod val="75000"/>
                  </a:schemeClr>
                </a:solidFill>
                <a:latin typeface="Times New Roman" panose="02020603050405020304" pitchFamily="18" charset="0"/>
                <a:ea typeface="Times New Roman" panose="02020603050405020304" pitchFamily="18" charset="0"/>
              </a:rPr>
              <a:t>. </a:t>
            </a:r>
            <a:endParaRPr lang="ro-RO" sz="2400" dirty="0">
              <a:solidFill>
                <a:schemeClr val="accent5">
                  <a:lumMod val="75000"/>
                </a:schemeClr>
              </a:solidFill>
              <a:latin typeface="Times New Roman" panose="02020603050405020304" pitchFamily="18" charset="0"/>
              <a:ea typeface="Times New Roman" panose="02020603050405020304" pitchFamily="18" charset="0"/>
            </a:endParaRPr>
          </a:p>
          <a:p>
            <a:pPr algn="just">
              <a:spcAft>
                <a:spcPts val="750"/>
              </a:spcAft>
            </a:pPr>
            <a:r>
              <a:rPr lang="en-US" sz="2400" dirty="0" err="1">
                <a:solidFill>
                  <a:schemeClr val="accent5">
                    <a:lumMod val="75000"/>
                  </a:schemeClr>
                </a:solidFill>
                <a:latin typeface="Times New Roman" panose="02020603050405020304" pitchFamily="18" charset="0"/>
                <a:ea typeface="Times New Roman" panose="02020603050405020304" pitchFamily="18" charset="0"/>
              </a:rPr>
              <a:t>Traducerea</a:t>
            </a:r>
            <a:r>
              <a:rPr lang="en-US" sz="2400" dirty="0">
                <a:solidFill>
                  <a:schemeClr val="accent5">
                    <a:lumMod val="75000"/>
                  </a:schemeClr>
                </a:solidFill>
                <a:latin typeface="Times New Roman" panose="02020603050405020304" pitchFamily="18" charset="0"/>
                <a:ea typeface="Times New Roman" panose="02020603050405020304" pitchFamily="18" charset="0"/>
              </a:rPr>
              <a:t> </a:t>
            </a:r>
            <a:r>
              <a:rPr lang="en-US" sz="2400" dirty="0" err="1">
                <a:solidFill>
                  <a:schemeClr val="accent5">
                    <a:lumMod val="75000"/>
                  </a:schemeClr>
                </a:solidFill>
                <a:latin typeface="Times New Roman" panose="02020603050405020304" pitchFamily="18" charset="0"/>
                <a:ea typeface="Times New Roman" panose="02020603050405020304" pitchFamily="18" charset="0"/>
              </a:rPr>
              <a:t>conceptului</a:t>
            </a:r>
            <a:r>
              <a:rPr lang="en-US" sz="2400" dirty="0">
                <a:solidFill>
                  <a:schemeClr val="accent5">
                    <a:lumMod val="75000"/>
                  </a:schemeClr>
                </a:solidFill>
                <a:latin typeface="Times New Roman" panose="02020603050405020304" pitchFamily="18" charset="0"/>
                <a:ea typeface="Times New Roman" panose="02020603050405020304" pitchFamily="18" charset="0"/>
              </a:rPr>
              <a:t> </a:t>
            </a:r>
            <a:r>
              <a:rPr lang="en-US" sz="2400" dirty="0" err="1">
                <a:solidFill>
                  <a:schemeClr val="accent5">
                    <a:lumMod val="75000"/>
                  </a:schemeClr>
                </a:solidFill>
                <a:latin typeface="Times New Roman" panose="02020603050405020304" pitchFamily="18" charset="0"/>
                <a:ea typeface="Times New Roman" panose="02020603050405020304" pitchFamily="18" charset="0"/>
              </a:rPr>
              <a:t>este</a:t>
            </a:r>
            <a:r>
              <a:rPr lang="en-US" sz="2400" dirty="0">
                <a:solidFill>
                  <a:schemeClr val="accent5">
                    <a:lumMod val="75000"/>
                  </a:schemeClr>
                </a:solidFill>
                <a:latin typeface="Times New Roman" panose="02020603050405020304" pitchFamily="18" charset="0"/>
                <a:ea typeface="Times New Roman" panose="02020603050405020304" pitchFamily="18" charset="0"/>
              </a:rPr>
              <a:t>: </a:t>
            </a:r>
            <a:r>
              <a:rPr lang="en-US" sz="2400" i="1" dirty="0">
                <a:solidFill>
                  <a:schemeClr val="accent5">
                    <a:lumMod val="75000"/>
                  </a:schemeClr>
                </a:solidFill>
                <a:latin typeface="Times New Roman" panose="02020603050405020304" pitchFamily="18" charset="0"/>
                <a:ea typeface="Times New Roman" panose="02020603050405020304" pitchFamily="18" charset="0"/>
              </a:rPr>
              <a:t>Eu sunt </a:t>
            </a:r>
            <a:r>
              <a:rPr lang="en-US" sz="2400" i="1" dirty="0" err="1">
                <a:solidFill>
                  <a:schemeClr val="accent5">
                    <a:lumMod val="75000"/>
                  </a:schemeClr>
                </a:solidFill>
                <a:latin typeface="Times New Roman" panose="02020603050405020304" pitchFamily="18" charset="0"/>
                <a:ea typeface="Times New Roman" panose="02020603050405020304" pitchFamily="18" charset="0"/>
              </a:rPr>
              <a:t>pentru</a:t>
            </a:r>
            <a:r>
              <a:rPr lang="en-US" sz="2400" i="1" dirty="0">
                <a:solidFill>
                  <a:schemeClr val="accent5">
                    <a:lumMod val="75000"/>
                  </a:schemeClr>
                </a:solidFill>
                <a:latin typeface="Times New Roman" panose="02020603050405020304" pitchFamily="18" charset="0"/>
                <a:ea typeface="Times New Roman" panose="02020603050405020304" pitchFamily="18" charset="0"/>
              </a:rPr>
              <a:t> </a:t>
            </a:r>
            <a:r>
              <a:rPr lang="en-US" sz="2400" i="1" dirty="0" err="1">
                <a:solidFill>
                  <a:schemeClr val="accent5">
                    <a:lumMod val="75000"/>
                  </a:schemeClr>
                </a:solidFill>
                <a:latin typeface="Times New Roman" panose="02020603050405020304" pitchFamily="18" charset="0"/>
                <a:ea typeface="Times New Roman" panose="02020603050405020304" pitchFamily="18" charset="0"/>
              </a:rPr>
              <a:t>că</a:t>
            </a:r>
            <a:r>
              <a:rPr lang="en-US" sz="2400" i="1" dirty="0">
                <a:solidFill>
                  <a:schemeClr val="accent5">
                    <a:lumMod val="75000"/>
                  </a:schemeClr>
                </a:solidFill>
                <a:latin typeface="Times New Roman" panose="02020603050405020304" pitchFamily="18" charset="0"/>
                <a:ea typeface="Times New Roman" panose="02020603050405020304" pitchFamily="18" charset="0"/>
              </a:rPr>
              <a:t> </a:t>
            </a:r>
            <a:r>
              <a:rPr lang="en-US" sz="2400" i="1" dirty="0" err="1">
                <a:solidFill>
                  <a:schemeClr val="accent5">
                    <a:lumMod val="75000"/>
                  </a:schemeClr>
                </a:solidFill>
                <a:latin typeface="Times New Roman" panose="02020603050405020304" pitchFamily="18" charset="0"/>
                <a:ea typeface="Times New Roman" panose="02020603050405020304" pitchFamily="18" charset="0"/>
              </a:rPr>
              <a:t>tu</a:t>
            </a:r>
            <a:r>
              <a:rPr lang="en-US" sz="2400" i="1" dirty="0">
                <a:solidFill>
                  <a:schemeClr val="accent5">
                    <a:lumMod val="75000"/>
                  </a:schemeClr>
                </a:solidFill>
                <a:latin typeface="Times New Roman" panose="02020603050405020304" pitchFamily="18" charset="0"/>
                <a:ea typeface="Times New Roman" panose="02020603050405020304" pitchFamily="18" charset="0"/>
              </a:rPr>
              <a:t> </a:t>
            </a:r>
            <a:r>
              <a:rPr lang="en-US" sz="2400" i="1" dirty="0" err="1">
                <a:solidFill>
                  <a:schemeClr val="accent5">
                    <a:lumMod val="75000"/>
                  </a:schemeClr>
                </a:solidFill>
                <a:latin typeface="Times New Roman" panose="02020603050405020304" pitchFamily="18" charset="0"/>
                <a:ea typeface="Times New Roman" panose="02020603050405020304" pitchFamily="18" charset="0"/>
              </a:rPr>
              <a:t>ești</a:t>
            </a:r>
            <a:r>
              <a:rPr lang="en-US" sz="2400" i="1" dirty="0">
                <a:solidFill>
                  <a:schemeClr val="accent5">
                    <a:lumMod val="75000"/>
                  </a:schemeClr>
                </a:solidFill>
                <a:latin typeface="Times New Roman" panose="02020603050405020304" pitchFamily="18" charset="0"/>
                <a:ea typeface="Times New Roman" panose="02020603050405020304" pitchFamily="18" charset="0"/>
              </a:rPr>
              <a:t>.</a:t>
            </a:r>
            <a:r>
              <a:rPr lang="en-US" sz="2400" dirty="0">
                <a:solidFill>
                  <a:schemeClr val="accent5">
                    <a:lumMod val="75000"/>
                  </a:schemeClr>
                </a:solidFill>
                <a:latin typeface="Times New Roman" panose="02020603050405020304" pitchFamily="18" charset="0"/>
                <a:ea typeface="Times New Roman" panose="02020603050405020304" pitchFamily="18" charset="0"/>
              </a:rPr>
              <a:t> </a:t>
            </a:r>
            <a:r>
              <a:rPr lang="en-US" sz="2400" i="1" dirty="0">
                <a:solidFill>
                  <a:schemeClr val="accent5">
                    <a:lumMod val="75000"/>
                  </a:schemeClr>
                </a:solidFill>
                <a:latin typeface="Times New Roman" panose="02020603050405020304" pitchFamily="18" charset="0"/>
                <a:ea typeface="Times New Roman" panose="02020603050405020304" pitchFamily="18" charset="0"/>
              </a:rPr>
              <a:t>Eu pot </a:t>
            </a:r>
            <a:r>
              <a:rPr lang="en-US" sz="2400" i="1" dirty="0" err="1">
                <a:solidFill>
                  <a:schemeClr val="accent5">
                    <a:lumMod val="75000"/>
                  </a:schemeClr>
                </a:solidFill>
                <a:latin typeface="Times New Roman" panose="02020603050405020304" pitchFamily="18" charset="0"/>
                <a:ea typeface="Times New Roman" panose="02020603050405020304" pitchFamily="18" charset="0"/>
              </a:rPr>
              <a:t>deveni</a:t>
            </a:r>
            <a:r>
              <a:rPr lang="en-US" sz="2400" i="1" dirty="0">
                <a:solidFill>
                  <a:schemeClr val="accent5">
                    <a:lumMod val="75000"/>
                  </a:schemeClr>
                </a:solidFill>
                <a:latin typeface="Times New Roman" panose="02020603050405020304" pitchFamily="18" charset="0"/>
                <a:ea typeface="Times New Roman" panose="02020603050405020304" pitchFamily="18" charset="0"/>
              </a:rPr>
              <a:t> o </a:t>
            </a:r>
            <a:r>
              <a:rPr lang="en-US" sz="2400" i="1" dirty="0" err="1">
                <a:solidFill>
                  <a:schemeClr val="accent5">
                    <a:lumMod val="75000"/>
                  </a:schemeClr>
                </a:solidFill>
                <a:latin typeface="Times New Roman" panose="02020603050405020304" pitchFamily="18" charset="0"/>
                <a:ea typeface="Times New Roman" panose="02020603050405020304" pitchFamily="18" charset="0"/>
              </a:rPr>
              <a:t>Persoană</a:t>
            </a:r>
            <a:r>
              <a:rPr lang="en-US" sz="2400" i="1" dirty="0">
                <a:solidFill>
                  <a:schemeClr val="accent5">
                    <a:lumMod val="75000"/>
                  </a:schemeClr>
                </a:solidFill>
                <a:latin typeface="Times New Roman" panose="02020603050405020304" pitchFamily="18" charset="0"/>
                <a:ea typeface="Times New Roman" panose="02020603050405020304" pitchFamily="18" charset="0"/>
              </a:rPr>
              <a:t> </a:t>
            </a:r>
            <a:r>
              <a:rPr lang="en-US" sz="2400" i="1" dirty="0" err="1">
                <a:solidFill>
                  <a:schemeClr val="accent5">
                    <a:lumMod val="75000"/>
                  </a:schemeClr>
                </a:solidFill>
                <a:latin typeface="Times New Roman" panose="02020603050405020304" pitchFamily="18" charset="0"/>
                <a:ea typeface="Times New Roman" panose="02020603050405020304" pitchFamily="18" charset="0"/>
              </a:rPr>
              <a:t>numai</a:t>
            </a:r>
            <a:r>
              <a:rPr lang="en-US" sz="2400" i="1" dirty="0">
                <a:solidFill>
                  <a:schemeClr val="accent5">
                    <a:lumMod val="75000"/>
                  </a:schemeClr>
                </a:solidFill>
                <a:latin typeface="Times New Roman" panose="02020603050405020304" pitchFamily="18" charset="0"/>
                <a:ea typeface="Times New Roman" panose="02020603050405020304" pitchFamily="18" charset="0"/>
              </a:rPr>
              <a:t> </a:t>
            </a:r>
            <a:r>
              <a:rPr lang="en-US" sz="2400" i="1" dirty="0" err="1">
                <a:solidFill>
                  <a:schemeClr val="accent5">
                    <a:lumMod val="75000"/>
                  </a:schemeClr>
                </a:solidFill>
                <a:latin typeface="Times New Roman" panose="02020603050405020304" pitchFamily="18" charset="0"/>
                <a:ea typeface="Times New Roman" panose="02020603050405020304" pitchFamily="18" charset="0"/>
              </a:rPr>
              <a:t>împreună</a:t>
            </a:r>
            <a:r>
              <a:rPr lang="en-US" sz="2400" i="1" dirty="0">
                <a:solidFill>
                  <a:schemeClr val="accent5">
                    <a:lumMod val="75000"/>
                  </a:schemeClr>
                </a:solidFill>
                <a:latin typeface="Times New Roman" panose="02020603050405020304" pitchFamily="18" charset="0"/>
                <a:ea typeface="Times New Roman" panose="02020603050405020304" pitchFamily="18" charset="0"/>
              </a:rPr>
              <a:t> cu </a:t>
            </a:r>
            <a:r>
              <a:rPr lang="en-US" sz="2400" i="1" dirty="0" err="1">
                <a:solidFill>
                  <a:schemeClr val="accent5">
                    <a:lumMod val="75000"/>
                  </a:schemeClr>
                </a:solidFill>
                <a:latin typeface="Times New Roman" panose="02020603050405020304" pitchFamily="18" charset="0"/>
                <a:ea typeface="Times New Roman" panose="02020603050405020304" pitchFamily="18" charset="0"/>
              </a:rPr>
              <a:t>Alții</a:t>
            </a:r>
            <a:r>
              <a:rPr lang="en-US" sz="2400" dirty="0">
                <a:solidFill>
                  <a:schemeClr val="accent5">
                    <a:lumMod val="75000"/>
                  </a:schemeClr>
                </a:solidFill>
                <a:latin typeface="Times New Roman" panose="02020603050405020304" pitchFamily="18" charset="0"/>
                <a:ea typeface="Times New Roman" panose="02020603050405020304" pitchFamily="18" charset="0"/>
              </a:rPr>
              <a:t> (UBUNTU = UBU, a </a:t>
            </a:r>
            <a:r>
              <a:rPr lang="en-US" sz="2400" dirty="0" err="1">
                <a:solidFill>
                  <a:schemeClr val="accent5">
                    <a:lumMod val="75000"/>
                  </a:schemeClr>
                </a:solidFill>
                <a:latin typeface="Times New Roman" panose="02020603050405020304" pitchFamily="18" charset="0"/>
                <a:ea typeface="Times New Roman" panose="02020603050405020304" pitchFamily="18" charset="0"/>
              </a:rPr>
              <a:t>deveni</a:t>
            </a:r>
            <a:r>
              <a:rPr lang="en-US" sz="2400" dirty="0">
                <a:solidFill>
                  <a:schemeClr val="accent5">
                    <a:lumMod val="75000"/>
                  </a:schemeClr>
                </a:solidFill>
                <a:latin typeface="Times New Roman" panose="02020603050405020304" pitchFamily="18" charset="0"/>
                <a:ea typeface="Times New Roman" panose="02020603050405020304" pitchFamily="18" charset="0"/>
              </a:rPr>
              <a:t> + NTU, </a:t>
            </a:r>
            <a:r>
              <a:rPr lang="en-US" sz="2400" dirty="0" err="1">
                <a:solidFill>
                  <a:schemeClr val="accent5">
                    <a:lumMod val="75000"/>
                  </a:schemeClr>
                </a:solidFill>
                <a:latin typeface="Times New Roman" panose="02020603050405020304" pitchFamily="18" charset="0"/>
                <a:ea typeface="Times New Roman" panose="02020603050405020304" pitchFamily="18" charset="0"/>
              </a:rPr>
              <a:t>persoană</a:t>
            </a:r>
            <a:r>
              <a:rPr lang="en-US" sz="2400" dirty="0">
                <a:solidFill>
                  <a:schemeClr val="accent5">
                    <a:lumMod val="75000"/>
                  </a:schemeClr>
                </a:solidFill>
                <a:latin typeface="Times New Roman" panose="02020603050405020304" pitchFamily="18" charset="0"/>
                <a:ea typeface="Times New Roman" panose="02020603050405020304" pitchFamily="18" charset="0"/>
              </a:rPr>
              <a:t>)</a:t>
            </a:r>
            <a:endParaRPr lang="en-US" sz="2400" dirty="0">
              <a:solidFill>
                <a:schemeClr val="accent5">
                  <a:lumMod val="75000"/>
                </a:schemeClr>
              </a:solidFill>
              <a:latin typeface="Times New Roman" panose="02020603050405020304" pitchFamily="18" charset="0"/>
              <a:ea typeface="Calibri" panose="020F0502020204030204" pitchFamily="34" charset="0"/>
            </a:endParaRPr>
          </a:p>
          <a:p>
            <a:r>
              <a:rPr lang="ro-RO" sz="2400" u="sng" dirty="0">
                <a:solidFill>
                  <a:srgbClr val="0000FF"/>
                </a:solidFill>
                <a:latin typeface="Times New Roman" panose="02020603050405020304" pitchFamily="18" charset="0"/>
                <a:ea typeface="Calibri" panose="020F0502020204030204" pitchFamily="34" charset="0"/>
                <a:hlinkClick r:id="rId5"/>
              </a:rPr>
              <a:t>http://www.pontesubuntu.org/index.php/en/ubuntu-en</a:t>
            </a:r>
            <a:endParaRPr lang="en-US" sz="2400" dirty="0"/>
          </a:p>
        </p:txBody>
      </p:sp>
    </p:spTree>
    <p:extLst>
      <p:ext uri="{BB962C8B-B14F-4D97-AF65-F5344CB8AC3E}">
        <p14:creationId xmlns:p14="http://schemas.microsoft.com/office/powerpoint/2010/main" val="2715897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314DB-8984-49DC-903A-3F13F4F2F359}"/>
              </a:ext>
            </a:extLst>
          </p:cNvPr>
          <p:cNvSpPr>
            <a:spLocks noGrp="1"/>
          </p:cNvSpPr>
          <p:nvPr>
            <p:ph type="ctrTitle"/>
          </p:nvPr>
        </p:nvSpPr>
        <p:spPr>
          <a:xfrm>
            <a:off x="2279724" y="279957"/>
            <a:ext cx="8915399" cy="972068"/>
          </a:xfrm>
        </p:spPr>
        <p:txBody>
          <a:bodyPr>
            <a:normAutofit/>
          </a:bodyPr>
          <a:lstStyle/>
          <a:p>
            <a:pPr algn="ctr"/>
            <a:r>
              <a:rPr lang="ro-RO" altLang="ro-RO" sz="2800" dirty="0">
                <a:solidFill>
                  <a:schemeClr val="accent1">
                    <a:lumMod val="60000"/>
                    <a:lumOff val="40000"/>
                  </a:schemeClr>
                </a:solidFill>
                <a:latin typeface="Times New Roman" panose="02020603050405020304" pitchFamily="18" charset="0"/>
                <a:cs typeface="Times New Roman" panose="02020603050405020304" pitchFamily="18" charset="0"/>
              </a:rPr>
              <a:t>REGLEMENTĂRI, DOCUMENTE ȘCOLARE ȘI CURRICULARE, 2018 - 2019</a:t>
            </a:r>
            <a:endParaRPr lang="en-US" sz="28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2877799F-6955-4314-9BA4-8DF529F1399E}"/>
              </a:ext>
            </a:extLst>
          </p:cNvPr>
          <p:cNvSpPr>
            <a:spLocks noGrp="1"/>
          </p:cNvSpPr>
          <p:nvPr>
            <p:ph type="subTitle" idx="1"/>
          </p:nvPr>
        </p:nvSpPr>
        <p:spPr>
          <a:xfrm>
            <a:off x="1589648" y="1448972"/>
            <a:ext cx="10114671" cy="5129071"/>
          </a:xfrm>
        </p:spPr>
        <p:txBody>
          <a:bodyPr>
            <a:normAutofit fontScale="85000" lnSpcReduction="20000"/>
          </a:bodyPr>
          <a:lstStyle/>
          <a:p>
            <a:pPr algn="just">
              <a:lnSpc>
                <a:spcPct val="80000"/>
              </a:lnSpc>
            </a:pPr>
            <a:r>
              <a:rPr lang="ro-RO" altLang="ro-RO" sz="2600" i="1" dirty="0">
                <a:solidFill>
                  <a:schemeClr val="accent5">
                    <a:lumMod val="75000"/>
                  </a:schemeClr>
                </a:solidFill>
                <a:latin typeface="Times New Roman" panose="02020603050405020304" pitchFamily="18" charset="0"/>
                <a:cs typeface="Times New Roman" panose="02020603050405020304" pitchFamily="18" charset="0"/>
              </a:rPr>
              <a:t>Noul Curriculum pentru educație timpurie (varianta scurtă</a:t>
            </a:r>
            <a:r>
              <a:rPr lang="ro-RO" altLang="ro-RO" sz="2600" dirty="0">
                <a:solidFill>
                  <a:schemeClr val="accent5">
                    <a:lumMod val="75000"/>
                  </a:schemeClr>
                </a:solidFill>
                <a:latin typeface="Times New Roman" panose="02020603050405020304" pitchFamily="18" charset="0"/>
                <a:cs typeface="Times New Roman" panose="02020603050405020304" pitchFamily="18" charset="0"/>
              </a:rPr>
              <a:t>) și anexele:</a:t>
            </a:r>
          </a:p>
          <a:p>
            <a:pPr algn="just">
              <a:lnSpc>
                <a:spcPct val="80000"/>
              </a:lnSpc>
            </a:pPr>
            <a:r>
              <a:rPr lang="ro-RO" sz="2200" dirty="0">
                <a:solidFill>
                  <a:schemeClr val="accent2"/>
                </a:solidFill>
                <a:latin typeface="Times New Roman" panose="02020603050405020304" pitchFamily="18" charset="0"/>
                <a:cs typeface="Times New Roman" panose="02020603050405020304" pitchFamily="18" charset="0"/>
              </a:rPr>
              <a:t>Anexa nr.1 –Schema proiectării, pe teme anuale de studiu, a activităților tematice/pe domenii experiențiale </a:t>
            </a:r>
          </a:p>
          <a:p>
            <a:pPr algn="just">
              <a:lnSpc>
                <a:spcPct val="80000"/>
              </a:lnSpc>
            </a:pPr>
            <a:r>
              <a:rPr lang="ro-RO" sz="2200" dirty="0">
                <a:solidFill>
                  <a:schemeClr val="accent2"/>
                </a:solidFill>
                <a:latin typeface="Times New Roman" panose="02020603050405020304" pitchFamily="18" charset="0"/>
                <a:cs typeface="Times New Roman" panose="02020603050405020304" pitchFamily="18" charset="0"/>
              </a:rPr>
              <a:t>Anexa nr.2 - Model de planificare calendaristică a activităților</a:t>
            </a:r>
          </a:p>
          <a:p>
            <a:pPr algn="just">
              <a:lnSpc>
                <a:spcPct val="80000"/>
              </a:lnSpc>
            </a:pPr>
            <a:r>
              <a:rPr lang="ro-RO" sz="2200" dirty="0">
                <a:solidFill>
                  <a:schemeClr val="accent2"/>
                </a:solidFill>
                <a:latin typeface="Times New Roman" panose="02020603050405020304" pitchFamily="18" charset="0"/>
                <a:cs typeface="Times New Roman" panose="02020603050405020304" pitchFamily="18" charset="0"/>
              </a:rPr>
              <a:t>Anexa nr. 3 – Programul zilnic</a:t>
            </a:r>
            <a:r>
              <a:rPr lang="ro-RO" sz="2200" b="1" dirty="0">
                <a:latin typeface="Times New Roman" panose="02020603050405020304" pitchFamily="18" charset="0"/>
                <a:cs typeface="Times New Roman" panose="02020603050405020304" pitchFamily="18" charset="0"/>
              </a:rPr>
              <a:t>	</a:t>
            </a:r>
          </a:p>
          <a:p>
            <a:pPr algn="just">
              <a:lnSpc>
                <a:spcPct val="80000"/>
              </a:lnSpc>
            </a:pPr>
            <a:r>
              <a:rPr lang="ro-RO" sz="2200" dirty="0">
                <a:solidFill>
                  <a:schemeClr val="accent2"/>
                </a:solidFill>
                <a:latin typeface="Times New Roman" panose="02020603050405020304" pitchFamily="18" charset="0"/>
                <a:cs typeface="Times New Roman" panose="02020603050405020304" pitchFamily="18" charset="0"/>
              </a:rPr>
              <a:t>Anexa nr.4 – Fișa de apreciere a progresului individual al copilului înainte de înscrierea în clasa pregatitoare</a:t>
            </a:r>
          </a:p>
          <a:p>
            <a:pPr algn="just">
              <a:lnSpc>
                <a:spcPct val="80000"/>
              </a:lnSpc>
            </a:pPr>
            <a:r>
              <a:rPr lang="ro-RO" sz="2200" dirty="0">
                <a:solidFill>
                  <a:schemeClr val="accent2"/>
                </a:solidFill>
                <a:latin typeface="Times New Roman" panose="02020603050405020304" pitchFamily="18" charset="0"/>
                <a:cs typeface="Times New Roman" panose="02020603050405020304" pitchFamily="18" charset="0"/>
              </a:rPr>
              <a:t>Anexa nr.5 – Repere proiect didactic (activitate integrată)                </a:t>
            </a:r>
            <a:endParaRPr lang="en-US" sz="2200" dirty="0">
              <a:solidFill>
                <a:schemeClr val="accent2"/>
              </a:solidFill>
              <a:latin typeface="Times New Roman" panose="02020603050405020304" pitchFamily="18" charset="0"/>
              <a:cs typeface="Times New Roman" panose="02020603050405020304" pitchFamily="18" charset="0"/>
            </a:endParaRPr>
          </a:p>
          <a:p>
            <a:pPr algn="just">
              <a:lnSpc>
                <a:spcPct val="80000"/>
              </a:lnSpc>
            </a:pPr>
            <a:endParaRPr lang="en-US" altLang="ro-RO" sz="2100" dirty="0">
              <a:solidFill>
                <a:schemeClr val="accent2"/>
              </a:solidFill>
              <a:latin typeface="Times New Roman" panose="02020603050405020304" pitchFamily="18" charset="0"/>
              <a:cs typeface="Times New Roman" panose="02020603050405020304" pitchFamily="18" charset="0"/>
            </a:endParaRPr>
          </a:p>
          <a:p>
            <a:pPr algn="just">
              <a:lnSpc>
                <a:spcPct val="120000"/>
              </a:lnSpc>
            </a:pPr>
            <a:r>
              <a:rPr lang="ro-RO" altLang="ro-RO" sz="2600" i="1" dirty="0">
                <a:solidFill>
                  <a:schemeClr val="accent5">
                    <a:lumMod val="75000"/>
                  </a:schemeClr>
                </a:solidFill>
                <a:latin typeface="Times New Roman" panose="02020603050405020304" pitchFamily="18" charset="0"/>
                <a:cs typeface="Times New Roman" panose="02020603050405020304" pitchFamily="18" charset="0"/>
              </a:rPr>
              <a:t>Reperele fundamentale în învăţarea şi dezvoltarea timpurie a copiilor cu vârsta cuprinsă între naştere şi 7 ani </a:t>
            </a:r>
            <a:r>
              <a:rPr lang="ro-RO" altLang="ro-RO" sz="2600" dirty="0">
                <a:solidFill>
                  <a:schemeClr val="accent5">
                    <a:lumMod val="75000"/>
                  </a:schemeClr>
                </a:solidFill>
                <a:latin typeface="Times New Roman" panose="02020603050405020304" pitchFamily="18" charset="0"/>
                <a:cs typeface="Times New Roman" panose="02020603050405020304" pitchFamily="18" charset="0"/>
              </a:rPr>
              <a:t>(OM  nr.3851 /2010);</a:t>
            </a:r>
            <a:endParaRPr lang="en-US" altLang="ro-RO" sz="2600" dirty="0">
              <a:solidFill>
                <a:schemeClr val="accent5">
                  <a:lumMod val="75000"/>
                </a:schemeClr>
              </a:solidFill>
              <a:latin typeface="Times New Roman" panose="02020603050405020304" pitchFamily="18" charset="0"/>
              <a:cs typeface="Times New Roman" panose="02020603050405020304" pitchFamily="18" charset="0"/>
            </a:endParaRPr>
          </a:p>
          <a:p>
            <a:pPr algn="just">
              <a:lnSpc>
                <a:spcPct val="80000"/>
              </a:lnSpc>
            </a:pPr>
            <a:endParaRPr lang="ro-RO" altLang="ro-RO" sz="2600" i="1" dirty="0">
              <a:solidFill>
                <a:schemeClr val="accent5">
                  <a:lumMod val="75000"/>
                </a:schemeClr>
              </a:solidFill>
              <a:latin typeface="Times New Roman" panose="02020603050405020304" pitchFamily="18" charset="0"/>
              <a:cs typeface="Times New Roman" panose="02020603050405020304" pitchFamily="18" charset="0"/>
            </a:endParaRPr>
          </a:p>
          <a:p>
            <a:pPr algn="just">
              <a:lnSpc>
                <a:spcPct val="80000"/>
              </a:lnSpc>
            </a:pPr>
            <a:r>
              <a:rPr lang="ro-RO" altLang="ro-RO" sz="2600" i="1" dirty="0">
                <a:solidFill>
                  <a:schemeClr val="accent5">
                    <a:lumMod val="75000"/>
                  </a:schemeClr>
                </a:solidFill>
                <a:latin typeface="Times New Roman" panose="02020603050405020304" pitchFamily="18" charset="0"/>
                <a:cs typeface="Times New Roman" panose="02020603050405020304" pitchFamily="18" charset="0"/>
              </a:rPr>
              <a:t>Standarde de  calitate pentru învățământul preșcolar </a:t>
            </a:r>
            <a:r>
              <a:rPr lang="ro-RO" altLang="ro-RO" sz="2600" dirty="0">
                <a:solidFill>
                  <a:schemeClr val="accent5">
                    <a:lumMod val="75000"/>
                  </a:schemeClr>
                </a:solidFill>
                <a:latin typeface="Times New Roman" panose="02020603050405020304" pitchFamily="18" charset="0"/>
                <a:cs typeface="Times New Roman" panose="02020603050405020304" pitchFamily="18" charset="0"/>
              </a:rPr>
              <a:t>(OM  nr.4</a:t>
            </a:r>
            <a:r>
              <a:rPr lang="fr-FR" altLang="ro-RO" sz="2600" dirty="0">
                <a:solidFill>
                  <a:schemeClr val="accent5">
                    <a:lumMod val="75000"/>
                  </a:schemeClr>
                </a:solidFill>
                <a:latin typeface="Times New Roman" panose="02020603050405020304" pitchFamily="18" charset="0"/>
                <a:cs typeface="Times New Roman" panose="02020603050405020304" pitchFamily="18" charset="0"/>
              </a:rPr>
              <a:t>688/2012</a:t>
            </a:r>
            <a:r>
              <a:rPr lang="ro-RO" altLang="ro-RO" sz="2600" dirty="0">
                <a:solidFill>
                  <a:schemeClr val="accent5">
                    <a:lumMod val="75000"/>
                  </a:schemeClr>
                </a:solidFill>
                <a:latin typeface="Times New Roman" panose="02020603050405020304" pitchFamily="18" charset="0"/>
                <a:cs typeface="Times New Roman" panose="02020603050405020304" pitchFamily="18" charset="0"/>
              </a:rPr>
              <a:t>);</a:t>
            </a:r>
            <a:endParaRPr lang="en-US" altLang="ro-RO" sz="2600" dirty="0">
              <a:solidFill>
                <a:schemeClr val="accent5">
                  <a:lumMod val="75000"/>
                </a:schemeClr>
              </a:solidFill>
              <a:latin typeface="Times New Roman" panose="02020603050405020304" pitchFamily="18" charset="0"/>
              <a:cs typeface="Times New Roman" panose="02020603050405020304" pitchFamily="18" charset="0"/>
            </a:endParaRPr>
          </a:p>
          <a:p>
            <a:pPr algn="just">
              <a:lnSpc>
                <a:spcPct val="120000"/>
              </a:lnSpc>
            </a:pPr>
            <a:r>
              <a:rPr lang="ro-RO" altLang="ro-RO" sz="2600" i="1" dirty="0">
                <a:solidFill>
                  <a:schemeClr val="accent5">
                    <a:lumMod val="75000"/>
                  </a:schemeClr>
                </a:solidFill>
                <a:latin typeface="Times New Roman" panose="02020603050405020304" pitchFamily="18" charset="0"/>
                <a:cs typeface="Times New Roman" panose="02020603050405020304" pitchFamily="18" charset="0"/>
              </a:rPr>
              <a:t>Metodologia de organizare şi funcţionare a creşelor şi a altor  unităţi de educaţie timpurie antepreşcolară </a:t>
            </a:r>
            <a:r>
              <a:rPr lang="ro-RO" altLang="ro-RO" sz="2600" dirty="0">
                <a:solidFill>
                  <a:schemeClr val="accent5">
                    <a:lumMod val="75000"/>
                  </a:schemeClr>
                </a:solidFill>
                <a:latin typeface="Times New Roman" panose="02020603050405020304" pitchFamily="18" charset="0"/>
                <a:cs typeface="Times New Roman" panose="02020603050405020304" pitchFamily="18" charset="0"/>
              </a:rPr>
              <a:t>(HG nr.1252/2012, cu modificările și completările ulterioare);</a:t>
            </a:r>
            <a:endParaRPr lang="en-US" altLang="ro-RO" sz="2600" dirty="0">
              <a:solidFill>
                <a:schemeClr val="accent5">
                  <a:lumMod val="75000"/>
                </a:schemeClr>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14395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314DB-8984-49DC-903A-3F13F4F2F359}"/>
              </a:ext>
            </a:extLst>
          </p:cNvPr>
          <p:cNvSpPr>
            <a:spLocks noGrp="1"/>
          </p:cNvSpPr>
          <p:nvPr>
            <p:ph type="ctrTitle"/>
          </p:nvPr>
        </p:nvSpPr>
        <p:spPr>
          <a:xfrm>
            <a:off x="2279724" y="279957"/>
            <a:ext cx="8915399" cy="972068"/>
          </a:xfrm>
        </p:spPr>
        <p:txBody>
          <a:bodyPr>
            <a:normAutofit/>
          </a:bodyPr>
          <a:lstStyle/>
          <a:p>
            <a:pPr algn="ctr"/>
            <a:r>
              <a:rPr lang="ro-RO" altLang="ro-RO" sz="2800" dirty="0">
                <a:solidFill>
                  <a:schemeClr val="accent1">
                    <a:lumMod val="60000"/>
                    <a:lumOff val="40000"/>
                  </a:schemeClr>
                </a:solidFill>
                <a:latin typeface="Times New Roman" panose="02020603050405020304" pitchFamily="18" charset="0"/>
                <a:cs typeface="Times New Roman" panose="02020603050405020304" pitchFamily="18" charset="0"/>
              </a:rPr>
              <a:t>REGLEMENTĂRI, DOCUMENTE ȘCOLARE ȘI CURRICULARE, 2018 - 2019</a:t>
            </a:r>
            <a:endParaRPr lang="en-US" sz="28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2877799F-6955-4314-9BA4-8DF529F1399E}"/>
              </a:ext>
            </a:extLst>
          </p:cNvPr>
          <p:cNvSpPr>
            <a:spLocks noGrp="1"/>
          </p:cNvSpPr>
          <p:nvPr>
            <p:ph type="subTitle" idx="1"/>
          </p:nvPr>
        </p:nvSpPr>
        <p:spPr>
          <a:xfrm>
            <a:off x="1828801" y="1603717"/>
            <a:ext cx="9675812" cy="4974326"/>
          </a:xfrm>
        </p:spPr>
        <p:txBody>
          <a:bodyPr>
            <a:normAutofit fontScale="85000" lnSpcReduction="20000"/>
          </a:bodyPr>
          <a:lstStyle/>
          <a:p>
            <a:pPr algn="just">
              <a:lnSpc>
                <a:spcPct val="120000"/>
              </a:lnSpc>
            </a:pPr>
            <a:r>
              <a:rPr lang="en-US" altLang="ro-RO" sz="2600" i="1" dirty="0" err="1">
                <a:solidFill>
                  <a:schemeClr val="accent5">
                    <a:lumMod val="75000"/>
                  </a:schemeClr>
                </a:solidFill>
                <a:latin typeface="Times New Roman" panose="02020603050405020304" pitchFamily="18" charset="0"/>
                <a:cs typeface="Times New Roman" panose="02020603050405020304" pitchFamily="18" charset="0"/>
              </a:rPr>
              <a:t>Regulamentul</a:t>
            </a:r>
            <a:r>
              <a:rPr lang="en-US" altLang="ro-RO" sz="2600" i="1" dirty="0">
                <a:solidFill>
                  <a:schemeClr val="accent5">
                    <a:lumMod val="75000"/>
                  </a:schemeClr>
                </a:solidFill>
                <a:latin typeface="Times New Roman" panose="02020603050405020304" pitchFamily="18" charset="0"/>
                <a:cs typeface="Times New Roman" panose="02020603050405020304" pitchFamily="18" charset="0"/>
              </a:rPr>
              <a:t> de </a:t>
            </a:r>
            <a:r>
              <a:rPr lang="en-US" altLang="ro-RO" sz="2600" i="1" dirty="0" err="1">
                <a:solidFill>
                  <a:schemeClr val="accent5">
                    <a:lumMod val="75000"/>
                  </a:schemeClr>
                </a:solidFill>
                <a:latin typeface="Times New Roman" panose="02020603050405020304" pitchFamily="18" charset="0"/>
                <a:cs typeface="Times New Roman" panose="02020603050405020304" pitchFamily="18" charset="0"/>
              </a:rPr>
              <a:t>organizare</a:t>
            </a:r>
            <a:r>
              <a:rPr lang="en-US" altLang="ro-RO" sz="2600" i="1" dirty="0">
                <a:solidFill>
                  <a:schemeClr val="accent5">
                    <a:lumMod val="75000"/>
                  </a:schemeClr>
                </a:solidFill>
                <a:latin typeface="Times New Roman" panose="02020603050405020304" pitchFamily="18" charset="0"/>
                <a:cs typeface="Times New Roman" panose="02020603050405020304" pitchFamily="18" charset="0"/>
              </a:rPr>
              <a:t> </a:t>
            </a:r>
            <a:r>
              <a:rPr lang="en-US" altLang="ro-RO" sz="2600" i="1" dirty="0" err="1">
                <a:solidFill>
                  <a:schemeClr val="accent5">
                    <a:lumMod val="75000"/>
                  </a:schemeClr>
                </a:solidFill>
                <a:latin typeface="Times New Roman" panose="02020603050405020304" pitchFamily="18" charset="0"/>
                <a:cs typeface="Times New Roman" panose="02020603050405020304" pitchFamily="18" charset="0"/>
              </a:rPr>
              <a:t>și</a:t>
            </a:r>
            <a:r>
              <a:rPr lang="en-US" altLang="ro-RO" sz="2600" i="1" dirty="0">
                <a:solidFill>
                  <a:schemeClr val="accent5">
                    <a:lumMod val="75000"/>
                  </a:schemeClr>
                </a:solidFill>
                <a:latin typeface="Times New Roman" panose="02020603050405020304" pitchFamily="18" charset="0"/>
                <a:cs typeface="Times New Roman" panose="02020603050405020304" pitchFamily="18" charset="0"/>
              </a:rPr>
              <a:t> </a:t>
            </a:r>
            <a:r>
              <a:rPr lang="en-US" altLang="ro-RO" sz="2600" i="1" dirty="0" err="1">
                <a:solidFill>
                  <a:schemeClr val="accent5">
                    <a:lumMod val="75000"/>
                  </a:schemeClr>
                </a:solidFill>
                <a:latin typeface="Times New Roman" panose="02020603050405020304" pitchFamily="18" charset="0"/>
                <a:cs typeface="Times New Roman" panose="02020603050405020304" pitchFamily="18" charset="0"/>
              </a:rPr>
              <a:t>funcționare</a:t>
            </a:r>
            <a:r>
              <a:rPr lang="en-US" altLang="ro-RO" sz="2600" i="1" dirty="0">
                <a:solidFill>
                  <a:schemeClr val="accent5">
                    <a:lumMod val="75000"/>
                  </a:schemeClr>
                </a:solidFill>
                <a:latin typeface="Times New Roman" panose="02020603050405020304" pitchFamily="18" charset="0"/>
                <a:cs typeface="Times New Roman" panose="02020603050405020304" pitchFamily="18" charset="0"/>
              </a:rPr>
              <a:t> a </a:t>
            </a:r>
            <a:r>
              <a:rPr lang="en-US" altLang="ro-RO" sz="2600" i="1" dirty="0" err="1">
                <a:solidFill>
                  <a:schemeClr val="accent5">
                    <a:lumMod val="75000"/>
                  </a:schemeClr>
                </a:solidFill>
                <a:latin typeface="Times New Roman" panose="02020603050405020304" pitchFamily="18" charset="0"/>
                <a:cs typeface="Times New Roman" panose="02020603050405020304" pitchFamily="18" charset="0"/>
              </a:rPr>
              <a:t>unităților</a:t>
            </a:r>
            <a:r>
              <a:rPr lang="en-US" altLang="ro-RO" sz="2600" i="1" dirty="0">
                <a:solidFill>
                  <a:schemeClr val="accent5">
                    <a:lumMod val="75000"/>
                  </a:schemeClr>
                </a:solidFill>
                <a:latin typeface="Times New Roman" panose="02020603050405020304" pitchFamily="18" charset="0"/>
                <a:cs typeface="Times New Roman" panose="02020603050405020304" pitchFamily="18" charset="0"/>
              </a:rPr>
              <a:t> de  </a:t>
            </a:r>
            <a:r>
              <a:rPr lang="en-US" altLang="ro-RO" sz="2600" i="1" dirty="0" err="1">
                <a:solidFill>
                  <a:schemeClr val="accent5">
                    <a:lumMod val="75000"/>
                  </a:schemeClr>
                </a:solidFill>
                <a:latin typeface="Times New Roman" panose="02020603050405020304" pitchFamily="18" charset="0"/>
                <a:cs typeface="Times New Roman" panose="02020603050405020304" pitchFamily="18" charset="0"/>
              </a:rPr>
              <a:t>învățământ</a:t>
            </a:r>
            <a:r>
              <a:rPr lang="en-US" altLang="ro-RO" sz="2600" i="1" dirty="0">
                <a:solidFill>
                  <a:schemeClr val="accent5">
                    <a:lumMod val="75000"/>
                  </a:schemeClr>
                </a:solidFill>
                <a:latin typeface="Times New Roman" panose="02020603050405020304" pitchFamily="18" charset="0"/>
                <a:cs typeface="Times New Roman" panose="02020603050405020304" pitchFamily="18" charset="0"/>
              </a:rPr>
              <a:t> </a:t>
            </a:r>
            <a:r>
              <a:rPr lang="en-US" altLang="ro-RO" sz="2600" i="1" dirty="0" err="1">
                <a:solidFill>
                  <a:schemeClr val="accent5">
                    <a:lumMod val="75000"/>
                  </a:schemeClr>
                </a:solidFill>
                <a:latin typeface="Times New Roman" panose="02020603050405020304" pitchFamily="18" charset="0"/>
                <a:cs typeface="Times New Roman" panose="02020603050405020304" pitchFamily="18" charset="0"/>
              </a:rPr>
              <a:t>preuniversitar</a:t>
            </a:r>
            <a:r>
              <a:rPr lang="en-US" altLang="ro-RO" sz="2600" dirty="0">
                <a:solidFill>
                  <a:schemeClr val="accent5">
                    <a:lumMod val="75000"/>
                  </a:schemeClr>
                </a:solidFill>
                <a:latin typeface="Times New Roman" panose="02020603050405020304" pitchFamily="18" charset="0"/>
                <a:cs typeface="Times New Roman" panose="02020603050405020304" pitchFamily="18" charset="0"/>
              </a:rPr>
              <a:t> (OM nr.5</a:t>
            </a:r>
            <a:r>
              <a:rPr lang="ro-RO" altLang="ro-RO" sz="2600" dirty="0">
                <a:solidFill>
                  <a:schemeClr val="accent5">
                    <a:lumMod val="75000"/>
                  </a:schemeClr>
                </a:solidFill>
                <a:latin typeface="Times New Roman" panose="02020603050405020304" pitchFamily="18" charset="0"/>
                <a:cs typeface="Times New Roman" panose="02020603050405020304" pitchFamily="18" charset="0"/>
              </a:rPr>
              <a:t>079</a:t>
            </a:r>
            <a:r>
              <a:rPr lang="en-US" altLang="ro-RO" sz="2600" dirty="0">
                <a:solidFill>
                  <a:schemeClr val="accent5">
                    <a:lumMod val="75000"/>
                  </a:schemeClr>
                </a:solidFill>
                <a:latin typeface="Times New Roman" panose="02020603050405020304" pitchFamily="18" charset="0"/>
                <a:cs typeface="Times New Roman" panose="02020603050405020304" pitchFamily="18" charset="0"/>
              </a:rPr>
              <a:t>/201</a:t>
            </a:r>
            <a:r>
              <a:rPr lang="ro-RO" altLang="ro-RO" sz="2600" dirty="0">
                <a:solidFill>
                  <a:schemeClr val="accent5">
                    <a:lumMod val="75000"/>
                  </a:schemeClr>
                </a:solidFill>
                <a:latin typeface="Times New Roman" panose="02020603050405020304" pitchFamily="18" charset="0"/>
                <a:cs typeface="Times New Roman" panose="02020603050405020304" pitchFamily="18" charset="0"/>
              </a:rPr>
              <a:t>6, cu modificările și completările ulterioare</a:t>
            </a:r>
            <a:r>
              <a:rPr lang="en-US" altLang="ro-RO" sz="2600" dirty="0">
                <a:solidFill>
                  <a:schemeClr val="accent5">
                    <a:lumMod val="75000"/>
                  </a:schemeClr>
                </a:solidFill>
                <a:latin typeface="Times New Roman" panose="02020603050405020304" pitchFamily="18" charset="0"/>
                <a:cs typeface="Times New Roman" panose="02020603050405020304" pitchFamily="18" charset="0"/>
              </a:rPr>
              <a:t>)</a:t>
            </a:r>
            <a:r>
              <a:rPr lang="en-US" altLang="ro-RO" sz="2600" i="1" dirty="0">
                <a:solidFill>
                  <a:schemeClr val="accent5">
                    <a:lumMod val="75000"/>
                  </a:schemeClr>
                </a:solidFill>
                <a:latin typeface="Times New Roman" panose="02020603050405020304" pitchFamily="18" charset="0"/>
                <a:cs typeface="Times New Roman" panose="02020603050405020304" pitchFamily="18" charset="0"/>
              </a:rPr>
              <a:t>;</a:t>
            </a:r>
            <a:endParaRPr lang="ro-RO" altLang="ro-RO" sz="2600" i="1" dirty="0">
              <a:solidFill>
                <a:schemeClr val="accent5">
                  <a:lumMod val="75000"/>
                </a:schemeClr>
              </a:solidFill>
              <a:latin typeface="Times New Roman" panose="02020603050405020304" pitchFamily="18" charset="0"/>
              <a:cs typeface="Times New Roman" panose="02020603050405020304" pitchFamily="18" charset="0"/>
            </a:endParaRPr>
          </a:p>
          <a:p>
            <a:pPr algn="just">
              <a:lnSpc>
                <a:spcPct val="120000"/>
              </a:lnSpc>
            </a:pPr>
            <a:r>
              <a:rPr lang="ro-RO" altLang="ro-RO" sz="2600" i="1" dirty="0">
                <a:solidFill>
                  <a:schemeClr val="accent5">
                    <a:lumMod val="75000"/>
                  </a:schemeClr>
                </a:solidFill>
                <a:latin typeface="Times New Roman" panose="02020603050405020304" pitchFamily="18" charset="0"/>
                <a:cs typeface="Times New Roman" panose="02020603050405020304" pitchFamily="18" charset="0"/>
              </a:rPr>
              <a:t>Nota MEN nr.28.259/2000 privind documentele de evidenţă a activităţii educatoarelor din învăţământul preuniversitar (</a:t>
            </a:r>
            <a:r>
              <a:rPr lang="ro-RO" altLang="ro-RO" sz="2600" dirty="0">
                <a:solidFill>
                  <a:schemeClr val="accent5">
                    <a:lumMod val="75000"/>
                  </a:schemeClr>
                </a:solidFill>
                <a:latin typeface="Times New Roman" panose="02020603050405020304" pitchFamily="18" charset="0"/>
                <a:cs typeface="Times New Roman" panose="02020603050405020304" pitchFamily="18" charset="0"/>
              </a:rPr>
              <a:t>ref.la</a:t>
            </a:r>
            <a:r>
              <a:rPr lang="ro-RO" altLang="ro-RO" sz="2600" i="1" dirty="0">
                <a:solidFill>
                  <a:schemeClr val="accent5">
                    <a:lumMod val="75000"/>
                  </a:schemeClr>
                </a:solidFill>
                <a:latin typeface="Times New Roman" panose="02020603050405020304" pitchFamily="18" charset="0"/>
                <a:cs typeface="Times New Roman" panose="02020603050405020304" pitchFamily="18" charset="0"/>
              </a:rPr>
              <a:t> Condica de prezenţă şi evidenţă a activităţii educatoarei </a:t>
            </a:r>
            <a:r>
              <a:rPr lang="ro-RO" altLang="ro-RO" sz="2600" dirty="0">
                <a:solidFill>
                  <a:schemeClr val="accent5">
                    <a:lumMod val="75000"/>
                  </a:schemeClr>
                </a:solidFill>
                <a:latin typeface="Times New Roman" panose="02020603050405020304" pitchFamily="18" charset="0"/>
                <a:cs typeface="Times New Roman" panose="02020603050405020304" pitchFamily="18" charset="0"/>
              </a:rPr>
              <a:t>întâlnită și cu denumirea de</a:t>
            </a:r>
            <a:r>
              <a:rPr lang="ro-RO" altLang="ro-RO" sz="2600" i="1" dirty="0">
                <a:solidFill>
                  <a:schemeClr val="accent5">
                    <a:lumMod val="75000"/>
                  </a:schemeClr>
                </a:solidFill>
                <a:latin typeface="Times New Roman" panose="02020603050405020304" pitchFamily="18" charset="0"/>
                <a:cs typeface="Times New Roman" panose="02020603050405020304" pitchFamily="18" charset="0"/>
              </a:rPr>
              <a:t> Caietul educatoarei);</a:t>
            </a:r>
          </a:p>
          <a:p>
            <a:pPr algn="just">
              <a:lnSpc>
                <a:spcPct val="120000"/>
              </a:lnSpc>
            </a:pPr>
            <a:r>
              <a:rPr lang="ro-RO" altLang="ro-RO" sz="2600" i="1" dirty="0">
                <a:solidFill>
                  <a:schemeClr val="accent5">
                    <a:lumMod val="75000"/>
                  </a:schemeClr>
                </a:solidFill>
                <a:latin typeface="Times New Roman" panose="02020603050405020304" pitchFamily="18" charset="0"/>
                <a:cs typeface="Times New Roman" panose="02020603050405020304" pitchFamily="18" charset="0"/>
              </a:rPr>
              <a:t>Adresa MEN nr. 40.377/2000 privind documentele de evidenţă a activităţii educatoarelor din învăţământul preuniversitar care lucrează la grupele cu predare în limba minorităţilor naţionale;</a:t>
            </a:r>
            <a:endParaRPr lang="en-US" altLang="ro-RO" sz="2600" dirty="0">
              <a:solidFill>
                <a:schemeClr val="accent5">
                  <a:lumMod val="75000"/>
                </a:schemeClr>
              </a:solidFill>
              <a:latin typeface="Times New Roman" panose="02020603050405020304" pitchFamily="18" charset="0"/>
              <a:cs typeface="Times New Roman" panose="02020603050405020304" pitchFamily="18" charset="0"/>
            </a:endParaRPr>
          </a:p>
          <a:p>
            <a:pPr algn="just">
              <a:lnSpc>
                <a:spcPct val="120000"/>
              </a:lnSpc>
            </a:pPr>
            <a:r>
              <a:rPr lang="ro-RO" altLang="ro-RO" sz="2600" i="1" dirty="0">
                <a:solidFill>
                  <a:schemeClr val="accent5">
                    <a:lumMod val="75000"/>
                  </a:schemeClr>
                </a:solidFill>
                <a:latin typeface="Times New Roman" panose="02020603050405020304" pitchFamily="18" charset="0"/>
                <a:cs typeface="Times New Roman" panose="02020603050405020304" pitchFamily="18" charset="0"/>
              </a:rPr>
              <a:t>Adresa MEN nr.46.267/2010 privind activitățile specifice funcției de diriginte în învățământul preșcolar;</a:t>
            </a:r>
            <a:endParaRPr lang="en-US" altLang="ro-RO" sz="2600" dirty="0">
              <a:solidFill>
                <a:schemeClr val="accent5">
                  <a:lumMod val="75000"/>
                </a:schemeClr>
              </a:solidFill>
              <a:latin typeface="Times New Roman" panose="02020603050405020304" pitchFamily="18" charset="0"/>
              <a:cs typeface="Times New Roman" panose="02020603050405020304" pitchFamily="18" charset="0"/>
            </a:endParaRPr>
          </a:p>
          <a:p>
            <a:pPr algn="just">
              <a:lnSpc>
                <a:spcPct val="120000"/>
              </a:lnSpc>
            </a:pPr>
            <a:r>
              <a:rPr lang="ro-RO" altLang="ro-RO" sz="2600" i="1" dirty="0">
                <a:solidFill>
                  <a:schemeClr val="accent5">
                    <a:lumMod val="75000"/>
                  </a:schemeClr>
                </a:solidFill>
                <a:latin typeface="Times New Roman" panose="02020603050405020304" pitchFamily="18" charset="0"/>
                <a:cs typeface="Times New Roman" panose="02020603050405020304" pitchFamily="18" charset="0"/>
              </a:rPr>
              <a:t>Caietul de observații cu privire la dezvoltarea copiilor </a:t>
            </a:r>
            <a:r>
              <a:rPr lang="ro-RO" altLang="ro-RO" sz="2600" dirty="0">
                <a:solidFill>
                  <a:schemeClr val="accent5">
                    <a:lumMod val="75000"/>
                  </a:schemeClr>
                </a:solidFill>
                <a:latin typeface="Times New Roman" panose="02020603050405020304" pitchFamily="18" charset="0"/>
                <a:cs typeface="Times New Roman" panose="02020603050405020304" pitchFamily="18" charset="0"/>
              </a:rPr>
              <a:t>(un caiet obişnuit, în care se notează aspecte care ţin de dezvoltarea copilului, pe măsură ce acestea sunt observate de către educatoare, în diferite contexte).</a:t>
            </a:r>
          </a:p>
          <a:p>
            <a:pPr algn="just">
              <a:lnSpc>
                <a:spcPct val="80000"/>
              </a:lnSpc>
            </a:pPr>
            <a:endParaRPr lang="en-US" altLang="ro-RO" dirty="0">
              <a:solidFill>
                <a:srgbClr val="0B5395"/>
              </a:solidFill>
            </a:endParaRPr>
          </a:p>
          <a:p>
            <a:endParaRPr lang="en-US" dirty="0"/>
          </a:p>
        </p:txBody>
      </p:sp>
    </p:spTree>
    <p:extLst>
      <p:ext uri="{BB962C8B-B14F-4D97-AF65-F5344CB8AC3E}">
        <p14:creationId xmlns:p14="http://schemas.microsoft.com/office/powerpoint/2010/main" val="549196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314DB-8984-49DC-903A-3F13F4F2F359}"/>
              </a:ext>
            </a:extLst>
          </p:cNvPr>
          <p:cNvSpPr>
            <a:spLocks noGrp="1"/>
          </p:cNvSpPr>
          <p:nvPr>
            <p:ph type="ctrTitle"/>
          </p:nvPr>
        </p:nvSpPr>
        <p:spPr>
          <a:xfrm>
            <a:off x="2279724" y="279957"/>
            <a:ext cx="8915399" cy="972068"/>
          </a:xfrm>
        </p:spPr>
        <p:txBody>
          <a:bodyPr>
            <a:normAutofit/>
          </a:bodyPr>
          <a:lstStyle/>
          <a:p>
            <a:pPr algn="ctr"/>
            <a:r>
              <a:rPr lang="ro-RO" altLang="ro-RO" sz="2800" dirty="0">
                <a:solidFill>
                  <a:schemeClr val="accent1">
                    <a:lumMod val="60000"/>
                    <a:lumOff val="40000"/>
                  </a:schemeClr>
                </a:solidFill>
                <a:latin typeface="Times New Roman" panose="02020603050405020304" pitchFamily="18" charset="0"/>
                <a:cs typeface="Times New Roman" panose="02020603050405020304" pitchFamily="18" charset="0"/>
              </a:rPr>
              <a:t>ANUL ȘCOLAR 2018 – 2019</a:t>
            </a:r>
            <a:br>
              <a:rPr lang="ro-RO" altLang="ro-RO" sz="2800" dirty="0">
                <a:solidFill>
                  <a:schemeClr val="accent1">
                    <a:lumMod val="60000"/>
                    <a:lumOff val="40000"/>
                  </a:schemeClr>
                </a:solidFill>
                <a:latin typeface="Times New Roman" panose="02020603050405020304" pitchFamily="18" charset="0"/>
                <a:cs typeface="Times New Roman" panose="02020603050405020304" pitchFamily="18" charset="0"/>
              </a:rPr>
            </a:br>
            <a:endParaRPr lang="en-US" sz="28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2877799F-6955-4314-9BA4-8DF529F1399E}"/>
              </a:ext>
            </a:extLst>
          </p:cNvPr>
          <p:cNvSpPr>
            <a:spLocks noGrp="1"/>
          </p:cNvSpPr>
          <p:nvPr>
            <p:ph type="subTitle" idx="1"/>
          </p:nvPr>
        </p:nvSpPr>
        <p:spPr>
          <a:xfrm>
            <a:off x="1828801" y="2461846"/>
            <a:ext cx="9675812" cy="1294228"/>
          </a:xfrm>
        </p:spPr>
        <p:txBody>
          <a:bodyPr>
            <a:normAutofit fontScale="92500"/>
          </a:bodyPr>
          <a:lstStyle/>
          <a:p>
            <a:pPr algn="ctr">
              <a:lnSpc>
                <a:spcPct val="120000"/>
              </a:lnSpc>
            </a:pPr>
            <a:r>
              <a:rPr lang="ro-RO" altLang="ro-RO" sz="2600" b="1" i="1" dirty="0">
                <a:solidFill>
                  <a:schemeClr val="accent5">
                    <a:lumMod val="75000"/>
                  </a:schemeClr>
                </a:solidFill>
                <a:latin typeface="Times New Roman" panose="02020603050405020304" pitchFamily="18" charset="0"/>
                <a:cs typeface="Times New Roman" panose="02020603050405020304" pitchFamily="18" charset="0"/>
              </a:rPr>
              <a:t>FACILITAREA ACCESULUI LA EDUCAȚIE PENTRU TOȚI</a:t>
            </a:r>
          </a:p>
          <a:p>
            <a:pPr algn="ctr">
              <a:lnSpc>
                <a:spcPct val="120000"/>
              </a:lnSpc>
            </a:pPr>
            <a:r>
              <a:rPr lang="ro-RO" altLang="ro-RO" sz="2600" b="1" i="1" dirty="0">
                <a:solidFill>
                  <a:schemeClr val="accent5">
                    <a:lumMod val="75000"/>
                  </a:schemeClr>
                </a:solidFill>
                <a:latin typeface="Times New Roman" panose="02020603050405020304" pitchFamily="18" charset="0"/>
                <a:cs typeface="Times New Roman" panose="02020603050405020304" pitchFamily="18" charset="0"/>
              </a:rPr>
              <a:t>Comunități de practică pentru servicii de calitate pentru copil și familie</a:t>
            </a:r>
            <a:endParaRPr lang="ro-RO" altLang="ro-RO" sz="2600" b="1" dirty="0">
              <a:solidFill>
                <a:schemeClr val="accent5">
                  <a:lumMod val="75000"/>
                </a:schemeClr>
              </a:solidFill>
              <a:latin typeface="Times New Roman" panose="02020603050405020304" pitchFamily="18" charset="0"/>
              <a:cs typeface="Times New Roman" panose="02020603050405020304" pitchFamily="18" charset="0"/>
            </a:endParaRPr>
          </a:p>
          <a:p>
            <a:pPr algn="just">
              <a:lnSpc>
                <a:spcPct val="80000"/>
              </a:lnSpc>
            </a:pPr>
            <a:endParaRPr lang="en-US" altLang="ro-RO" dirty="0">
              <a:solidFill>
                <a:srgbClr val="0B5395"/>
              </a:solidFill>
            </a:endParaRPr>
          </a:p>
          <a:p>
            <a:endParaRPr lang="en-US" dirty="0"/>
          </a:p>
        </p:txBody>
      </p:sp>
    </p:spTree>
    <p:extLst>
      <p:ext uri="{BB962C8B-B14F-4D97-AF65-F5344CB8AC3E}">
        <p14:creationId xmlns:p14="http://schemas.microsoft.com/office/powerpoint/2010/main" val="1238700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8000">
              <a:schemeClr val="bg2"/>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B62D4D47-C9CA-416C-A2EE-CC0DD8E436D9}"/>
              </a:ext>
            </a:extLst>
          </p:cNvPr>
          <p:cNvSpPr>
            <a:spLocks noGrp="1"/>
          </p:cNvSpPr>
          <p:nvPr>
            <p:ph type="ctrTitle"/>
          </p:nvPr>
        </p:nvSpPr>
        <p:spPr>
          <a:xfrm>
            <a:off x="2409251" y="2053883"/>
            <a:ext cx="9025023" cy="2854473"/>
          </a:xfrm>
        </p:spPr>
        <p:txBody>
          <a:bodyPr>
            <a:noAutofit/>
          </a:bodyPr>
          <a:lstStyle/>
          <a:p>
            <a:pPr algn="ctr"/>
            <a:r>
              <a:rPr lang="ro-RO" sz="2800" b="1" dirty="0">
                <a:solidFill>
                  <a:srgbClr val="0070C0"/>
                </a:solidFill>
              </a:rPr>
              <a:t> </a:t>
            </a:r>
            <a:r>
              <a:rPr lang="ro-RO" sz="2800" b="1" dirty="0">
                <a:solidFill>
                  <a:schemeClr val="accent1">
                    <a:lumMod val="60000"/>
                    <a:lumOff val="40000"/>
                  </a:schemeClr>
                </a:solidFill>
                <a:latin typeface="Times New Roman" panose="02020603050405020304" pitchFamily="18" charset="0"/>
                <a:cs typeface="Times New Roman" panose="02020603050405020304" pitchFamily="18" charset="0"/>
              </a:rPr>
              <a:t>EDUCAŢI</a:t>
            </a:r>
            <a:r>
              <a:rPr lang="en-US" sz="2800" b="1" dirty="0">
                <a:solidFill>
                  <a:schemeClr val="accent1">
                    <a:lumMod val="60000"/>
                    <a:lumOff val="40000"/>
                  </a:schemeClr>
                </a:solidFill>
                <a:latin typeface="Times New Roman" panose="02020603050405020304" pitchFamily="18" charset="0"/>
                <a:cs typeface="Times New Roman" panose="02020603050405020304" pitchFamily="18" charset="0"/>
              </a:rPr>
              <a:t>A </a:t>
            </a:r>
            <a:r>
              <a:rPr lang="ro-RO" sz="2800" b="1" dirty="0">
                <a:solidFill>
                  <a:schemeClr val="accent1">
                    <a:lumMod val="60000"/>
                    <a:lumOff val="40000"/>
                  </a:schemeClr>
                </a:solidFill>
                <a:latin typeface="Times New Roman" panose="02020603050405020304" pitchFamily="18" charset="0"/>
                <a:cs typeface="Times New Roman" panose="02020603050405020304" pitchFamily="18" charset="0"/>
              </a:rPr>
              <a:t>TIMPURIE </a:t>
            </a:r>
            <a:br>
              <a:rPr lang="ro-RO" sz="2800" b="1" dirty="0">
                <a:solidFill>
                  <a:schemeClr val="accent1">
                    <a:lumMod val="60000"/>
                    <a:lumOff val="40000"/>
                  </a:schemeClr>
                </a:solidFill>
                <a:latin typeface="Times New Roman" panose="02020603050405020304" pitchFamily="18" charset="0"/>
                <a:cs typeface="Times New Roman" panose="02020603050405020304" pitchFamily="18" charset="0"/>
              </a:rPr>
            </a:br>
            <a:r>
              <a:rPr lang="en-US" sz="2800" dirty="0">
                <a:solidFill>
                  <a:schemeClr val="accent1">
                    <a:lumMod val="60000"/>
                    <a:lumOff val="40000"/>
                  </a:schemeClr>
                </a:solidFill>
                <a:latin typeface="Times New Roman" panose="02020603050405020304" pitchFamily="18" charset="0"/>
                <a:cs typeface="Times New Roman" panose="02020603050405020304" pitchFamily="18" charset="0"/>
              </a:rPr>
              <a:t>la </a:t>
            </a:r>
            <a:r>
              <a:rPr lang="ro-RO" sz="2800" dirty="0">
                <a:solidFill>
                  <a:schemeClr val="accent1">
                    <a:lumMod val="60000"/>
                    <a:lumOff val="40000"/>
                  </a:schemeClr>
                </a:solidFill>
                <a:latin typeface="Times New Roman" panose="02020603050405020304" pitchFamily="18" charset="0"/>
                <a:cs typeface="Times New Roman" panose="02020603050405020304" pitchFamily="18" charset="0"/>
              </a:rPr>
              <a:t>î</a:t>
            </a:r>
            <a:r>
              <a:rPr lang="en-US" sz="2800" dirty="0" err="1">
                <a:solidFill>
                  <a:schemeClr val="accent1">
                    <a:lumMod val="60000"/>
                    <a:lumOff val="40000"/>
                  </a:schemeClr>
                </a:solidFill>
                <a:latin typeface="Times New Roman" panose="02020603050405020304" pitchFamily="18" charset="0"/>
                <a:cs typeface="Times New Roman" panose="02020603050405020304" pitchFamily="18" charset="0"/>
              </a:rPr>
              <a:t>nceputul</a:t>
            </a:r>
            <a:r>
              <a:rPr lang="en-US" sz="2800" dirty="0">
                <a:solidFill>
                  <a:schemeClr val="accent1">
                    <a:lumMod val="60000"/>
                    <a:lumOff val="40000"/>
                  </a:schemeClr>
                </a:solidFill>
                <a:latin typeface="Times New Roman" panose="02020603050405020304" pitchFamily="18" charset="0"/>
                <a:cs typeface="Times New Roman" panose="02020603050405020304" pitchFamily="18" charset="0"/>
              </a:rPr>
              <a:t> </a:t>
            </a:r>
            <a:r>
              <a:rPr lang="en-US" sz="2800" dirty="0" err="1">
                <a:solidFill>
                  <a:schemeClr val="accent1">
                    <a:lumMod val="60000"/>
                    <a:lumOff val="40000"/>
                  </a:schemeClr>
                </a:solidFill>
                <a:latin typeface="Times New Roman" panose="02020603050405020304" pitchFamily="18" charset="0"/>
                <a:cs typeface="Times New Roman" panose="02020603050405020304" pitchFamily="18" charset="0"/>
              </a:rPr>
              <a:t>anului</a:t>
            </a:r>
            <a:r>
              <a:rPr lang="en-US" sz="2800" dirty="0">
                <a:solidFill>
                  <a:schemeClr val="accent1">
                    <a:lumMod val="60000"/>
                    <a:lumOff val="40000"/>
                  </a:schemeClr>
                </a:solidFill>
                <a:latin typeface="Times New Roman" panose="02020603050405020304" pitchFamily="18" charset="0"/>
                <a:cs typeface="Times New Roman" panose="02020603050405020304" pitchFamily="18" charset="0"/>
              </a:rPr>
              <a:t> </a:t>
            </a:r>
            <a:r>
              <a:rPr lang="ro-RO" sz="2800" dirty="0">
                <a:solidFill>
                  <a:schemeClr val="accent1">
                    <a:lumMod val="60000"/>
                    <a:lumOff val="40000"/>
                  </a:schemeClr>
                </a:solidFill>
                <a:latin typeface="Times New Roman" panose="02020603050405020304" pitchFamily="18" charset="0"/>
                <a:cs typeface="Times New Roman" panose="02020603050405020304" pitchFamily="18" charset="0"/>
              </a:rPr>
              <a:t>ș</a:t>
            </a:r>
            <a:r>
              <a:rPr lang="en-US" sz="2800" dirty="0" err="1">
                <a:solidFill>
                  <a:schemeClr val="accent1">
                    <a:lumMod val="60000"/>
                    <a:lumOff val="40000"/>
                  </a:schemeClr>
                </a:solidFill>
                <a:latin typeface="Times New Roman" panose="02020603050405020304" pitchFamily="18" charset="0"/>
                <a:cs typeface="Times New Roman" panose="02020603050405020304" pitchFamily="18" charset="0"/>
              </a:rPr>
              <a:t>colar</a:t>
            </a:r>
            <a:r>
              <a:rPr lang="en-US" sz="2800" dirty="0">
                <a:solidFill>
                  <a:schemeClr val="accent1">
                    <a:lumMod val="60000"/>
                    <a:lumOff val="40000"/>
                  </a:schemeClr>
                </a:solidFill>
                <a:latin typeface="Times New Roman" panose="02020603050405020304" pitchFamily="18" charset="0"/>
                <a:cs typeface="Times New Roman" panose="02020603050405020304" pitchFamily="18" charset="0"/>
              </a:rPr>
              <a:t> 2018-2019</a:t>
            </a:r>
            <a:br>
              <a:rPr lang="ro-RO" sz="2800" dirty="0">
                <a:solidFill>
                  <a:schemeClr val="accent1">
                    <a:lumMod val="60000"/>
                    <a:lumOff val="40000"/>
                  </a:schemeClr>
                </a:solidFill>
                <a:latin typeface="Times New Roman" panose="02020603050405020304" pitchFamily="18" charset="0"/>
                <a:cs typeface="Times New Roman" panose="02020603050405020304" pitchFamily="18" charset="0"/>
              </a:rPr>
            </a:br>
            <a:br>
              <a:rPr lang="ro-RO" sz="2800" dirty="0">
                <a:solidFill>
                  <a:schemeClr val="accent1">
                    <a:lumMod val="60000"/>
                    <a:lumOff val="40000"/>
                  </a:schemeClr>
                </a:solidFill>
                <a:latin typeface="Times New Roman" panose="02020603050405020304" pitchFamily="18" charset="0"/>
                <a:cs typeface="Times New Roman" panose="02020603050405020304" pitchFamily="18" charset="0"/>
              </a:rPr>
            </a:br>
            <a:br>
              <a:rPr lang="ro-RO" sz="2800" dirty="0">
                <a:solidFill>
                  <a:schemeClr val="accent1">
                    <a:lumMod val="60000"/>
                    <a:lumOff val="40000"/>
                  </a:schemeClr>
                </a:solidFill>
                <a:latin typeface="Times New Roman" panose="02020603050405020304" pitchFamily="18" charset="0"/>
                <a:cs typeface="Times New Roman" panose="02020603050405020304" pitchFamily="18" charset="0"/>
              </a:rPr>
            </a:br>
            <a:r>
              <a:rPr lang="ro-RO" sz="2400" dirty="0">
                <a:solidFill>
                  <a:schemeClr val="accent5">
                    <a:lumMod val="75000"/>
                  </a:schemeClr>
                </a:solidFill>
                <a:latin typeface="Times New Roman" panose="02020603050405020304" pitchFamily="18" charset="0"/>
                <a:cs typeface="Times New Roman" panose="02020603050405020304" pitchFamily="18" charset="0"/>
              </a:rPr>
              <a:t>CONSTANȚA, 20-22 septembrie 2018</a:t>
            </a:r>
            <a:br>
              <a:rPr lang="en-US" sz="2800" dirty="0">
                <a:solidFill>
                  <a:schemeClr val="accent1">
                    <a:lumMod val="60000"/>
                    <a:lumOff val="40000"/>
                  </a:schemeClr>
                </a:solidFill>
                <a:latin typeface="Times New Roman" panose="02020603050405020304" pitchFamily="18" charset="0"/>
                <a:cs typeface="Times New Roman" panose="02020603050405020304" pitchFamily="18" charset="0"/>
              </a:rPr>
            </a:br>
            <a:endParaRPr lang="en-US" sz="28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pic>
        <p:nvPicPr>
          <p:cNvPr id="3" name="Imagine 4"/>
          <p:cNvPicPr>
            <a:picLocks noChangeAspect="1"/>
          </p:cNvPicPr>
          <p:nvPr/>
        </p:nvPicPr>
        <p:blipFill>
          <a:blip r:embed="rId2"/>
          <a:stretch>
            <a:fillRect/>
          </a:stretch>
        </p:blipFill>
        <p:spPr>
          <a:xfrm>
            <a:off x="209974" y="1"/>
            <a:ext cx="2590891" cy="939114"/>
          </a:xfrm>
          <a:prstGeom prst="rect">
            <a:avLst/>
          </a:prstGeom>
        </p:spPr>
      </p:pic>
      <p:pic>
        <p:nvPicPr>
          <p:cNvPr id="4" name="Imagine 5"/>
          <p:cNvPicPr>
            <a:picLocks noChangeAspect="1"/>
          </p:cNvPicPr>
          <p:nvPr/>
        </p:nvPicPr>
        <p:blipFill>
          <a:blip r:embed="rId3"/>
          <a:stretch>
            <a:fillRect/>
          </a:stretch>
        </p:blipFill>
        <p:spPr>
          <a:xfrm>
            <a:off x="10569146" y="1"/>
            <a:ext cx="1622854" cy="939114"/>
          </a:xfrm>
          <a:prstGeom prst="rect">
            <a:avLst/>
          </a:prstGeom>
        </p:spPr>
      </p:pic>
    </p:spTree>
    <p:extLst>
      <p:ext uri="{BB962C8B-B14F-4D97-AF65-F5344CB8AC3E}">
        <p14:creationId xmlns:p14="http://schemas.microsoft.com/office/powerpoint/2010/main" val="2077154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B62D4D47-C9CA-416C-A2EE-CC0DD8E436D9}"/>
              </a:ext>
            </a:extLst>
          </p:cNvPr>
          <p:cNvSpPr>
            <a:spLocks noGrp="1"/>
          </p:cNvSpPr>
          <p:nvPr>
            <p:ph type="ctrTitle"/>
          </p:nvPr>
        </p:nvSpPr>
        <p:spPr>
          <a:xfrm>
            <a:off x="2479589" y="230659"/>
            <a:ext cx="9025023" cy="4621427"/>
          </a:xfrm>
        </p:spPr>
        <p:txBody>
          <a:bodyPr>
            <a:noAutofit/>
          </a:bodyPr>
          <a:lstStyle/>
          <a:p>
            <a:pPr algn="ctr"/>
            <a:br>
              <a:rPr lang="en-US" sz="2800" dirty="0"/>
            </a:br>
            <a:endParaRPr lang="en-US" sz="2800" dirty="0"/>
          </a:p>
        </p:txBody>
      </p:sp>
      <p:sp>
        <p:nvSpPr>
          <p:cNvPr id="3" name="Rectangle 2"/>
          <p:cNvSpPr/>
          <p:nvPr/>
        </p:nvSpPr>
        <p:spPr>
          <a:xfrm>
            <a:off x="332509" y="230659"/>
            <a:ext cx="3491052" cy="923330"/>
          </a:xfrm>
          <a:prstGeom prst="rect">
            <a:avLst/>
          </a:prstGeom>
        </p:spPr>
        <p:txBody>
          <a:bodyPr wrap="square">
            <a:spAutoFit/>
          </a:bodyPr>
          <a:lstStyle/>
          <a:p>
            <a:pPr algn="ctr"/>
            <a:r>
              <a:rPr lang="ro-RO" altLang="ro-RO" b="1" dirty="0">
                <a:solidFill>
                  <a:schemeClr val="accent1">
                    <a:lumMod val="60000"/>
                    <a:lumOff val="40000"/>
                  </a:schemeClr>
                </a:solidFill>
                <a:latin typeface="Times New Roman" panose="02020603050405020304" pitchFamily="18" charset="0"/>
                <a:cs typeface="Times New Roman" panose="02020603050405020304" pitchFamily="18" charset="0"/>
              </a:rPr>
              <a:t>SISTEMUL ROMÂNESC DE EDUCAȚIE </a:t>
            </a:r>
          </a:p>
          <a:p>
            <a:pPr algn="ctr"/>
            <a:r>
              <a:rPr lang="ro-RO" altLang="ro-RO" dirty="0">
                <a:solidFill>
                  <a:schemeClr val="accent1">
                    <a:lumMod val="60000"/>
                    <a:lumOff val="40000"/>
                  </a:schemeClr>
                </a:solidFill>
                <a:latin typeface="Times New Roman" panose="02020603050405020304" pitchFamily="18" charset="0"/>
                <a:cs typeface="Times New Roman" panose="02020603050405020304" pitchFamily="18" charset="0"/>
              </a:rPr>
              <a:t>(în contextul LEN nr.1/2011)</a:t>
            </a:r>
          </a:p>
        </p:txBody>
      </p:sp>
      <p:sp>
        <p:nvSpPr>
          <p:cNvPr id="4" name="Rectangle 3"/>
          <p:cNvSpPr/>
          <p:nvPr/>
        </p:nvSpPr>
        <p:spPr bwMode="auto">
          <a:xfrm>
            <a:off x="4680817" y="1171173"/>
            <a:ext cx="3357586" cy="500066"/>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a:lstStyle/>
          <a:p>
            <a:pPr algn="ctr">
              <a:buFont typeface="Times New Roman" pitchFamily="16" charset="0"/>
              <a:buNone/>
              <a:defRPr/>
            </a:pPr>
            <a:r>
              <a:rPr lang="ro-RO" sz="1600" b="1" dirty="0">
                <a:ln w="10160">
                  <a:solidFill>
                    <a:schemeClr val="accent2">
                      <a:lumMod val="40000"/>
                      <a:lumOff val="60000"/>
                    </a:schemeClr>
                  </a:solidFill>
                  <a:prstDash val="solid"/>
                </a:ln>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Învățământ universitar</a:t>
            </a:r>
            <a:endParaRPr lang="en-US" sz="1600" b="1" dirty="0">
              <a:ln w="10160">
                <a:solidFill>
                  <a:schemeClr val="accent2">
                    <a:lumMod val="40000"/>
                    <a:lumOff val="60000"/>
                  </a:schemeClr>
                </a:solidFill>
                <a:prstDash val="solid"/>
              </a:ln>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5" name="Rectangle 4"/>
          <p:cNvSpPr/>
          <p:nvPr/>
        </p:nvSpPr>
        <p:spPr bwMode="auto">
          <a:xfrm>
            <a:off x="4118659" y="1746273"/>
            <a:ext cx="4286280" cy="500066"/>
          </a:xfrm>
          <a:prstGeom prst="rect">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lgn="ctr">
              <a:buFont typeface="Times New Roman" pitchFamily="16" charset="0"/>
              <a:buNone/>
              <a:defRPr/>
            </a:pPr>
            <a:r>
              <a:rPr lang="ro-RO" sz="1600" dirty="0">
                <a:ln w="10160">
                  <a:solidFill>
                    <a:srgbClr val="7030A0"/>
                  </a:solidFill>
                  <a:prstDash val="solid"/>
                </a:ln>
                <a:solidFill>
                  <a:srgbClr val="000000"/>
                </a:solidFill>
                <a:latin typeface="Times New Roman" panose="02020603050405020304" pitchFamily="18" charset="0"/>
                <a:cs typeface="Times New Roman" panose="02020603050405020304" pitchFamily="18" charset="0"/>
              </a:rPr>
              <a:t>Învățământ terțiar non-universitar (postliceal)</a:t>
            </a:r>
            <a:endParaRPr lang="en-US" sz="1600" dirty="0">
              <a:ln w="10160">
                <a:solidFill>
                  <a:srgbClr val="7030A0"/>
                </a:solidFill>
                <a:prstDash val="solid"/>
              </a:ln>
              <a:solidFill>
                <a:srgbClr val="000000"/>
              </a:solidFill>
              <a:latin typeface="Times New Roman" panose="02020603050405020304" pitchFamily="18" charset="0"/>
              <a:cs typeface="Times New Roman" panose="02020603050405020304" pitchFamily="18" charset="0"/>
            </a:endParaRPr>
          </a:p>
        </p:txBody>
      </p:sp>
      <p:sp>
        <p:nvSpPr>
          <p:cNvPr id="6" name="Rectangle 5"/>
          <p:cNvSpPr/>
          <p:nvPr/>
        </p:nvSpPr>
        <p:spPr bwMode="auto">
          <a:xfrm>
            <a:off x="4477509" y="2379290"/>
            <a:ext cx="3714776" cy="2071702"/>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a:lstStyle/>
          <a:p>
            <a:pPr algn="ctr">
              <a:buFont typeface="Times New Roman" pitchFamily="16" charset="0"/>
              <a:buNone/>
              <a:defRPr/>
            </a:pPr>
            <a:r>
              <a:rPr lang="ro-RO" sz="1600" dirty="0">
                <a:ln w="10160">
                  <a:solidFill>
                    <a:schemeClr val="accent2">
                      <a:lumMod val="50000"/>
                    </a:schemeClr>
                  </a:solidFill>
                  <a:prstDash val="solid"/>
                </a:ln>
                <a:solidFill>
                  <a:srgbClr val="0070C0"/>
                </a:solidFill>
                <a:latin typeface="Times New Roman" panose="02020603050405020304" pitchFamily="18" charset="0"/>
                <a:cs typeface="Times New Roman" panose="02020603050405020304" pitchFamily="18" charset="0"/>
              </a:rPr>
              <a:t>Învățământ secundar superior </a:t>
            </a:r>
          </a:p>
          <a:p>
            <a:pPr algn="ctr">
              <a:buFont typeface="Times New Roman" pitchFamily="16" charset="0"/>
              <a:buNone/>
              <a:defRPr/>
            </a:pPr>
            <a:r>
              <a:rPr lang="ro-RO" sz="1600" dirty="0">
                <a:ln w="10160">
                  <a:solidFill>
                    <a:schemeClr val="accent2">
                      <a:lumMod val="50000"/>
                    </a:schemeClr>
                  </a:solidFill>
                  <a:prstDash val="solid"/>
                </a:ln>
                <a:solidFill>
                  <a:srgbClr val="0070C0"/>
                </a:solidFill>
                <a:latin typeface="Times New Roman" panose="02020603050405020304" pitchFamily="18" charset="0"/>
                <a:cs typeface="Times New Roman" panose="02020603050405020304" pitchFamily="18" charset="0"/>
              </a:rPr>
              <a:t>(</a:t>
            </a:r>
            <a:r>
              <a:rPr lang="ro-RO" sz="1600" dirty="0" err="1">
                <a:ln w="10160">
                  <a:solidFill>
                    <a:schemeClr val="accent2">
                      <a:lumMod val="50000"/>
                    </a:schemeClr>
                  </a:solidFill>
                  <a:prstDash val="solid"/>
                </a:ln>
                <a:solidFill>
                  <a:srgbClr val="0070C0"/>
                </a:solidFill>
                <a:latin typeface="Times New Roman" panose="02020603050405020304" pitchFamily="18" charset="0"/>
                <a:cs typeface="Times New Roman" panose="02020603050405020304" pitchFamily="18" charset="0"/>
              </a:rPr>
              <a:t>cls.IX</a:t>
            </a:r>
            <a:r>
              <a:rPr lang="ro-RO" sz="1600" dirty="0">
                <a:ln w="10160">
                  <a:solidFill>
                    <a:schemeClr val="accent2">
                      <a:lumMod val="50000"/>
                    </a:schemeClr>
                  </a:solidFill>
                  <a:prstDash val="solid"/>
                </a:ln>
                <a:solidFill>
                  <a:srgbClr val="0070C0"/>
                </a:solidFill>
                <a:latin typeface="Times New Roman" panose="02020603050405020304" pitchFamily="18" charset="0"/>
                <a:cs typeface="Times New Roman" panose="02020603050405020304" pitchFamily="18" charset="0"/>
              </a:rPr>
              <a:t>-XII/XIII)</a:t>
            </a:r>
            <a:endParaRPr lang="en-US" sz="1600" dirty="0">
              <a:ln w="10160">
                <a:solidFill>
                  <a:schemeClr val="accent2">
                    <a:lumMod val="50000"/>
                  </a:schemeClr>
                </a:solidFill>
                <a:prstDash val="solid"/>
              </a:ln>
              <a:solidFill>
                <a:srgbClr val="0070C0"/>
              </a:solidFill>
              <a:latin typeface="Times New Roman" panose="02020603050405020304" pitchFamily="18" charset="0"/>
              <a:cs typeface="Times New Roman" panose="02020603050405020304" pitchFamily="18" charset="0"/>
            </a:endParaRPr>
          </a:p>
        </p:txBody>
      </p:sp>
      <p:sp>
        <p:nvSpPr>
          <p:cNvPr id="7" name="Rectangle 6"/>
          <p:cNvSpPr/>
          <p:nvPr/>
        </p:nvSpPr>
        <p:spPr bwMode="auto">
          <a:xfrm>
            <a:off x="4548953" y="3148562"/>
            <a:ext cx="1143000" cy="1214438"/>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lstStyle/>
          <a:p>
            <a:pPr algn="ctr"/>
            <a:endParaRPr lang="ro-RO" altLang="ro-RO" sz="1200" b="1" dirty="0">
              <a:solidFill>
                <a:srgbClr val="0070C0"/>
              </a:solidFill>
            </a:endParaRPr>
          </a:p>
          <a:p>
            <a:pPr algn="ctr"/>
            <a:endParaRPr lang="ro-RO" altLang="ro-RO" sz="1200" b="1" dirty="0">
              <a:solidFill>
                <a:srgbClr val="0070C0"/>
              </a:solidFill>
            </a:endParaRPr>
          </a:p>
          <a:p>
            <a:pPr algn="ctr"/>
            <a:r>
              <a:rPr lang="ro-RO" altLang="ro-RO" sz="900" b="1" dirty="0">
                <a:solidFill>
                  <a:srgbClr val="0070C0"/>
                </a:solidFill>
                <a:latin typeface="Times New Roman" panose="02020603050405020304" pitchFamily="18" charset="0"/>
                <a:cs typeface="Times New Roman" panose="02020603050405020304" pitchFamily="18" charset="0"/>
              </a:rPr>
              <a:t>FILIERA TEORETICĂ</a:t>
            </a:r>
            <a:endParaRPr lang="en-US" altLang="ro-RO" sz="900" b="1" dirty="0">
              <a:solidFill>
                <a:srgbClr val="0070C0"/>
              </a:solidFill>
              <a:latin typeface="Times New Roman" panose="02020603050405020304" pitchFamily="18" charset="0"/>
              <a:cs typeface="Times New Roman" panose="02020603050405020304" pitchFamily="18" charset="0"/>
            </a:endParaRPr>
          </a:p>
        </p:txBody>
      </p:sp>
      <p:sp>
        <p:nvSpPr>
          <p:cNvPr id="8" name="Rectangle 7"/>
          <p:cNvSpPr/>
          <p:nvPr/>
        </p:nvSpPr>
        <p:spPr bwMode="auto">
          <a:xfrm>
            <a:off x="5763397" y="3148562"/>
            <a:ext cx="1143000" cy="121443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a:lstStyle/>
          <a:p>
            <a:pPr algn="ctr"/>
            <a:endParaRPr lang="ro-RO" altLang="ro-RO" sz="1200" b="1" dirty="0">
              <a:solidFill>
                <a:srgbClr val="0070C0"/>
              </a:solidFill>
            </a:endParaRPr>
          </a:p>
          <a:p>
            <a:pPr algn="ctr"/>
            <a:endParaRPr lang="ro-RO" altLang="ro-RO" sz="1200" b="1" dirty="0">
              <a:solidFill>
                <a:srgbClr val="0070C0"/>
              </a:solidFill>
            </a:endParaRPr>
          </a:p>
          <a:p>
            <a:pPr algn="ctr"/>
            <a:r>
              <a:rPr lang="ro-RO" altLang="ro-RO" sz="900" b="1" dirty="0">
                <a:solidFill>
                  <a:srgbClr val="0070C0"/>
                </a:solidFill>
                <a:latin typeface="Times New Roman" panose="02020603050405020304" pitchFamily="18" charset="0"/>
                <a:cs typeface="Times New Roman" panose="02020603050405020304" pitchFamily="18" charset="0"/>
              </a:rPr>
              <a:t>FILIERA VOCAȚIONALĂ</a:t>
            </a:r>
            <a:endParaRPr lang="en-US" altLang="ro-RO" sz="900" b="1" dirty="0">
              <a:solidFill>
                <a:srgbClr val="0070C0"/>
              </a:solidFill>
              <a:latin typeface="Times New Roman" panose="02020603050405020304" pitchFamily="18" charset="0"/>
              <a:cs typeface="Times New Roman" panose="02020603050405020304" pitchFamily="18" charset="0"/>
            </a:endParaRPr>
          </a:p>
        </p:txBody>
      </p:sp>
      <p:sp>
        <p:nvSpPr>
          <p:cNvPr id="9" name="Rectangle 8"/>
          <p:cNvSpPr/>
          <p:nvPr/>
        </p:nvSpPr>
        <p:spPr bwMode="auto">
          <a:xfrm>
            <a:off x="6977841" y="3154111"/>
            <a:ext cx="1143000" cy="1214438"/>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a:lstStyle/>
          <a:p>
            <a:pPr algn="ctr"/>
            <a:endParaRPr lang="ro-RO" altLang="ro-RO" sz="1200" b="1" dirty="0">
              <a:solidFill>
                <a:srgbClr val="0070C0"/>
              </a:solidFill>
            </a:endParaRPr>
          </a:p>
          <a:p>
            <a:pPr algn="ctr"/>
            <a:endParaRPr lang="ro-RO" altLang="ro-RO" sz="1200" b="1" dirty="0">
              <a:solidFill>
                <a:srgbClr val="0070C0"/>
              </a:solidFill>
            </a:endParaRPr>
          </a:p>
          <a:p>
            <a:pPr algn="ctr"/>
            <a:r>
              <a:rPr lang="ro-RO" altLang="ro-RO" sz="900" b="1" dirty="0">
                <a:solidFill>
                  <a:schemeClr val="bg1"/>
                </a:solidFill>
                <a:latin typeface="Times New Roman" panose="02020603050405020304" pitchFamily="18" charset="0"/>
                <a:cs typeface="Times New Roman" panose="02020603050405020304" pitchFamily="18" charset="0"/>
              </a:rPr>
              <a:t>FILIERA TEHNOLOGICĂ</a:t>
            </a:r>
            <a:endParaRPr lang="en-US" altLang="ro-RO" sz="900" b="1" dirty="0">
              <a:solidFill>
                <a:schemeClr val="bg1"/>
              </a:solidFill>
              <a:latin typeface="Times New Roman" panose="02020603050405020304" pitchFamily="18" charset="0"/>
              <a:cs typeface="Times New Roman" panose="02020603050405020304" pitchFamily="18" charset="0"/>
            </a:endParaRPr>
          </a:p>
        </p:txBody>
      </p:sp>
      <p:sp>
        <p:nvSpPr>
          <p:cNvPr id="10" name="Rectangle 9"/>
          <p:cNvSpPr/>
          <p:nvPr/>
        </p:nvSpPr>
        <p:spPr bwMode="auto">
          <a:xfrm>
            <a:off x="8279068" y="2950805"/>
            <a:ext cx="928688" cy="1500187"/>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a:lstStyle/>
          <a:p>
            <a:pPr algn="ctr"/>
            <a:endParaRPr lang="ro-RO" altLang="ro-RO" sz="900" b="1" dirty="0">
              <a:solidFill>
                <a:srgbClr val="0070C0"/>
              </a:solidFill>
            </a:endParaRPr>
          </a:p>
          <a:p>
            <a:pPr algn="ctr"/>
            <a:endParaRPr lang="ro-RO" altLang="ro-RO" sz="900" b="1" dirty="0">
              <a:solidFill>
                <a:srgbClr val="0070C0"/>
              </a:solidFill>
            </a:endParaRPr>
          </a:p>
          <a:p>
            <a:pPr algn="ctr"/>
            <a:r>
              <a:rPr lang="ro-RO" altLang="ro-RO" sz="800" b="1" dirty="0">
                <a:solidFill>
                  <a:schemeClr val="bg1"/>
                </a:solidFill>
                <a:latin typeface="Times New Roman" panose="02020603050405020304" pitchFamily="18" charset="0"/>
                <a:cs typeface="Times New Roman" panose="02020603050405020304" pitchFamily="18" charset="0"/>
              </a:rPr>
              <a:t>ÎNVĂȚĂMÂNT PROFESIONAL</a:t>
            </a:r>
          </a:p>
          <a:p>
            <a:pPr algn="ctr"/>
            <a:endParaRPr lang="ro-RO" altLang="ro-RO" sz="900" b="1" dirty="0">
              <a:solidFill>
                <a:schemeClr val="bg1"/>
              </a:solidFill>
              <a:latin typeface="Times New Roman" panose="02020603050405020304" pitchFamily="18" charset="0"/>
              <a:cs typeface="Times New Roman" panose="02020603050405020304" pitchFamily="18" charset="0"/>
            </a:endParaRPr>
          </a:p>
          <a:p>
            <a:pPr algn="ctr"/>
            <a:r>
              <a:rPr lang="ro-RO" altLang="ro-RO" sz="900" b="1" dirty="0">
                <a:solidFill>
                  <a:schemeClr val="bg1"/>
                </a:solidFill>
                <a:latin typeface="Times New Roman" panose="02020603050405020304" pitchFamily="18" charset="0"/>
                <a:cs typeface="Times New Roman" panose="02020603050405020304" pitchFamily="18" charset="0"/>
              </a:rPr>
              <a:t>(</a:t>
            </a:r>
            <a:r>
              <a:rPr lang="ro-RO" altLang="ro-RO" sz="800" b="1" dirty="0">
                <a:solidFill>
                  <a:schemeClr val="bg1"/>
                </a:solidFill>
                <a:latin typeface="Times New Roman" panose="02020603050405020304" pitchFamily="18" charset="0"/>
                <a:cs typeface="Times New Roman" panose="02020603050405020304" pitchFamily="18" charset="0"/>
              </a:rPr>
              <a:t>cu o durată de 3 ani)</a:t>
            </a:r>
            <a:endParaRPr lang="en-US" altLang="ro-RO" sz="800" b="1" dirty="0">
              <a:solidFill>
                <a:schemeClr val="bg1"/>
              </a:solidFill>
              <a:latin typeface="Times New Roman" panose="02020603050405020304" pitchFamily="18" charset="0"/>
              <a:cs typeface="Times New Roman" panose="02020603050405020304" pitchFamily="18" charset="0"/>
            </a:endParaRPr>
          </a:p>
        </p:txBody>
      </p:sp>
      <p:sp>
        <p:nvSpPr>
          <p:cNvPr id="11" name="Rectangle 10"/>
          <p:cNvSpPr/>
          <p:nvPr/>
        </p:nvSpPr>
        <p:spPr bwMode="auto">
          <a:xfrm>
            <a:off x="3823561" y="4526026"/>
            <a:ext cx="5072098" cy="500066"/>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a:lstStyle/>
          <a:p>
            <a:pPr algn="ctr">
              <a:buFont typeface="Times New Roman" pitchFamily="16" charset="0"/>
              <a:buNone/>
              <a:defRPr/>
            </a:pPr>
            <a:r>
              <a:rPr lang="ro-RO" sz="1600" dirty="0">
                <a:ln w="10160">
                  <a:solidFill>
                    <a:schemeClr val="accent4">
                      <a:lumMod val="85000"/>
                      <a:lumOff val="15000"/>
                    </a:schemeClr>
                  </a:solidFill>
                  <a:prstDash val="solid"/>
                </a:ln>
                <a:solidFill>
                  <a:srgbClr val="000000"/>
                </a:solidFill>
                <a:latin typeface="Times New Roman" panose="02020603050405020304" pitchFamily="18" charset="0"/>
                <a:cs typeface="Times New Roman" panose="02020603050405020304" pitchFamily="18" charset="0"/>
              </a:rPr>
              <a:t>Învățământ secundar inferior (</a:t>
            </a:r>
            <a:r>
              <a:rPr lang="ro-RO" sz="1600" dirty="0" err="1">
                <a:ln w="10160">
                  <a:solidFill>
                    <a:schemeClr val="accent4">
                      <a:lumMod val="85000"/>
                      <a:lumOff val="15000"/>
                    </a:schemeClr>
                  </a:solidFill>
                  <a:prstDash val="solid"/>
                </a:ln>
                <a:solidFill>
                  <a:srgbClr val="000000"/>
                </a:solidFill>
                <a:latin typeface="Times New Roman" panose="02020603050405020304" pitchFamily="18" charset="0"/>
                <a:cs typeface="Times New Roman" panose="02020603050405020304" pitchFamily="18" charset="0"/>
              </a:rPr>
              <a:t>cls.V</a:t>
            </a:r>
            <a:r>
              <a:rPr lang="ro-RO" sz="1600" dirty="0">
                <a:ln w="10160">
                  <a:solidFill>
                    <a:schemeClr val="accent4">
                      <a:lumMod val="85000"/>
                      <a:lumOff val="15000"/>
                    </a:schemeClr>
                  </a:solidFill>
                  <a:prstDash val="solid"/>
                </a:ln>
                <a:solidFill>
                  <a:srgbClr val="000000"/>
                </a:solidFill>
                <a:latin typeface="Times New Roman" panose="02020603050405020304" pitchFamily="18" charset="0"/>
                <a:cs typeface="Times New Roman" panose="02020603050405020304" pitchFamily="18" charset="0"/>
              </a:rPr>
              <a:t>-VIII)</a:t>
            </a:r>
            <a:endParaRPr lang="en-US" sz="1600" dirty="0">
              <a:ln w="10160">
                <a:solidFill>
                  <a:schemeClr val="accent4">
                    <a:lumMod val="85000"/>
                    <a:lumOff val="15000"/>
                  </a:schemeClr>
                </a:solidFill>
                <a:prstDash val="solid"/>
              </a:ln>
              <a:solidFill>
                <a:srgbClr val="000000"/>
              </a:solidFill>
              <a:latin typeface="Times New Roman" panose="02020603050405020304" pitchFamily="18" charset="0"/>
              <a:cs typeface="Times New Roman" panose="02020603050405020304" pitchFamily="18" charset="0"/>
            </a:endParaRPr>
          </a:p>
        </p:txBody>
      </p:sp>
      <p:sp>
        <p:nvSpPr>
          <p:cNvPr id="12" name="Rectangle 11"/>
          <p:cNvSpPr/>
          <p:nvPr/>
        </p:nvSpPr>
        <p:spPr bwMode="auto">
          <a:xfrm>
            <a:off x="3584534" y="5121777"/>
            <a:ext cx="5500726" cy="500066"/>
          </a:xfrm>
          <a:prstGeom prst="rect">
            <a:avLst/>
          </a:prstGeom>
          <a:gradFill flip="none" rotWithShape="1">
            <a:gsLst>
              <a:gs pos="0">
                <a:srgbClr val="3BC7FF">
                  <a:tint val="66000"/>
                  <a:satMod val="160000"/>
                </a:srgbClr>
              </a:gs>
              <a:gs pos="50000">
                <a:srgbClr val="3BC7FF">
                  <a:tint val="44500"/>
                  <a:satMod val="160000"/>
                </a:srgbClr>
              </a:gs>
              <a:gs pos="100000">
                <a:srgbClr val="3BC7FF">
                  <a:tint val="23500"/>
                  <a:satMod val="160000"/>
                </a:srgbClr>
              </a:gs>
            </a:gsLst>
            <a:lin ang="8100000" scaled="1"/>
            <a:tileRect/>
          </a:gradFill>
          <a:ln w="9525" cap="flat" cmpd="sng" algn="ctr">
            <a:solidFill>
              <a:schemeClr val="tx1"/>
            </a:solidFill>
            <a:prstDash val="solid"/>
            <a:round/>
            <a:headEnd type="none" w="med" len="med"/>
            <a:tailEnd type="none" w="med" len="med"/>
          </a:ln>
          <a:effectLst/>
        </p:spPr>
        <p:txBody>
          <a:bodyPr/>
          <a:lstStyle/>
          <a:p>
            <a:pPr algn="ctr">
              <a:buFont typeface="Times New Roman" pitchFamily="16" charset="0"/>
              <a:buNone/>
              <a:defRPr/>
            </a:pPr>
            <a:r>
              <a:rPr lang="ro-RO" sz="1600" dirty="0">
                <a:ln w="10160">
                  <a:solidFill>
                    <a:srgbClr val="0070C0"/>
                  </a:solidFill>
                  <a:prstDash val="solid"/>
                </a:ln>
                <a:solidFill>
                  <a:srgbClr val="000000"/>
                </a:solidFill>
                <a:latin typeface="Times New Roman" panose="02020603050405020304" pitchFamily="18" charset="0"/>
                <a:cs typeface="Times New Roman" panose="02020603050405020304" pitchFamily="18" charset="0"/>
              </a:rPr>
              <a:t>Învățământ primar (CP – cls.I-IV)</a:t>
            </a:r>
            <a:endParaRPr lang="en-US" sz="1600" dirty="0">
              <a:ln w="10160">
                <a:solidFill>
                  <a:srgbClr val="0070C0"/>
                </a:solidFill>
                <a:prstDash val="solid"/>
              </a:ln>
              <a:solidFill>
                <a:srgbClr val="000000"/>
              </a:solidFill>
              <a:latin typeface="Times New Roman" panose="02020603050405020304" pitchFamily="18" charset="0"/>
              <a:cs typeface="Times New Roman" panose="02020603050405020304" pitchFamily="18" charset="0"/>
            </a:endParaRPr>
          </a:p>
        </p:txBody>
      </p:sp>
      <p:sp>
        <p:nvSpPr>
          <p:cNvPr id="13" name="Rectangle 12"/>
          <p:cNvSpPr/>
          <p:nvPr/>
        </p:nvSpPr>
        <p:spPr bwMode="auto">
          <a:xfrm>
            <a:off x="3334517" y="5717528"/>
            <a:ext cx="6000760" cy="642918"/>
          </a:xfrm>
          <a:prstGeom prst="rect">
            <a:avLst/>
          </a:prstGeom>
          <a:solidFill>
            <a:srgbClr val="FFFF99"/>
          </a:solidFill>
          <a:ln w="9525" cap="flat" cmpd="sng" algn="ctr">
            <a:solidFill>
              <a:schemeClr val="tx1"/>
            </a:solidFill>
            <a:prstDash val="solid"/>
            <a:round/>
            <a:headEnd type="none" w="med" len="med"/>
            <a:tailEnd type="none" w="med" len="med"/>
          </a:ln>
          <a:effectLst/>
        </p:spPr>
        <p:txBody>
          <a:bodyPr/>
          <a:lstStyle/>
          <a:p>
            <a:pPr algn="ctr">
              <a:buFont typeface="Times New Roman" pitchFamily="16" charset="0"/>
              <a:buNone/>
              <a:defRPr/>
            </a:pPr>
            <a:r>
              <a:rPr lang="ro-RO" sz="1600" dirty="0">
                <a:ln w="10160">
                  <a:solidFill>
                    <a:schemeClr val="bg2">
                      <a:lumMod val="50000"/>
                    </a:schemeClr>
                  </a:solidFill>
                  <a:prstDash val="solid"/>
                </a:ln>
                <a:solidFill>
                  <a:schemeClr val="bg2">
                    <a:lumMod val="50000"/>
                  </a:schemeClr>
                </a:solidFill>
                <a:latin typeface="Times New Roman" panose="02020603050405020304" pitchFamily="18" charset="0"/>
                <a:cs typeface="Times New Roman" panose="02020603050405020304" pitchFamily="18" charset="0"/>
              </a:rPr>
              <a:t>Educație timpurie (0 – 6 ani)</a:t>
            </a:r>
            <a:endParaRPr lang="en-US" sz="1600" dirty="0">
              <a:ln w="10160">
                <a:solidFill>
                  <a:schemeClr val="bg2">
                    <a:lumMod val="50000"/>
                  </a:schemeClr>
                </a:solidFill>
                <a:prstDash val="solid"/>
              </a:ln>
              <a:solidFill>
                <a:schemeClr val="bg2">
                  <a:lumMod val="50000"/>
                </a:schemeClr>
              </a:solidFill>
              <a:latin typeface="Times New Roman" panose="02020603050405020304" pitchFamily="18" charset="0"/>
              <a:cs typeface="Times New Roman" panose="02020603050405020304" pitchFamily="18" charset="0"/>
            </a:endParaRPr>
          </a:p>
        </p:txBody>
      </p:sp>
      <p:sp>
        <p:nvSpPr>
          <p:cNvPr id="14" name="Oval 24"/>
          <p:cNvSpPr>
            <a:spLocks noChangeArrowheads="1"/>
          </p:cNvSpPr>
          <p:nvPr/>
        </p:nvSpPr>
        <p:spPr bwMode="auto">
          <a:xfrm>
            <a:off x="3475721" y="5771793"/>
            <a:ext cx="1285875" cy="571500"/>
          </a:xfrm>
          <a:prstGeom prst="ellipse">
            <a:avLst/>
          </a:prstGeom>
          <a:solidFill>
            <a:srgbClr val="00B8FF"/>
          </a:solidFill>
          <a:ln w="9525" algn="ctr">
            <a:solidFill>
              <a:schemeClr val="tx1"/>
            </a:solidFill>
            <a:round/>
            <a:headEnd/>
            <a:tailEnd/>
          </a:ln>
        </p:spPr>
        <p:txBody>
          <a:bodyPr/>
          <a:lstStyle/>
          <a:p>
            <a:pPr algn="ctr"/>
            <a:r>
              <a:rPr lang="ro-RO" altLang="ro-RO" sz="1200" b="1" dirty="0">
                <a:latin typeface="Times New Roman" panose="02020603050405020304" pitchFamily="18" charset="0"/>
                <a:cs typeface="Times New Roman" panose="02020603050405020304" pitchFamily="18" charset="0"/>
              </a:rPr>
              <a:t>0 - 3 ani</a:t>
            </a:r>
            <a:endParaRPr lang="en-US" altLang="ro-RO" sz="1200" b="1" dirty="0">
              <a:latin typeface="Times New Roman" panose="02020603050405020304" pitchFamily="18" charset="0"/>
              <a:cs typeface="Times New Roman" panose="02020603050405020304" pitchFamily="18" charset="0"/>
            </a:endParaRPr>
          </a:p>
        </p:txBody>
      </p:sp>
      <p:sp>
        <p:nvSpPr>
          <p:cNvPr id="15" name="Oval 25"/>
          <p:cNvSpPr>
            <a:spLocks noChangeArrowheads="1"/>
          </p:cNvSpPr>
          <p:nvPr/>
        </p:nvSpPr>
        <p:spPr bwMode="auto">
          <a:xfrm>
            <a:off x="7921881" y="5753237"/>
            <a:ext cx="1285875" cy="571500"/>
          </a:xfrm>
          <a:prstGeom prst="ellipse">
            <a:avLst/>
          </a:prstGeom>
          <a:solidFill>
            <a:srgbClr val="00B8FF"/>
          </a:solidFill>
          <a:ln w="9525" algn="ctr">
            <a:solidFill>
              <a:schemeClr val="tx1"/>
            </a:solidFill>
            <a:round/>
            <a:headEnd/>
            <a:tailEnd/>
          </a:ln>
        </p:spPr>
        <p:txBody>
          <a:bodyPr/>
          <a:lstStyle/>
          <a:p>
            <a:pPr algn="ctr"/>
            <a:r>
              <a:rPr lang="ro-RO" altLang="ro-RO" sz="1200" b="1" dirty="0">
                <a:latin typeface="Times New Roman" panose="02020603050405020304" pitchFamily="18" charset="0"/>
                <a:cs typeface="Times New Roman" panose="02020603050405020304" pitchFamily="18" charset="0"/>
              </a:rPr>
              <a:t>3 - 6 ani</a:t>
            </a:r>
            <a:endParaRPr lang="en-US" altLang="ro-RO" sz="1200" b="1" dirty="0">
              <a:latin typeface="Times New Roman" panose="02020603050405020304" pitchFamily="18" charset="0"/>
              <a:cs typeface="Times New Roman" panose="02020603050405020304" pitchFamily="18" charset="0"/>
            </a:endParaRPr>
          </a:p>
        </p:txBody>
      </p:sp>
      <p:sp>
        <p:nvSpPr>
          <p:cNvPr id="16" name="Oval Callout 15"/>
          <p:cNvSpPr/>
          <p:nvPr/>
        </p:nvSpPr>
        <p:spPr>
          <a:xfrm>
            <a:off x="579772" y="5121778"/>
            <a:ext cx="2627224" cy="782824"/>
          </a:xfrm>
          <a:prstGeom prst="wedgeEllipseCallout">
            <a:avLst>
              <a:gd name="adj1" fmla="val 58810"/>
              <a:gd name="adj2" fmla="val 77986"/>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ro-RO" sz="1050" dirty="0">
                <a:solidFill>
                  <a:schemeClr val="bg1"/>
                </a:solidFill>
                <a:latin typeface="Times New Roman" panose="02020603050405020304" pitchFamily="18" charset="0"/>
                <a:cs typeface="Times New Roman" panose="02020603050405020304" pitchFamily="18" charset="0"/>
              </a:rPr>
              <a:t>Ordonanță de urgență </a:t>
            </a:r>
            <a:r>
              <a:rPr lang="it-IT" sz="1050" dirty="0">
                <a:latin typeface="Times New Roman" panose="02020603050405020304" pitchFamily="18" charset="0"/>
                <a:cs typeface="Times New Roman" panose="02020603050405020304" pitchFamily="18" charset="0"/>
              </a:rPr>
              <a:t> privind modificarea și completarea unor acte normative în domeniul educației</a:t>
            </a:r>
            <a:endParaRPr lang="ro-RO" sz="105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3072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B62D4D47-C9CA-416C-A2EE-CC0DD8E436D9}"/>
              </a:ext>
            </a:extLst>
          </p:cNvPr>
          <p:cNvSpPr>
            <a:spLocks noGrp="1"/>
          </p:cNvSpPr>
          <p:nvPr>
            <p:ph type="ctrTitle"/>
          </p:nvPr>
        </p:nvSpPr>
        <p:spPr>
          <a:xfrm>
            <a:off x="1533378" y="1434905"/>
            <a:ext cx="9971234" cy="5064369"/>
          </a:xfrm>
        </p:spPr>
        <p:txBody>
          <a:bodyPr anchor="t">
            <a:noAutofit/>
          </a:bodyPr>
          <a:lstStyle/>
          <a:p>
            <a:r>
              <a:rPr lang="ro-RO" sz="2000" dirty="0">
                <a:solidFill>
                  <a:schemeClr val="accent5">
                    <a:lumMod val="75000"/>
                  </a:schemeClr>
                </a:solidFill>
                <a:latin typeface="Times New Roman" panose="02020603050405020304" pitchFamily="18" charset="0"/>
                <a:cs typeface="Times New Roman" panose="02020603050405020304" pitchFamily="18" charset="0"/>
              </a:rPr>
              <a:t>26 – 27 iulie, prima întâlnire a Consiliului Consultativ al MEN</a:t>
            </a:r>
            <a:br>
              <a:rPr lang="ro-RO" sz="2000" dirty="0">
                <a:solidFill>
                  <a:schemeClr val="accent5">
                    <a:lumMod val="75000"/>
                  </a:schemeClr>
                </a:solidFill>
                <a:latin typeface="Times New Roman" panose="02020603050405020304" pitchFamily="18" charset="0"/>
                <a:cs typeface="Times New Roman" panose="02020603050405020304" pitchFamily="18" charset="0"/>
              </a:rPr>
            </a:br>
            <a:r>
              <a:rPr lang="ro-RO" sz="2000" dirty="0">
                <a:solidFill>
                  <a:schemeClr val="accent5">
                    <a:lumMod val="75000"/>
                  </a:schemeClr>
                </a:solidFill>
                <a:latin typeface="Times New Roman" panose="02020603050405020304" pitchFamily="18" charset="0"/>
                <a:cs typeface="Times New Roman" panose="02020603050405020304" pitchFamily="18" charset="0"/>
              </a:rPr>
              <a:t>(</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noul</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cadru</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legislativ</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ro-RO"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centrare</a:t>
            </a:r>
            <a:r>
              <a:rPr lang="en-US" sz="2000" dirty="0">
                <a:solidFill>
                  <a:schemeClr val="accent5">
                    <a:lumMod val="75000"/>
                  </a:schemeClr>
                </a:solidFill>
                <a:latin typeface="Times New Roman" panose="02020603050405020304" pitchFamily="18" charset="0"/>
                <a:cs typeface="Times New Roman" panose="02020603050405020304" pitchFamily="18" charset="0"/>
              </a:rPr>
              <a:t> pe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elev</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calitatea</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actului</a:t>
            </a:r>
            <a:r>
              <a:rPr lang="en-US" sz="2000" dirty="0">
                <a:solidFill>
                  <a:schemeClr val="accent5">
                    <a:lumMod val="75000"/>
                  </a:schemeClr>
                </a:solidFill>
                <a:latin typeface="Times New Roman" panose="02020603050405020304" pitchFamily="18" charset="0"/>
                <a:cs typeface="Times New Roman" panose="02020603050405020304" pitchFamily="18" charset="0"/>
              </a:rPr>
              <a:t> d</a:t>
            </a:r>
            <a:r>
              <a:rPr lang="ro-RO" sz="2000" dirty="0">
                <a:solidFill>
                  <a:schemeClr val="accent5">
                    <a:lumMod val="75000"/>
                  </a:schemeClr>
                </a:solidFill>
                <a:latin typeface="Times New Roman" panose="02020603050405020304" pitchFamily="18" charset="0"/>
                <a:cs typeface="Times New Roman" panose="02020603050405020304" pitchFamily="18" charset="0"/>
              </a:rPr>
              <a:t>idactic</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conținuturi</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bazate</a:t>
            </a:r>
            <a:r>
              <a:rPr lang="en-US" sz="2000" dirty="0">
                <a:solidFill>
                  <a:schemeClr val="accent5">
                    <a:lumMod val="75000"/>
                  </a:schemeClr>
                </a:solidFill>
                <a:latin typeface="Times New Roman" panose="02020603050405020304" pitchFamily="18" charset="0"/>
                <a:cs typeface="Times New Roman" panose="02020603050405020304" pitchFamily="18" charset="0"/>
              </a:rPr>
              <a:t> pe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valori</a:t>
            </a:r>
            <a:br>
              <a:rPr lang="ro-RO" sz="2000" dirty="0">
                <a:solidFill>
                  <a:schemeClr val="accent5">
                    <a:lumMod val="75000"/>
                  </a:schemeClr>
                </a:solidFill>
                <a:latin typeface="Times New Roman" panose="02020603050405020304" pitchFamily="18" charset="0"/>
                <a:cs typeface="Times New Roman" panose="02020603050405020304" pitchFamily="18" charset="0"/>
              </a:rPr>
            </a:br>
            <a:r>
              <a:rPr lang="en-US" sz="2000" dirty="0">
                <a:solidFill>
                  <a:schemeClr val="accent5">
                    <a:lumMod val="75000"/>
                  </a:schemeClr>
                </a:solidFill>
                <a:latin typeface="Times New Roman" panose="02020603050405020304" pitchFamily="18" charset="0"/>
                <a:cs typeface="Times New Roman" panose="02020603050405020304" pitchFamily="18" charset="0"/>
              </a:rPr>
              <a:t>etc.)</a:t>
            </a:r>
            <a:br>
              <a:rPr lang="ro-RO" sz="2000" dirty="0">
                <a:solidFill>
                  <a:schemeClr val="accent5">
                    <a:lumMod val="75000"/>
                  </a:schemeClr>
                </a:solidFill>
                <a:latin typeface="Times New Roman" panose="02020603050405020304" pitchFamily="18" charset="0"/>
                <a:cs typeface="Times New Roman" panose="02020603050405020304" pitchFamily="18" charset="0"/>
              </a:rPr>
            </a:br>
            <a:br>
              <a:rPr lang="ro-RO" sz="2000" dirty="0">
                <a:solidFill>
                  <a:schemeClr val="accent5">
                    <a:lumMod val="75000"/>
                  </a:schemeClr>
                </a:solidFill>
                <a:latin typeface="Times New Roman" panose="02020603050405020304" pitchFamily="18" charset="0"/>
                <a:cs typeface="Times New Roman" panose="02020603050405020304" pitchFamily="18" charset="0"/>
              </a:rPr>
            </a:br>
            <a:r>
              <a:rPr lang="en-US" sz="2000" dirty="0" err="1">
                <a:solidFill>
                  <a:schemeClr val="accent5">
                    <a:lumMod val="75000"/>
                  </a:schemeClr>
                </a:solidFill>
                <a:latin typeface="Times New Roman" panose="02020603050405020304" pitchFamily="18" charset="0"/>
                <a:cs typeface="Times New Roman" panose="02020603050405020304" pitchFamily="18" charset="0"/>
              </a:rPr>
              <a:t>Modificarea</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Metodologiei</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și</a:t>
            </a:r>
            <a:r>
              <a:rPr lang="en-US" sz="2000" dirty="0">
                <a:solidFill>
                  <a:schemeClr val="accent5">
                    <a:lumMod val="75000"/>
                  </a:schemeClr>
                </a:solidFill>
                <a:latin typeface="Times New Roman" panose="02020603050405020304" pitchFamily="18" charset="0"/>
                <a:cs typeface="Times New Roman" panose="02020603050405020304" pitchFamily="18" charset="0"/>
              </a:rPr>
              <a:t> a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criteriilor</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privind</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acordarea</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gradației</a:t>
            </a:r>
            <a:r>
              <a:rPr lang="en-US" sz="2000" dirty="0">
                <a:solidFill>
                  <a:schemeClr val="accent5">
                    <a:lumMod val="75000"/>
                  </a:schemeClr>
                </a:solidFill>
                <a:latin typeface="Times New Roman" panose="02020603050405020304" pitchFamily="18" charset="0"/>
                <a:cs typeface="Times New Roman" panose="02020603050405020304" pitchFamily="18" charset="0"/>
              </a:rPr>
              <a:t> de merit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personalului</a:t>
            </a:r>
            <a:r>
              <a:rPr lang="en-US" sz="2000" dirty="0">
                <a:solidFill>
                  <a:schemeClr val="accent5">
                    <a:lumMod val="75000"/>
                  </a:schemeClr>
                </a:solidFill>
                <a:latin typeface="Times New Roman" panose="02020603050405020304" pitchFamily="18" charset="0"/>
                <a:cs typeface="Times New Roman" panose="02020603050405020304" pitchFamily="18" charset="0"/>
              </a:rPr>
              <a:t> didactic din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învățământul</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preuniversitar</a:t>
            </a:r>
            <a:r>
              <a:rPr lang="en-US" sz="2000" dirty="0">
                <a:solidFill>
                  <a:schemeClr val="accent5">
                    <a:lumMod val="75000"/>
                  </a:schemeClr>
                </a:solidFill>
                <a:latin typeface="Times New Roman" panose="02020603050405020304" pitchFamily="18" charset="0"/>
                <a:cs typeface="Times New Roman" panose="02020603050405020304" pitchFamily="18" charset="0"/>
              </a:rPr>
              <a:t> de stat,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sesiunea</a:t>
            </a:r>
            <a:r>
              <a:rPr lang="en-US" sz="2000" dirty="0">
                <a:solidFill>
                  <a:schemeClr val="accent5">
                    <a:lumMod val="75000"/>
                  </a:schemeClr>
                </a:solidFill>
                <a:latin typeface="Times New Roman" panose="02020603050405020304" pitchFamily="18" charset="0"/>
                <a:cs typeface="Times New Roman" panose="02020603050405020304" pitchFamily="18" charset="0"/>
              </a:rPr>
              <a:t> 2018</a:t>
            </a:r>
            <a:r>
              <a:rPr lang="ro-RO"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a:solidFill>
                  <a:schemeClr val="accent5">
                    <a:lumMod val="75000"/>
                  </a:schemeClr>
                </a:solidFill>
                <a:latin typeface="Times New Roman" panose="02020603050405020304" pitchFamily="18" charset="0"/>
                <a:cs typeface="Times New Roman" panose="02020603050405020304" pitchFamily="18" charset="0"/>
              </a:rPr>
              <a:t>OMEN 3633/2018</a:t>
            </a:r>
            <a:r>
              <a:rPr lang="ro-RO" sz="2000" dirty="0">
                <a:solidFill>
                  <a:schemeClr val="accent5">
                    <a:lumMod val="75000"/>
                  </a:schemeClr>
                </a:solidFill>
                <a:latin typeface="Times New Roman" panose="02020603050405020304" pitchFamily="18" charset="0"/>
                <a:cs typeface="Times New Roman" panose="02020603050405020304" pitchFamily="18" charset="0"/>
              </a:rPr>
              <a:t>)</a:t>
            </a:r>
            <a:br>
              <a:rPr lang="ro-RO" sz="2000" dirty="0">
                <a:solidFill>
                  <a:schemeClr val="accent5">
                    <a:lumMod val="75000"/>
                  </a:schemeClr>
                </a:solidFill>
                <a:latin typeface="Times New Roman" panose="02020603050405020304" pitchFamily="18" charset="0"/>
                <a:cs typeface="Times New Roman" panose="02020603050405020304" pitchFamily="18" charset="0"/>
              </a:rPr>
            </a:br>
            <a:br>
              <a:rPr lang="ro-RO" sz="2000" dirty="0">
                <a:solidFill>
                  <a:schemeClr val="accent5">
                    <a:lumMod val="75000"/>
                  </a:schemeClr>
                </a:solidFill>
                <a:latin typeface="Times New Roman" panose="02020603050405020304" pitchFamily="18" charset="0"/>
                <a:cs typeface="Times New Roman" panose="02020603050405020304" pitchFamily="18" charset="0"/>
              </a:rPr>
            </a:br>
            <a:r>
              <a:rPr lang="ro-RO" sz="2000" dirty="0">
                <a:solidFill>
                  <a:schemeClr val="accent5">
                    <a:lumMod val="75000"/>
                  </a:schemeClr>
                </a:solidFill>
                <a:latin typeface="Times New Roman" panose="02020603050405020304" pitchFamily="18" charset="0"/>
                <a:cs typeface="Times New Roman" panose="02020603050405020304" pitchFamily="18" charset="0"/>
              </a:rPr>
              <a:t>Continuarea intervențiilor în infrastructură (PRET – din 366 grădinițe, 171 finalizate, 37 în curs de realizare, în 158 vor demara lucrările și 15 unități vor fi finalizate până la sfârșitul anului 2018)</a:t>
            </a:r>
            <a:br>
              <a:rPr lang="ro-RO" sz="2000" dirty="0">
                <a:solidFill>
                  <a:schemeClr val="accent5">
                    <a:lumMod val="75000"/>
                  </a:schemeClr>
                </a:solidFill>
                <a:latin typeface="Times New Roman" panose="02020603050405020304" pitchFamily="18" charset="0"/>
                <a:cs typeface="Times New Roman" panose="02020603050405020304" pitchFamily="18" charset="0"/>
              </a:rPr>
            </a:br>
            <a:br>
              <a:rPr lang="ro-RO" sz="2000" dirty="0">
                <a:solidFill>
                  <a:schemeClr val="accent5">
                    <a:lumMod val="75000"/>
                  </a:schemeClr>
                </a:solidFill>
                <a:latin typeface="Times New Roman" panose="02020603050405020304" pitchFamily="18" charset="0"/>
                <a:cs typeface="Times New Roman" panose="02020603050405020304" pitchFamily="18" charset="0"/>
              </a:rPr>
            </a:br>
            <a:r>
              <a:rPr lang="en-US" sz="2000" dirty="0" err="1">
                <a:solidFill>
                  <a:schemeClr val="accent5">
                    <a:lumMod val="75000"/>
                  </a:schemeClr>
                </a:solidFill>
                <a:latin typeface="Times New Roman" panose="02020603050405020304" pitchFamily="18" charset="0"/>
                <a:cs typeface="Times New Roman" panose="02020603050405020304" pitchFamily="18" charset="0"/>
              </a:rPr>
              <a:t>Continuarea</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aplicării</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Legii</a:t>
            </a:r>
            <a:r>
              <a:rPr lang="en-US" sz="2000" dirty="0">
                <a:solidFill>
                  <a:schemeClr val="accent5">
                    <a:lumMod val="75000"/>
                  </a:schemeClr>
                </a:solidFill>
                <a:latin typeface="Times New Roman" panose="02020603050405020304" pitchFamily="18" charset="0"/>
                <a:cs typeface="Times New Roman" panose="02020603050405020304" pitchFamily="18" charset="0"/>
              </a:rPr>
              <a:t> nr. 248/2015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privind</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stimularea</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participării</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în</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învăţământul</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preşcolar</a:t>
            </a:r>
            <a:r>
              <a:rPr lang="en-US" sz="2000" dirty="0">
                <a:solidFill>
                  <a:schemeClr val="accent5">
                    <a:lumMod val="75000"/>
                  </a:schemeClr>
                </a:solidFill>
                <a:latin typeface="Times New Roman" panose="02020603050405020304" pitchFamily="18" charset="0"/>
                <a:cs typeface="Times New Roman" panose="02020603050405020304" pitchFamily="18" charset="0"/>
              </a:rPr>
              <a:t> a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copiilor</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provenind</a:t>
            </a:r>
            <a:r>
              <a:rPr lang="en-US" sz="2000" dirty="0">
                <a:solidFill>
                  <a:schemeClr val="accent5">
                    <a:lumMod val="75000"/>
                  </a:schemeClr>
                </a:solidFill>
                <a:latin typeface="Times New Roman" panose="02020603050405020304" pitchFamily="18" charset="0"/>
                <a:cs typeface="Times New Roman" panose="02020603050405020304" pitchFamily="18" charset="0"/>
              </a:rPr>
              <a:t> din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familii</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defavorizate</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ro-RO" sz="2000" dirty="0">
                <a:solidFill>
                  <a:schemeClr val="accent5">
                    <a:lumMod val="75000"/>
                  </a:schemeClr>
                </a:solidFill>
                <a:latin typeface="Times New Roman" panose="02020603050405020304" pitchFamily="18" charset="0"/>
                <a:cs typeface="Times New Roman" panose="02020603050405020304" pitchFamily="18" charset="0"/>
              </a:rPr>
              <a:t>(aproximativ 40.000 beneficiari/lună)</a:t>
            </a:r>
            <a:br>
              <a:rPr lang="ro-RO" sz="2000" dirty="0">
                <a:solidFill>
                  <a:schemeClr val="accent5">
                    <a:lumMod val="75000"/>
                  </a:schemeClr>
                </a:solidFill>
                <a:latin typeface="Times New Roman" panose="02020603050405020304" pitchFamily="18" charset="0"/>
                <a:cs typeface="Times New Roman" panose="02020603050405020304" pitchFamily="18" charset="0"/>
              </a:rPr>
            </a:br>
            <a:br>
              <a:rPr lang="ro-RO" sz="2000" dirty="0">
                <a:solidFill>
                  <a:schemeClr val="accent5">
                    <a:lumMod val="75000"/>
                  </a:schemeClr>
                </a:solidFill>
                <a:latin typeface="Times New Roman" panose="02020603050405020304" pitchFamily="18" charset="0"/>
                <a:cs typeface="Times New Roman" panose="02020603050405020304" pitchFamily="18" charset="0"/>
              </a:rPr>
            </a:br>
            <a:r>
              <a:rPr lang="en-US" sz="2000" dirty="0" err="1">
                <a:solidFill>
                  <a:schemeClr val="accent5">
                    <a:lumMod val="75000"/>
                  </a:schemeClr>
                </a:solidFill>
                <a:latin typeface="Times New Roman" panose="02020603050405020304" pitchFamily="18" charset="0"/>
                <a:cs typeface="Times New Roman" panose="02020603050405020304" pitchFamily="18" charset="0"/>
              </a:rPr>
              <a:t>Proiectul</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necompetitiv</a:t>
            </a:r>
            <a:r>
              <a:rPr lang="en-US" sz="2000" dirty="0">
                <a:solidFill>
                  <a:schemeClr val="accent5">
                    <a:lumMod val="75000"/>
                  </a:schemeClr>
                </a:solidFill>
                <a:latin typeface="Times New Roman" panose="02020603050405020304" pitchFamily="18" charset="0"/>
                <a:cs typeface="Times New Roman" panose="02020603050405020304" pitchFamily="18" charset="0"/>
              </a:rPr>
              <a:t> –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Educație</a:t>
            </a:r>
            <a:r>
              <a:rPr lang="en-US" sz="2000" dirty="0">
                <a:solidFill>
                  <a:schemeClr val="accent5">
                    <a:lumMod val="75000"/>
                  </a:schemeClr>
                </a:solidFill>
                <a:latin typeface="Times New Roman" panose="02020603050405020304" pitchFamily="18" charset="0"/>
                <a:cs typeface="Times New Roman" panose="02020603050405020304" pitchFamily="18" charset="0"/>
              </a:rPr>
              <a:t> de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calitate</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în</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creșe</a:t>
            </a:r>
            <a:r>
              <a:rPr lang="en-US" sz="2000" dirty="0">
                <a:solidFill>
                  <a:schemeClr val="accent5">
                    <a:lumMod val="75000"/>
                  </a:schemeClr>
                </a:solidFill>
                <a:latin typeface="Times New Roman" panose="02020603050405020304" pitchFamily="18" charset="0"/>
                <a:cs typeface="Times New Roman" panose="02020603050405020304" pitchFamily="18" charset="0"/>
              </a:rPr>
              <a:t> la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nivel</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național</a:t>
            </a:r>
            <a:r>
              <a:rPr lang="en-US" sz="2000" dirty="0">
                <a:solidFill>
                  <a:schemeClr val="accent5">
                    <a:lumMod val="75000"/>
                  </a:schemeClr>
                </a:solidFill>
                <a:latin typeface="Times New Roman" panose="02020603050405020304" pitchFamily="18" charset="0"/>
                <a:cs typeface="Times New Roman" panose="02020603050405020304" pitchFamily="18" charset="0"/>
              </a:rPr>
              <a:t> -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Educație</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timpurie</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incluzivă</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și</a:t>
            </a:r>
            <a:r>
              <a:rPr lang="en-US" sz="2000" dirty="0">
                <a:solidFill>
                  <a:schemeClr val="accent5">
                    <a:lumMod val="75000"/>
                  </a:schemeClr>
                </a:solidFill>
                <a:latin typeface="Times New Roman" panose="02020603050405020304" pitchFamily="18" charset="0"/>
                <a:cs typeface="Times New Roman" panose="02020603050405020304" pitchFamily="18" charset="0"/>
              </a:rPr>
              <a:t> de </a:t>
            </a:r>
            <a:r>
              <a:rPr lang="en-US" sz="2000" dirty="0" err="1">
                <a:solidFill>
                  <a:schemeClr val="accent5">
                    <a:lumMod val="75000"/>
                  </a:schemeClr>
                </a:solidFill>
                <a:latin typeface="Times New Roman" panose="02020603050405020304" pitchFamily="18" charset="0"/>
                <a:cs typeface="Times New Roman" panose="02020603050405020304" pitchFamily="18" charset="0"/>
              </a:rPr>
              <a:t>calitate</a:t>
            </a:r>
            <a:r>
              <a:rPr lang="en-US" sz="2000" dirty="0">
                <a:solidFill>
                  <a:schemeClr val="accent5">
                    <a:lumMod val="75000"/>
                  </a:schemeClr>
                </a:solidFill>
                <a:latin typeface="Times New Roman" panose="02020603050405020304" pitchFamily="18" charset="0"/>
                <a:cs typeface="Times New Roman" panose="02020603050405020304" pitchFamily="18" charset="0"/>
              </a:rPr>
              <a:t>” </a:t>
            </a:r>
            <a:r>
              <a:rPr lang="ro-RO" sz="2000" dirty="0">
                <a:solidFill>
                  <a:schemeClr val="accent5">
                    <a:lumMod val="75000"/>
                  </a:schemeClr>
                </a:solidFill>
                <a:latin typeface="Times New Roman" panose="02020603050405020304" pitchFamily="18" charset="0"/>
                <a:cs typeface="Times New Roman" panose="02020603050405020304" pitchFamily="18" charset="0"/>
              </a:rPr>
              <a:t>(4 mil.euro, 2018 - 2020).</a:t>
            </a:r>
            <a:br>
              <a:rPr lang="ro-RO" sz="2000" dirty="0">
                <a:solidFill>
                  <a:schemeClr val="accent5">
                    <a:lumMod val="75000"/>
                  </a:schemeClr>
                </a:solidFill>
                <a:latin typeface="Times New Roman" panose="02020603050405020304" pitchFamily="18" charset="0"/>
                <a:cs typeface="Times New Roman" panose="02020603050405020304" pitchFamily="18" charset="0"/>
              </a:rPr>
            </a:br>
            <a:endParaRPr lang="en-US" sz="2000" dirty="0">
              <a:solidFill>
                <a:schemeClr val="accent5">
                  <a:lumMod val="75000"/>
                </a:schemeClr>
              </a:solidFill>
              <a:latin typeface="Times New Roman" panose="02020603050405020304" pitchFamily="18" charset="0"/>
              <a:cs typeface="Times New Roman" panose="02020603050405020304" pitchFamily="18" charset="0"/>
            </a:endParaRPr>
          </a:p>
        </p:txBody>
      </p:sp>
      <p:sp>
        <p:nvSpPr>
          <p:cNvPr id="3" name="Rectangle 2"/>
          <p:cNvSpPr/>
          <p:nvPr/>
        </p:nvSpPr>
        <p:spPr>
          <a:xfrm>
            <a:off x="3286896" y="230659"/>
            <a:ext cx="7587429" cy="830997"/>
          </a:xfrm>
          <a:prstGeom prst="rect">
            <a:avLst/>
          </a:prstGeom>
        </p:spPr>
        <p:txBody>
          <a:bodyPr wrap="square">
            <a:spAutoFit/>
          </a:bodyPr>
          <a:lstStyle/>
          <a:p>
            <a:pPr algn="ctr"/>
            <a:r>
              <a:rPr lang="en-US" altLang="ro-RO" sz="2400" b="1" dirty="0">
                <a:solidFill>
                  <a:schemeClr val="accent1">
                    <a:lumMod val="60000"/>
                    <a:lumOff val="40000"/>
                  </a:schemeClr>
                </a:solidFill>
                <a:latin typeface="Times New Roman" panose="02020603050405020304" pitchFamily="18" charset="0"/>
                <a:cs typeface="Times New Roman" panose="02020603050405020304" pitchFamily="18" charset="0"/>
              </a:rPr>
              <a:t>EVENIMENTE CARE SPRIJI</a:t>
            </a:r>
            <a:r>
              <a:rPr lang="ro-RO" altLang="ro-RO" sz="2400" b="1" dirty="0">
                <a:solidFill>
                  <a:schemeClr val="accent1">
                    <a:lumMod val="60000"/>
                    <a:lumOff val="40000"/>
                  </a:schemeClr>
                </a:solidFill>
                <a:latin typeface="Times New Roman" panose="02020603050405020304" pitchFamily="18" charset="0"/>
                <a:cs typeface="Times New Roman" panose="02020603050405020304" pitchFamily="18" charset="0"/>
              </a:rPr>
              <a:t>NĂ</a:t>
            </a:r>
            <a:r>
              <a:rPr lang="en-US" altLang="ro-RO" sz="2400" b="1" dirty="0">
                <a:solidFill>
                  <a:schemeClr val="accent1">
                    <a:lumMod val="60000"/>
                    <a:lumOff val="40000"/>
                  </a:schemeClr>
                </a:solidFill>
                <a:latin typeface="Times New Roman" panose="02020603050405020304" pitchFamily="18" charset="0"/>
                <a:cs typeface="Times New Roman" panose="02020603050405020304" pitchFamily="18" charset="0"/>
              </a:rPr>
              <a:t> DEZVOLTAREA SISTEMULUI DE EDUCA</a:t>
            </a:r>
            <a:r>
              <a:rPr lang="ro-RO" altLang="ro-RO" sz="2400" b="1" dirty="0">
                <a:solidFill>
                  <a:schemeClr val="accent1">
                    <a:lumMod val="60000"/>
                    <a:lumOff val="40000"/>
                  </a:schemeClr>
                </a:solidFill>
                <a:latin typeface="Times New Roman" panose="02020603050405020304" pitchFamily="18" charset="0"/>
                <a:cs typeface="Times New Roman" panose="02020603050405020304" pitchFamily="18" charset="0"/>
              </a:rPr>
              <a:t>Ț</a:t>
            </a:r>
            <a:r>
              <a:rPr lang="en-US" altLang="ro-RO" sz="2400" b="1" dirty="0">
                <a:solidFill>
                  <a:schemeClr val="accent1">
                    <a:lumMod val="60000"/>
                    <a:lumOff val="40000"/>
                  </a:schemeClr>
                </a:solidFill>
                <a:latin typeface="Times New Roman" panose="02020603050405020304" pitchFamily="18" charset="0"/>
                <a:cs typeface="Times New Roman" panose="02020603050405020304" pitchFamily="18" charset="0"/>
              </a:rPr>
              <a:t>IE TIMPURIE</a:t>
            </a:r>
            <a:r>
              <a:rPr lang="ro-RO" altLang="ro-RO" sz="2400" b="1" dirty="0">
                <a:solidFill>
                  <a:schemeClr val="accent1">
                    <a:lumMod val="60000"/>
                    <a:lumOff val="40000"/>
                  </a:schemeClr>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217587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B62D4D47-C9CA-416C-A2EE-CC0DD8E436D9}"/>
              </a:ext>
            </a:extLst>
          </p:cNvPr>
          <p:cNvSpPr>
            <a:spLocks noGrp="1"/>
          </p:cNvSpPr>
          <p:nvPr>
            <p:ph type="ctrTitle"/>
          </p:nvPr>
        </p:nvSpPr>
        <p:spPr>
          <a:xfrm>
            <a:off x="2479589" y="2018270"/>
            <a:ext cx="9025023" cy="2833816"/>
          </a:xfrm>
        </p:spPr>
        <p:txBody>
          <a:bodyPr>
            <a:noAutofit/>
          </a:bodyPr>
          <a:lstStyle/>
          <a:p>
            <a:pPr algn="ctr"/>
            <a:r>
              <a:rPr lang="ro-RO" sz="2800" b="1" dirty="0">
                <a:solidFill>
                  <a:schemeClr val="accent1">
                    <a:lumMod val="60000"/>
                    <a:lumOff val="40000"/>
                  </a:schemeClr>
                </a:solidFill>
                <a:latin typeface="Times New Roman" panose="02020603050405020304" pitchFamily="18" charset="0"/>
                <a:cs typeface="Times New Roman" panose="02020603050405020304" pitchFamily="18" charset="0"/>
              </a:rPr>
              <a:t>CURRICULUM</a:t>
            </a:r>
            <a:r>
              <a:rPr lang="en-US" sz="2800" b="1" dirty="0">
                <a:solidFill>
                  <a:schemeClr val="accent1">
                    <a:lumMod val="60000"/>
                    <a:lumOff val="40000"/>
                  </a:schemeClr>
                </a:solidFill>
                <a:latin typeface="Times New Roman" panose="02020603050405020304" pitchFamily="18" charset="0"/>
                <a:cs typeface="Times New Roman" panose="02020603050405020304" pitchFamily="18" charset="0"/>
              </a:rPr>
              <a:t>UL</a:t>
            </a:r>
            <a:r>
              <a:rPr lang="ro-RO" sz="2800" b="1" dirty="0">
                <a:solidFill>
                  <a:schemeClr val="accent1">
                    <a:lumMod val="60000"/>
                    <a:lumOff val="40000"/>
                  </a:schemeClr>
                </a:solidFill>
                <a:latin typeface="Times New Roman" panose="02020603050405020304" pitchFamily="18" charset="0"/>
                <a:cs typeface="Times New Roman" panose="02020603050405020304" pitchFamily="18" charset="0"/>
              </a:rPr>
              <a:t> ROMÂNESC</a:t>
            </a:r>
            <a:r>
              <a:rPr lang="ro-RO" sz="2800" dirty="0">
                <a:solidFill>
                  <a:schemeClr val="accent1">
                    <a:lumMod val="60000"/>
                    <a:lumOff val="40000"/>
                  </a:schemeClr>
                </a:solidFill>
                <a:latin typeface="Times New Roman" panose="02020603050405020304" pitchFamily="18" charset="0"/>
                <a:cs typeface="Times New Roman" panose="02020603050405020304" pitchFamily="18" charset="0"/>
              </a:rPr>
              <a:t> </a:t>
            </a:r>
            <a:r>
              <a:rPr lang="ro-RO" sz="2800" b="1" dirty="0">
                <a:solidFill>
                  <a:schemeClr val="accent1">
                    <a:lumMod val="60000"/>
                    <a:lumOff val="40000"/>
                  </a:schemeClr>
                </a:solidFill>
                <a:latin typeface="Times New Roman" panose="02020603050405020304" pitchFamily="18" charset="0"/>
                <a:cs typeface="Times New Roman" panose="02020603050405020304" pitchFamily="18" charset="0"/>
              </a:rPr>
              <a:t>PENTRU </a:t>
            </a:r>
            <a:br>
              <a:rPr lang="ro-RO" sz="2800" b="1" dirty="0">
                <a:solidFill>
                  <a:schemeClr val="accent1">
                    <a:lumMod val="60000"/>
                    <a:lumOff val="40000"/>
                  </a:schemeClr>
                </a:solidFill>
                <a:latin typeface="Times New Roman" panose="02020603050405020304" pitchFamily="18" charset="0"/>
                <a:cs typeface="Times New Roman" panose="02020603050405020304" pitchFamily="18" charset="0"/>
              </a:rPr>
            </a:br>
            <a:r>
              <a:rPr lang="ro-RO" sz="2800" b="1" dirty="0">
                <a:solidFill>
                  <a:schemeClr val="accent1">
                    <a:lumMod val="60000"/>
                    <a:lumOff val="40000"/>
                  </a:schemeClr>
                </a:solidFill>
                <a:latin typeface="Times New Roman" panose="02020603050405020304" pitchFamily="18" charset="0"/>
                <a:cs typeface="Times New Roman" panose="02020603050405020304" pitchFamily="18" charset="0"/>
              </a:rPr>
              <a:t>EDUCAŢIE TIMPURIE </a:t>
            </a:r>
            <a:r>
              <a:rPr lang="ro-RO" sz="2400" b="1" dirty="0">
                <a:solidFill>
                  <a:schemeClr val="accent1">
                    <a:lumMod val="60000"/>
                    <a:lumOff val="40000"/>
                  </a:schemeClr>
                </a:solidFill>
                <a:latin typeface="Times New Roman" panose="02020603050405020304" pitchFamily="18" charset="0"/>
                <a:cs typeface="Times New Roman" panose="02020603050405020304" pitchFamily="18" charset="0"/>
              </a:rPr>
              <a:t>(copii de la na</a:t>
            </a:r>
            <a:r>
              <a:rPr lang="ro-RO" sz="2800" b="1" dirty="0">
                <a:solidFill>
                  <a:schemeClr val="accent1">
                    <a:lumMod val="60000"/>
                    <a:lumOff val="40000"/>
                  </a:schemeClr>
                </a:solidFill>
                <a:latin typeface="Times New Roman" panose="02020603050405020304" pitchFamily="18" charset="0"/>
                <a:cs typeface="Times New Roman" panose="02020603050405020304" pitchFamily="18" charset="0"/>
              </a:rPr>
              <a:t>ș</a:t>
            </a:r>
            <a:r>
              <a:rPr lang="ro-RO" sz="2400" b="1" dirty="0">
                <a:solidFill>
                  <a:schemeClr val="accent1">
                    <a:lumMod val="60000"/>
                    <a:lumOff val="40000"/>
                  </a:schemeClr>
                </a:solidFill>
                <a:latin typeface="Times New Roman" panose="02020603050405020304" pitchFamily="18" charset="0"/>
                <a:cs typeface="Times New Roman" panose="02020603050405020304" pitchFamily="18" charset="0"/>
              </a:rPr>
              <a:t>tere la 6 ani) </a:t>
            </a:r>
            <a:br>
              <a:rPr lang="ro-RO" sz="2400" b="1" dirty="0">
                <a:solidFill>
                  <a:schemeClr val="accent1">
                    <a:lumMod val="60000"/>
                    <a:lumOff val="40000"/>
                  </a:schemeClr>
                </a:solidFill>
                <a:latin typeface="Times New Roman" panose="02020603050405020304" pitchFamily="18" charset="0"/>
                <a:cs typeface="Times New Roman" panose="02020603050405020304" pitchFamily="18" charset="0"/>
              </a:rPr>
            </a:br>
            <a:r>
              <a:rPr lang="ro-RO" sz="2400" dirty="0">
                <a:solidFill>
                  <a:schemeClr val="accent5">
                    <a:lumMod val="75000"/>
                  </a:schemeClr>
                </a:solidFill>
                <a:latin typeface="Times New Roman" panose="02020603050405020304" pitchFamily="18" charset="0"/>
                <a:cs typeface="Times New Roman" panose="02020603050405020304" pitchFamily="18" charset="0"/>
              </a:rPr>
              <a:t>-</a:t>
            </a:r>
            <a:r>
              <a:rPr lang="ro-RO" sz="2400" b="1" dirty="0">
                <a:solidFill>
                  <a:schemeClr val="accent5">
                    <a:lumMod val="75000"/>
                  </a:schemeClr>
                </a:solidFill>
                <a:latin typeface="Times New Roman" panose="02020603050405020304" pitchFamily="18" charset="0"/>
                <a:cs typeface="Times New Roman" panose="02020603050405020304" pitchFamily="18" charset="0"/>
              </a:rPr>
              <a:t> </a:t>
            </a:r>
            <a:r>
              <a:rPr lang="ro-RO" sz="2400" dirty="0">
                <a:solidFill>
                  <a:schemeClr val="accent5">
                    <a:lumMod val="75000"/>
                  </a:schemeClr>
                </a:solidFill>
                <a:latin typeface="Times New Roman" panose="02020603050405020304" pitchFamily="18" charset="0"/>
                <a:cs typeface="Times New Roman" panose="02020603050405020304" pitchFamily="18" charset="0"/>
              </a:rPr>
              <a:t>un curriculum dinamic-evolutiv, prin preluare, adăugare și adaptare la noile contexte -</a:t>
            </a:r>
            <a:br>
              <a:rPr lang="ro-RO" sz="2800" dirty="0">
                <a:solidFill>
                  <a:schemeClr val="accent5">
                    <a:lumMod val="75000"/>
                  </a:schemeClr>
                </a:solidFill>
                <a:latin typeface="Times New Roman" panose="02020603050405020304" pitchFamily="18" charset="0"/>
                <a:cs typeface="Times New Roman" panose="02020603050405020304" pitchFamily="18" charset="0"/>
              </a:rPr>
            </a:br>
            <a:br>
              <a:rPr lang="en-US" sz="2800" dirty="0">
                <a:solidFill>
                  <a:schemeClr val="accent1">
                    <a:lumMod val="60000"/>
                    <a:lumOff val="40000"/>
                  </a:schemeClr>
                </a:solidFill>
                <a:latin typeface="Times New Roman" panose="02020603050405020304" pitchFamily="18" charset="0"/>
                <a:cs typeface="Times New Roman" panose="02020603050405020304" pitchFamily="18" charset="0"/>
              </a:rPr>
            </a:br>
            <a:endParaRPr lang="en-US" sz="28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pic>
        <p:nvPicPr>
          <p:cNvPr id="3" name="Imagine 4"/>
          <p:cNvPicPr>
            <a:picLocks noChangeAspect="1"/>
          </p:cNvPicPr>
          <p:nvPr/>
        </p:nvPicPr>
        <p:blipFill>
          <a:blip r:embed="rId2"/>
          <a:stretch>
            <a:fillRect/>
          </a:stretch>
        </p:blipFill>
        <p:spPr>
          <a:xfrm>
            <a:off x="209974" y="1"/>
            <a:ext cx="2590891" cy="939114"/>
          </a:xfrm>
          <a:prstGeom prst="rect">
            <a:avLst/>
          </a:prstGeom>
        </p:spPr>
      </p:pic>
      <p:pic>
        <p:nvPicPr>
          <p:cNvPr id="4" name="Imagine 5"/>
          <p:cNvPicPr>
            <a:picLocks noChangeAspect="1"/>
          </p:cNvPicPr>
          <p:nvPr/>
        </p:nvPicPr>
        <p:blipFill>
          <a:blip r:embed="rId3"/>
          <a:stretch>
            <a:fillRect/>
          </a:stretch>
        </p:blipFill>
        <p:spPr>
          <a:xfrm>
            <a:off x="10569146" y="1"/>
            <a:ext cx="1622854" cy="939114"/>
          </a:xfrm>
          <a:prstGeom prst="rect">
            <a:avLst/>
          </a:prstGeom>
        </p:spPr>
      </p:pic>
    </p:spTree>
    <p:extLst>
      <p:ext uri="{BB962C8B-B14F-4D97-AF65-F5344CB8AC3E}">
        <p14:creationId xmlns:p14="http://schemas.microsoft.com/office/powerpoint/2010/main" val="895038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961EA4F0-C527-4AB6-9CD6-6DB2B5F9F6A8}"/>
              </a:ext>
            </a:extLst>
          </p:cNvPr>
          <p:cNvSpPr>
            <a:spLocks noGrp="1"/>
          </p:cNvSpPr>
          <p:nvPr>
            <p:ph type="title"/>
          </p:nvPr>
        </p:nvSpPr>
        <p:spPr>
          <a:xfrm>
            <a:off x="1672280" y="113333"/>
            <a:ext cx="9681519" cy="1325563"/>
          </a:xfrm>
        </p:spPr>
        <p:txBody>
          <a:bodyPr/>
          <a:lstStyle/>
          <a:p>
            <a:pPr algn="ctr"/>
            <a:r>
              <a:rPr lang="ro-RO" dirty="0">
                <a:solidFill>
                  <a:schemeClr val="accent1">
                    <a:lumMod val="60000"/>
                    <a:lumOff val="40000"/>
                  </a:schemeClr>
                </a:solidFill>
              </a:rPr>
              <a:t>1992 – primul curriculum al reformei în educație de după 1989</a:t>
            </a:r>
            <a:endParaRPr lang="en-US" dirty="0">
              <a:solidFill>
                <a:schemeClr val="accent1">
                  <a:lumMod val="60000"/>
                  <a:lumOff val="40000"/>
                </a:schemeClr>
              </a:solidFill>
            </a:endParaRPr>
          </a:p>
        </p:txBody>
      </p:sp>
      <p:sp>
        <p:nvSpPr>
          <p:cNvPr id="7" name="Substituent conținut 6">
            <a:extLst>
              <a:ext uri="{FF2B5EF4-FFF2-40B4-BE49-F238E27FC236}">
                <a16:creationId xmlns:a16="http://schemas.microsoft.com/office/drawing/2014/main" id="{5DEC469B-8798-4AE1-9161-A04B14F7E28B}"/>
              </a:ext>
            </a:extLst>
          </p:cNvPr>
          <p:cNvSpPr>
            <a:spLocks noGrp="1"/>
          </p:cNvSpPr>
          <p:nvPr>
            <p:ph idx="1"/>
          </p:nvPr>
        </p:nvSpPr>
        <p:spPr>
          <a:xfrm>
            <a:off x="556591" y="1438896"/>
            <a:ext cx="10797209" cy="4948656"/>
          </a:xfrm>
        </p:spPr>
        <p:txBody>
          <a:bodyPr>
            <a:noAutofit/>
          </a:bodyPr>
          <a:lstStyle/>
          <a:p>
            <a:pPr marL="0" indent="0">
              <a:buNone/>
            </a:pPr>
            <a:endParaRPr lang="ro-RO" sz="1800" dirty="0"/>
          </a:p>
          <a:p>
            <a:pPr marL="0" indent="0">
              <a:buNone/>
            </a:pPr>
            <a:endParaRPr lang="ro-RO" sz="1800" dirty="0"/>
          </a:p>
          <a:p>
            <a:pPr marL="0" indent="0">
              <a:buNone/>
            </a:pPr>
            <a:endParaRPr lang="ro-RO" sz="1800" dirty="0"/>
          </a:p>
        </p:txBody>
      </p:sp>
      <p:graphicFrame>
        <p:nvGraphicFramePr>
          <p:cNvPr id="3" name="Diagram 2"/>
          <p:cNvGraphicFramePr/>
          <p:nvPr>
            <p:extLst>
              <p:ext uri="{D42A27DB-BD31-4B8C-83A1-F6EECF244321}">
                <p14:modId xmlns:p14="http://schemas.microsoft.com/office/powerpoint/2010/main" val="614066478"/>
              </p:ext>
            </p:extLst>
          </p:nvPr>
        </p:nvGraphicFramePr>
        <p:xfrm>
          <a:off x="1891195" y="1321028"/>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2001794" y="1960605"/>
            <a:ext cx="1005016" cy="307777"/>
          </a:xfrm>
          <a:prstGeom prst="rect">
            <a:avLst/>
          </a:prstGeom>
          <a:noFill/>
        </p:spPr>
        <p:txBody>
          <a:bodyPr wrap="square" rtlCol="0">
            <a:spAutoFit/>
          </a:bodyPr>
          <a:lstStyle/>
          <a:p>
            <a:r>
              <a:rPr lang="ro-RO" sz="1400" b="1" dirty="0">
                <a:solidFill>
                  <a:schemeClr val="accent1">
                    <a:lumMod val="60000"/>
                    <a:lumOff val="40000"/>
                  </a:schemeClr>
                </a:solidFill>
              </a:rPr>
              <a:t>CONTEXT</a:t>
            </a:r>
          </a:p>
        </p:txBody>
      </p:sp>
      <p:sp>
        <p:nvSpPr>
          <p:cNvPr id="5" name="TextBox 4"/>
          <p:cNvSpPr txBox="1"/>
          <p:nvPr/>
        </p:nvSpPr>
        <p:spPr>
          <a:xfrm>
            <a:off x="2403119" y="3190703"/>
            <a:ext cx="1082348" cy="338554"/>
          </a:xfrm>
          <a:prstGeom prst="rect">
            <a:avLst/>
          </a:prstGeom>
          <a:noFill/>
        </p:spPr>
        <p:txBody>
          <a:bodyPr wrap="none" rtlCol="0">
            <a:spAutoFit/>
          </a:bodyPr>
          <a:lstStyle/>
          <a:p>
            <a:r>
              <a:rPr lang="ro-RO" sz="1400" b="1" dirty="0">
                <a:solidFill>
                  <a:schemeClr val="accent1">
                    <a:lumMod val="60000"/>
                    <a:lumOff val="40000"/>
                  </a:schemeClr>
                </a:solidFill>
              </a:rPr>
              <a:t>CON</a:t>
            </a:r>
            <a:r>
              <a:rPr lang="ro-RO" sz="1600" b="1" dirty="0">
                <a:solidFill>
                  <a:schemeClr val="accent1">
                    <a:lumMod val="60000"/>
                    <a:lumOff val="40000"/>
                  </a:schemeClr>
                </a:solidFill>
              </a:rPr>
              <a:t>Ț</a:t>
            </a:r>
            <a:r>
              <a:rPr lang="ro-RO" sz="1400" b="1" dirty="0">
                <a:solidFill>
                  <a:schemeClr val="accent1">
                    <a:lumMod val="60000"/>
                    <a:lumOff val="40000"/>
                  </a:schemeClr>
                </a:solidFill>
              </a:rPr>
              <a:t>INUT</a:t>
            </a:r>
          </a:p>
        </p:txBody>
      </p:sp>
      <p:sp>
        <p:nvSpPr>
          <p:cNvPr id="8" name="TextBox 7"/>
          <p:cNvSpPr txBox="1"/>
          <p:nvPr/>
        </p:nvSpPr>
        <p:spPr>
          <a:xfrm>
            <a:off x="2496065" y="4451578"/>
            <a:ext cx="989401" cy="461665"/>
          </a:xfrm>
          <a:prstGeom prst="rect">
            <a:avLst/>
          </a:prstGeom>
          <a:noFill/>
        </p:spPr>
        <p:txBody>
          <a:bodyPr wrap="square" rtlCol="0">
            <a:spAutoFit/>
          </a:bodyPr>
          <a:lstStyle/>
          <a:p>
            <a:pPr algn="ctr"/>
            <a:r>
              <a:rPr lang="ro-RO" sz="1200" b="1" dirty="0">
                <a:solidFill>
                  <a:schemeClr val="accent1">
                    <a:lumMod val="60000"/>
                    <a:lumOff val="40000"/>
                  </a:schemeClr>
                </a:solidFill>
              </a:rPr>
              <a:t>PUNCTE TARI</a:t>
            </a:r>
          </a:p>
        </p:txBody>
      </p:sp>
      <p:sp>
        <p:nvSpPr>
          <p:cNvPr id="9" name="TextBox 8"/>
          <p:cNvSpPr txBox="1"/>
          <p:nvPr/>
        </p:nvSpPr>
        <p:spPr>
          <a:xfrm>
            <a:off x="1946494" y="5761423"/>
            <a:ext cx="1115615" cy="276999"/>
          </a:xfrm>
          <a:prstGeom prst="rect">
            <a:avLst/>
          </a:prstGeom>
          <a:noFill/>
        </p:spPr>
        <p:txBody>
          <a:bodyPr wrap="square" rtlCol="0">
            <a:spAutoFit/>
          </a:bodyPr>
          <a:lstStyle/>
          <a:p>
            <a:r>
              <a:rPr lang="ro-RO" sz="1200" b="1" dirty="0">
                <a:solidFill>
                  <a:schemeClr val="accent1">
                    <a:lumMod val="60000"/>
                    <a:lumOff val="40000"/>
                  </a:schemeClr>
                </a:solidFill>
              </a:rPr>
              <a:t>PROVOCĂRI</a:t>
            </a:r>
          </a:p>
        </p:txBody>
      </p:sp>
      <p:sp>
        <p:nvSpPr>
          <p:cNvPr id="10" name="5-Point Star 9"/>
          <p:cNvSpPr/>
          <p:nvPr/>
        </p:nvSpPr>
        <p:spPr>
          <a:xfrm>
            <a:off x="8303740" y="4451578"/>
            <a:ext cx="181232" cy="161611"/>
          </a:xfrm>
          <a:prstGeom prst="star5">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o-RO"/>
          </a:p>
        </p:txBody>
      </p:sp>
    </p:spTree>
    <p:extLst>
      <p:ext uri="{BB962C8B-B14F-4D97-AF65-F5344CB8AC3E}">
        <p14:creationId xmlns:p14="http://schemas.microsoft.com/office/powerpoint/2010/main" val="2781698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961EA4F0-C527-4AB6-9CD6-6DB2B5F9F6A8}"/>
              </a:ext>
            </a:extLst>
          </p:cNvPr>
          <p:cNvSpPr>
            <a:spLocks noGrp="1"/>
          </p:cNvSpPr>
          <p:nvPr>
            <p:ph type="title"/>
          </p:nvPr>
        </p:nvSpPr>
        <p:spPr>
          <a:xfrm>
            <a:off x="1672280" y="113333"/>
            <a:ext cx="9681519" cy="1325563"/>
          </a:xfrm>
        </p:spPr>
        <p:txBody>
          <a:bodyPr/>
          <a:lstStyle/>
          <a:p>
            <a:pPr algn="ctr"/>
            <a:r>
              <a:rPr lang="ro-RO" dirty="0">
                <a:solidFill>
                  <a:schemeClr val="accent1">
                    <a:lumMod val="60000"/>
                    <a:lumOff val="40000"/>
                  </a:schemeClr>
                </a:solidFill>
              </a:rPr>
              <a:t>2000 – al doilea curriculum </a:t>
            </a:r>
            <a:br>
              <a:rPr lang="ro-RO" dirty="0">
                <a:solidFill>
                  <a:schemeClr val="accent1">
                    <a:lumMod val="60000"/>
                    <a:lumOff val="40000"/>
                  </a:schemeClr>
                </a:solidFill>
              </a:rPr>
            </a:br>
            <a:r>
              <a:rPr lang="ro-RO" sz="2800" dirty="0">
                <a:solidFill>
                  <a:schemeClr val="accent1">
                    <a:lumMod val="60000"/>
                    <a:lumOff val="40000"/>
                  </a:schemeClr>
                </a:solidFill>
              </a:rPr>
              <a:t>(etapa tranzitorie a reformei în educație)</a:t>
            </a:r>
            <a:endParaRPr lang="en-US" sz="2800" dirty="0">
              <a:solidFill>
                <a:schemeClr val="accent1">
                  <a:lumMod val="60000"/>
                  <a:lumOff val="40000"/>
                </a:schemeClr>
              </a:solidFill>
            </a:endParaRPr>
          </a:p>
        </p:txBody>
      </p:sp>
      <p:sp>
        <p:nvSpPr>
          <p:cNvPr id="7" name="Substituent conținut 6">
            <a:extLst>
              <a:ext uri="{FF2B5EF4-FFF2-40B4-BE49-F238E27FC236}">
                <a16:creationId xmlns:a16="http://schemas.microsoft.com/office/drawing/2014/main" id="{5DEC469B-8798-4AE1-9161-A04B14F7E28B}"/>
              </a:ext>
            </a:extLst>
          </p:cNvPr>
          <p:cNvSpPr>
            <a:spLocks noGrp="1"/>
          </p:cNvSpPr>
          <p:nvPr>
            <p:ph idx="1"/>
          </p:nvPr>
        </p:nvSpPr>
        <p:spPr>
          <a:xfrm>
            <a:off x="556591" y="1438896"/>
            <a:ext cx="10797209" cy="4948656"/>
          </a:xfrm>
        </p:spPr>
        <p:txBody>
          <a:bodyPr>
            <a:noAutofit/>
          </a:bodyPr>
          <a:lstStyle/>
          <a:p>
            <a:pPr marL="0" indent="0">
              <a:buNone/>
            </a:pPr>
            <a:endParaRPr lang="ro-RO" sz="1800" dirty="0"/>
          </a:p>
          <a:p>
            <a:pPr marL="0" indent="0">
              <a:buNone/>
            </a:pPr>
            <a:endParaRPr lang="ro-RO" sz="1800" dirty="0"/>
          </a:p>
          <a:p>
            <a:pPr marL="0" indent="0">
              <a:buNone/>
            </a:pPr>
            <a:endParaRPr lang="ro-RO" sz="1800" dirty="0"/>
          </a:p>
        </p:txBody>
      </p:sp>
      <p:graphicFrame>
        <p:nvGraphicFramePr>
          <p:cNvPr id="3" name="Diagram 2"/>
          <p:cNvGraphicFramePr/>
          <p:nvPr>
            <p:extLst>
              <p:ext uri="{D42A27DB-BD31-4B8C-83A1-F6EECF244321}">
                <p14:modId xmlns:p14="http://schemas.microsoft.com/office/powerpoint/2010/main" val="3959271217"/>
              </p:ext>
            </p:extLst>
          </p:nvPr>
        </p:nvGraphicFramePr>
        <p:xfrm>
          <a:off x="1891195" y="1321028"/>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2001794" y="1960605"/>
            <a:ext cx="1005016" cy="307777"/>
          </a:xfrm>
          <a:prstGeom prst="rect">
            <a:avLst/>
          </a:prstGeom>
          <a:noFill/>
        </p:spPr>
        <p:txBody>
          <a:bodyPr wrap="square" rtlCol="0">
            <a:spAutoFit/>
          </a:bodyPr>
          <a:lstStyle/>
          <a:p>
            <a:r>
              <a:rPr lang="ro-RO" sz="1400" b="1" dirty="0">
                <a:solidFill>
                  <a:schemeClr val="accent1">
                    <a:lumMod val="60000"/>
                    <a:lumOff val="40000"/>
                  </a:schemeClr>
                </a:solidFill>
              </a:rPr>
              <a:t>CONTEXT</a:t>
            </a:r>
          </a:p>
        </p:txBody>
      </p:sp>
      <p:sp>
        <p:nvSpPr>
          <p:cNvPr id="5" name="TextBox 4"/>
          <p:cNvSpPr txBox="1"/>
          <p:nvPr/>
        </p:nvSpPr>
        <p:spPr>
          <a:xfrm>
            <a:off x="2403119" y="3190703"/>
            <a:ext cx="1082348" cy="338554"/>
          </a:xfrm>
          <a:prstGeom prst="rect">
            <a:avLst/>
          </a:prstGeom>
          <a:noFill/>
        </p:spPr>
        <p:txBody>
          <a:bodyPr wrap="none" rtlCol="0">
            <a:spAutoFit/>
          </a:bodyPr>
          <a:lstStyle/>
          <a:p>
            <a:r>
              <a:rPr lang="ro-RO" sz="1400" b="1" dirty="0">
                <a:solidFill>
                  <a:schemeClr val="accent1">
                    <a:lumMod val="60000"/>
                    <a:lumOff val="40000"/>
                  </a:schemeClr>
                </a:solidFill>
              </a:rPr>
              <a:t>CON</a:t>
            </a:r>
            <a:r>
              <a:rPr lang="ro-RO" sz="1600" b="1" dirty="0">
                <a:solidFill>
                  <a:schemeClr val="accent1">
                    <a:lumMod val="60000"/>
                    <a:lumOff val="40000"/>
                  </a:schemeClr>
                </a:solidFill>
              </a:rPr>
              <a:t>Ț</a:t>
            </a:r>
            <a:r>
              <a:rPr lang="ro-RO" sz="1400" b="1" dirty="0">
                <a:solidFill>
                  <a:schemeClr val="accent1">
                    <a:lumMod val="60000"/>
                    <a:lumOff val="40000"/>
                  </a:schemeClr>
                </a:solidFill>
              </a:rPr>
              <a:t>INUT</a:t>
            </a:r>
          </a:p>
        </p:txBody>
      </p:sp>
      <p:sp>
        <p:nvSpPr>
          <p:cNvPr id="8" name="TextBox 7"/>
          <p:cNvSpPr txBox="1"/>
          <p:nvPr/>
        </p:nvSpPr>
        <p:spPr>
          <a:xfrm>
            <a:off x="2496065" y="4451578"/>
            <a:ext cx="989401" cy="461665"/>
          </a:xfrm>
          <a:prstGeom prst="rect">
            <a:avLst/>
          </a:prstGeom>
          <a:noFill/>
        </p:spPr>
        <p:txBody>
          <a:bodyPr wrap="square" rtlCol="0">
            <a:spAutoFit/>
          </a:bodyPr>
          <a:lstStyle/>
          <a:p>
            <a:pPr algn="ctr"/>
            <a:r>
              <a:rPr lang="ro-RO" sz="1200" b="1" dirty="0">
                <a:solidFill>
                  <a:schemeClr val="accent1">
                    <a:lumMod val="60000"/>
                    <a:lumOff val="40000"/>
                  </a:schemeClr>
                </a:solidFill>
              </a:rPr>
              <a:t>PUNCTE TARI</a:t>
            </a:r>
          </a:p>
        </p:txBody>
      </p:sp>
      <p:sp>
        <p:nvSpPr>
          <p:cNvPr id="9" name="TextBox 8"/>
          <p:cNvSpPr txBox="1"/>
          <p:nvPr/>
        </p:nvSpPr>
        <p:spPr>
          <a:xfrm>
            <a:off x="1946494" y="5761423"/>
            <a:ext cx="1115615" cy="276999"/>
          </a:xfrm>
          <a:prstGeom prst="rect">
            <a:avLst/>
          </a:prstGeom>
          <a:noFill/>
        </p:spPr>
        <p:txBody>
          <a:bodyPr wrap="square" rtlCol="0">
            <a:spAutoFit/>
          </a:bodyPr>
          <a:lstStyle/>
          <a:p>
            <a:r>
              <a:rPr lang="ro-RO" sz="1200" b="1" dirty="0">
                <a:solidFill>
                  <a:schemeClr val="accent1">
                    <a:lumMod val="60000"/>
                    <a:lumOff val="40000"/>
                  </a:schemeClr>
                </a:solidFill>
              </a:rPr>
              <a:t>PROVOCĂRI</a:t>
            </a:r>
          </a:p>
        </p:txBody>
      </p:sp>
      <p:sp>
        <p:nvSpPr>
          <p:cNvPr id="10" name="5-Point Star 9"/>
          <p:cNvSpPr/>
          <p:nvPr/>
        </p:nvSpPr>
        <p:spPr>
          <a:xfrm>
            <a:off x="7825946" y="4451578"/>
            <a:ext cx="181232" cy="161611"/>
          </a:xfrm>
          <a:prstGeom prst="star5">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o-RO"/>
          </a:p>
        </p:txBody>
      </p:sp>
      <p:sp>
        <p:nvSpPr>
          <p:cNvPr id="6" name="5-Point Star 5"/>
          <p:cNvSpPr/>
          <p:nvPr/>
        </p:nvSpPr>
        <p:spPr>
          <a:xfrm>
            <a:off x="4721216" y="4837356"/>
            <a:ext cx="197708" cy="151773"/>
          </a:xfrm>
          <a:prstGeom prst="star5">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o-RO"/>
          </a:p>
        </p:txBody>
      </p:sp>
    </p:spTree>
    <p:extLst>
      <p:ext uri="{BB962C8B-B14F-4D97-AF65-F5344CB8AC3E}">
        <p14:creationId xmlns:p14="http://schemas.microsoft.com/office/powerpoint/2010/main" val="3477183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961EA4F0-C527-4AB6-9CD6-6DB2B5F9F6A8}"/>
              </a:ext>
            </a:extLst>
          </p:cNvPr>
          <p:cNvSpPr>
            <a:spLocks noGrp="1"/>
          </p:cNvSpPr>
          <p:nvPr>
            <p:ph type="title"/>
          </p:nvPr>
        </p:nvSpPr>
        <p:spPr>
          <a:xfrm>
            <a:off x="1672280" y="113333"/>
            <a:ext cx="9681519" cy="1325563"/>
          </a:xfrm>
        </p:spPr>
        <p:txBody>
          <a:bodyPr/>
          <a:lstStyle/>
          <a:p>
            <a:pPr algn="ctr"/>
            <a:r>
              <a:rPr lang="ro-RO" dirty="0">
                <a:solidFill>
                  <a:schemeClr val="accent1">
                    <a:lumMod val="60000"/>
                    <a:lumOff val="40000"/>
                  </a:schemeClr>
                </a:solidFill>
              </a:rPr>
              <a:t>2008 – al treilea curriculum </a:t>
            </a:r>
            <a:br>
              <a:rPr lang="ro-RO" dirty="0">
                <a:solidFill>
                  <a:schemeClr val="accent1">
                    <a:lumMod val="60000"/>
                    <a:lumOff val="40000"/>
                  </a:schemeClr>
                </a:solidFill>
              </a:rPr>
            </a:br>
            <a:r>
              <a:rPr lang="ro-RO" sz="2800" dirty="0">
                <a:solidFill>
                  <a:schemeClr val="accent1">
                    <a:lumMod val="60000"/>
                    <a:lumOff val="40000"/>
                  </a:schemeClr>
                </a:solidFill>
              </a:rPr>
              <a:t>(etapa reformei educa</a:t>
            </a:r>
            <a:r>
              <a:rPr lang="ro-RO" sz="3000" dirty="0">
                <a:solidFill>
                  <a:schemeClr val="accent1">
                    <a:lumMod val="60000"/>
                    <a:lumOff val="40000"/>
                  </a:schemeClr>
                </a:solidFill>
              </a:rPr>
              <a:t>ț</a:t>
            </a:r>
            <a:r>
              <a:rPr lang="ro-RO" sz="2800" dirty="0">
                <a:solidFill>
                  <a:schemeClr val="accent1">
                    <a:lumMod val="60000"/>
                    <a:lumOff val="40000"/>
                  </a:schemeClr>
                </a:solidFill>
              </a:rPr>
              <a:t>iei timpurii în România)</a:t>
            </a:r>
            <a:endParaRPr lang="en-US" sz="2800" dirty="0">
              <a:solidFill>
                <a:schemeClr val="accent1">
                  <a:lumMod val="60000"/>
                  <a:lumOff val="40000"/>
                </a:schemeClr>
              </a:solidFill>
            </a:endParaRPr>
          </a:p>
        </p:txBody>
      </p:sp>
      <p:sp>
        <p:nvSpPr>
          <p:cNvPr id="7" name="Substituent conținut 6">
            <a:extLst>
              <a:ext uri="{FF2B5EF4-FFF2-40B4-BE49-F238E27FC236}">
                <a16:creationId xmlns:a16="http://schemas.microsoft.com/office/drawing/2014/main" id="{5DEC469B-8798-4AE1-9161-A04B14F7E28B}"/>
              </a:ext>
            </a:extLst>
          </p:cNvPr>
          <p:cNvSpPr>
            <a:spLocks noGrp="1"/>
          </p:cNvSpPr>
          <p:nvPr>
            <p:ph idx="1"/>
          </p:nvPr>
        </p:nvSpPr>
        <p:spPr>
          <a:xfrm>
            <a:off x="556591" y="1438896"/>
            <a:ext cx="10797209" cy="4948656"/>
          </a:xfrm>
        </p:spPr>
        <p:txBody>
          <a:bodyPr>
            <a:noAutofit/>
          </a:bodyPr>
          <a:lstStyle/>
          <a:p>
            <a:pPr marL="0" indent="0">
              <a:buNone/>
            </a:pPr>
            <a:endParaRPr lang="ro-RO" sz="1800" dirty="0"/>
          </a:p>
          <a:p>
            <a:pPr marL="0" indent="0">
              <a:buNone/>
            </a:pPr>
            <a:endParaRPr lang="ro-RO" sz="1800" dirty="0"/>
          </a:p>
          <a:p>
            <a:pPr marL="0" indent="0">
              <a:buNone/>
            </a:pPr>
            <a:endParaRPr lang="ro-RO" sz="1800" dirty="0"/>
          </a:p>
        </p:txBody>
      </p:sp>
      <p:graphicFrame>
        <p:nvGraphicFramePr>
          <p:cNvPr id="3" name="Diagram 2"/>
          <p:cNvGraphicFramePr/>
          <p:nvPr>
            <p:extLst>
              <p:ext uri="{D42A27DB-BD31-4B8C-83A1-F6EECF244321}">
                <p14:modId xmlns:p14="http://schemas.microsoft.com/office/powerpoint/2010/main" val="1535579588"/>
              </p:ext>
            </p:extLst>
          </p:nvPr>
        </p:nvGraphicFramePr>
        <p:xfrm>
          <a:off x="1891195" y="1321028"/>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2001794" y="1960605"/>
            <a:ext cx="1005016" cy="307777"/>
          </a:xfrm>
          <a:prstGeom prst="rect">
            <a:avLst/>
          </a:prstGeom>
          <a:noFill/>
        </p:spPr>
        <p:txBody>
          <a:bodyPr wrap="square" rtlCol="0">
            <a:spAutoFit/>
          </a:bodyPr>
          <a:lstStyle/>
          <a:p>
            <a:r>
              <a:rPr lang="ro-RO" sz="1400" b="1" dirty="0">
                <a:solidFill>
                  <a:schemeClr val="accent1">
                    <a:lumMod val="60000"/>
                    <a:lumOff val="40000"/>
                  </a:schemeClr>
                </a:solidFill>
              </a:rPr>
              <a:t>CONTEXT</a:t>
            </a:r>
          </a:p>
        </p:txBody>
      </p:sp>
      <p:sp>
        <p:nvSpPr>
          <p:cNvPr id="5" name="TextBox 4"/>
          <p:cNvSpPr txBox="1"/>
          <p:nvPr/>
        </p:nvSpPr>
        <p:spPr>
          <a:xfrm>
            <a:off x="2403119" y="3190703"/>
            <a:ext cx="1082348" cy="338554"/>
          </a:xfrm>
          <a:prstGeom prst="rect">
            <a:avLst/>
          </a:prstGeom>
          <a:noFill/>
        </p:spPr>
        <p:txBody>
          <a:bodyPr wrap="none" rtlCol="0">
            <a:spAutoFit/>
          </a:bodyPr>
          <a:lstStyle/>
          <a:p>
            <a:r>
              <a:rPr lang="ro-RO" sz="1400" b="1" dirty="0">
                <a:solidFill>
                  <a:schemeClr val="accent1">
                    <a:lumMod val="60000"/>
                    <a:lumOff val="40000"/>
                  </a:schemeClr>
                </a:solidFill>
              </a:rPr>
              <a:t>CON</a:t>
            </a:r>
            <a:r>
              <a:rPr lang="ro-RO" sz="1600" b="1" dirty="0">
                <a:solidFill>
                  <a:schemeClr val="accent1">
                    <a:lumMod val="60000"/>
                    <a:lumOff val="40000"/>
                  </a:schemeClr>
                </a:solidFill>
              </a:rPr>
              <a:t>Ț</a:t>
            </a:r>
            <a:r>
              <a:rPr lang="ro-RO" sz="1400" b="1" dirty="0">
                <a:solidFill>
                  <a:schemeClr val="accent1">
                    <a:lumMod val="60000"/>
                    <a:lumOff val="40000"/>
                  </a:schemeClr>
                </a:solidFill>
              </a:rPr>
              <a:t>INUT</a:t>
            </a:r>
          </a:p>
        </p:txBody>
      </p:sp>
      <p:sp>
        <p:nvSpPr>
          <p:cNvPr id="8" name="TextBox 7"/>
          <p:cNvSpPr txBox="1"/>
          <p:nvPr/>
        </p:nvSpPr>
        <p:spPr>
          <a:xfrm>
            <a:off x="2496065" y="4451578"/>
            <a:ext cx="989401" cy="461665"/>
          </a:xfrm>
          <a:prstGeom prst="rect">
            <a:avLst/>
          </a:prstGeom>
          <a:noFill/>
        </p:spPr>
        <p:txBody>
          <a:bodyPr wrap="square" rtlCol="0">
            <a:spAutoFit/>
          </a:bodyPr>
          <a:lstStyle/>
          <a:p>
            <a:pPr algn="ctr"/>
            <a:r>
              <a:rPr lang="ro-RO" sz="1200" b="1" dirty="0">
                <a:solidFill>
                  <a:schemeClr val="accent1">
                    <a:lumMod val="60000"/>
                    <a:lumOff val="40000"/>
                  </a:schemeClr>
                </a:solidFill>
              </a:rPr>
              <a:t>PUNCTE TARI</a:t>
            </a:r>
          </a:p>
        </p:txBody>
      </p:sp>
      <p:sp>
        <p:nvSpPr>
          <p:cNvPr id="9" name="TextBox 8"/>
          <p:cNvSpPr txBox="1"/>
          <p:nvPr/>
        </p:nvSpPr>
        <p:spPr>
          <a:xfrm>
            <a:off x="1946494" y="5761423"/>
            <a:ext cx="1115615" cy="276999"/>
          </a:xfrm>
          <a:prstGeom prst="rect">
            <a:avLst/>
          </a:prstGeom>
          <a:noFill/>
        </p:spPr>
        <p:txBody>
          <a:bodyPr wrap="square" rtlCol="0">
            <a:spAutoFit/>
          </a:bodyPr>
          <a:lstStyle/>
          <a:p>
            <a:r>
              <a:rPr lang="ro-RO" sz="1200" b="1" dirty="0">
                <a:solidFill>
                  <a:schemeClr val="accent1">
                    <a:lumMod val="60000"/>
                    <a:lumOff val="40000"/>
                  </a:schemeClr>
                </a:solidFill>
              </a:rPr>
              <a:t>PROVOCĂRI</a:t>
            </a:r>
          </a:p>
        </p:txBody>
      </p:sp>
      <p:sp>
        <p:nvSpPr>
          <p:cNvPr id="10" name="5-Point Star 9"/>
          <p:cNvSpPr/>
          <p:nvPr/>
        </p:nvSpPr>
        <p:spPr>
          <a:xfrm>
            <a:off x="7825946" y="4717279"/>
            <a:ext cx="181232" cy="161611"/>
          </a:xfrm>
          <a:prstGeom prst="star5">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o-RO"/>
          </a:p>
        </p:txBody>
      </p:sp>
      <p:sp>
        <p:nvSpPr>
          <p:cNvPr id="6" name="5-Point Star 5"/>
          <p:cNvSpPr/>
          <p:nvPr/>
        </p:nvSpPr>
        <p:spPr>
          <a:xfrm>
            <a:off x="5330816" y="4606523"/>
            <a:ext cx="197708" cy="151773"/>
          </a:xfrm>
          <a:prstGeom prst="star5">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o-RO"/>
          </a:p>
        </p:txBody>
      </p:sp>
      <p:sp>
        <p:nvSpPr>
          <p:cNvPr id="12" name="5-Point Star 11"/>
          <p:cNvSpPr/>
          <p:nvPr/>
        </p:nvSpPr>
        <p:spPr>
          <a:xfrm>
            <a:off x="7051589" y="4913243"/>
            <a:ext cx="164758" cy="194217"/>
          </a:xfrm>
          <a:prstGeom prst="star5">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o-RO"/>
          </a:p>
        </p:txBody>
      </p:sp>
    </p:spTree>
    <p:extLst>
      <p:ext uri="{BB962C8B-B14F-4D97-AF65-F5344CB8AC3E}">
        <p14:creationId xmlns:p14="http://schemas.microsoft.com/office/powerpoint/2010/main" val="692515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961EA4F0-C527-4AB6-9CD6-6DB2B5F9F6A8}"/>
              </a:ext>
            </a:extLst>
          </p:cNvPr>
          <p:cNvSpPr>
            <a:spLocks noGrp="1"/>
          </p:cNvSpPr>
          <p:nvPr>
            <p:ph type="title"/>
          </p:nvPr>
        </p:nvSpPr>
        <p:spPr>
          <a:xfrm>
            <a:off x="1672280" y="113333"/>
            <a:ext cx="9681519" cy="1325563"/>
          </a:xfrm>
        </p:spPr>
        <p:txBody>
          <a:bodyPr/>
          <a:lstStyle/>
          <a:p>
            <a:pPr algn="ctr"/>
            <a:r>
              <a:rPr lang="ro-RO" dirty="0">
                <a:solidFill>
                  <a:schemeClr val="accent1">
                    <a:lumMod val="60000"/>
                    <a:lumOff val="40000"/>
                  </a:schemeClr>
                </a:solidFill>
              </a:rPr>
              <a:t>2018 – al patrulea curriculum </a:t>
            </a:r>
            <a:br>
              <a:rPr lang="ro-RO" dirty="0">
                <a:solidFill>
                  <a:schemeClr val="accent1">
                    <a:lumMod val="60000"/>
                    <a:lumOff val="40000"/>
                  </a:schemeClr>
                </a:solidFill>
              </a:rPr>
            </a:br>
            <a:r>
              <a:rPr lang="ro-RO" sz="2800" dirty="0">
                <a:solidFill>
                  <a:schemeClr val="accent1">
                    <a:lumMod val="60000"/>
                    <a:lumOff val="40000"/>
                  </a:schemeClr>
                </a:solidFill>
              </a:rPr>
              <a:t>(etapa măsurilor subsecvente LEN/2011)</a:t>
            </a:r>
            <a:endParaRPr lang="en-US" sz="2800" dirty="0">
              <a:solidFill>
                <a:schemeClr val="accent1">
                  <a:lumMod val="60000"/>
                  <a:lumOff val="40000"/>
                </a:schemeClr>
              </a:solidFill>
            </a:endParaRPr>
          </a:p>
        </p:txBody>
      </p:sp>
      <p:sp>
        <p:nvSpPr>
          <p:cNvPr id="7" name="Substituent conținut 6">
            <a:extLst>
              <a:ext uri="{FF2B5EF4-FFF2-40B4-BE49-F238E27FC236}">
                <a16:creationId xmlns:a16="http://schemas.microsoft.com/office/drawing/2014/main" id="{5DEC469B-8798-4AE1-9161-A04B14F7E28B}"/>
              </a:ext>
            </a:extLst>
          </p:cNvPr>
          <p:cNvSpPr>
            <a:spLocks noGrp="1"/>
          </p:cNvSpPr>
          <p:nvPr>
            <p:ph idx="1"/>
          </p:nvPr>
        </p:nvSpPr>
        <p:spPr>
          <a:xfrm>
            <a:off x="556591" y="1438896"/>
            <a:ext cx="10797209" cy="4948656"/>
          </a:xfrm>
        </p:spPr>
        <p:txBody>
          <a:bodyPr>
            <a:noAutofit/>
          </a:bodyPr>
          <a:lstStyle/>
          <a:p>
            <a:pPr marL="0" indent="0">
              <a:buNone/>
            </a:pPr>
            <a:endParaRPr lang="ro-RO" sz="1800" dirty="0"/>
          </a:p>
          <a:p>
            <a:pPr marL="0" indent="0">
              <a:buNone/>
            </a:pPr>
            <a:endParaRPr lang="ro-RO" sz="1800" dirty="0"/>
          </a:p>
          <a:p>
            <a:pPr marL="0" indent="0">
              <a:buNone/>
            </a:pPr>
            <a:endParaRPr lang="ro-RO" sz="1800" dirty="0"/>
          </a:p>
        </p:txBody>
      </p:sp>
      <p:graphicFrame>
        <p:nvGraphicFramePr>
          <p:cNvPr id="3" name="Diagram 2"/>
          <p:cNvGraphicFramePr/>
          <p:nvPr>
            <p:extLst>
              <p:ext uri="{D42A27DB-BD31-4B8C-83A1-F6EECF244321}">
                <p14:modId xmlns:p14="http://schemas.microsoft.com/office/powerpoint/2010/main" val="4215410192"/>
              </p:ext>
            </p:extLst>
          </p:nvPr>
        </p:nvGraphicFramePr>
        <p:xfrm>
          <a:off x="1891195" y="1321028"/>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2001794" y="1960605"/>
            <a:ext cx="1005016" cy="307777"/>
          </a:xfrm>
          <a:prstGeom prst="rect">
            <a:avLst/>
          </a:prstGeom>
          <a:noFill/>
        </p:spPr>
        <p:txBody>
          <a:bodyPr wrap="square" rtlCol="0">
            <a:spAutoFit/>
          </a:bodyPr>
          <a:lstStyle/>
          <a:p>
            <a:r>
              <a:rPr lang="ro-RO" sz="1400" b="1" dirty="0">
                <a:solidFill>
                  <a:schemeClr val="accent1">
                    <a:lumMod val="60000"/>
                    <a:lumOff val="40000"/>
                  </a:schemeClr>
                </a:solidFill>
              </a:rPr>
              <a:t>CONTEXT</a:t>
            </a:r>
          </a:p>
        </p:txBody>
      </p:sp>
      <p:sp>
        <p:nvSpPr>
          <p:cNvPr id="5" name="TextBox 4"/>
          <p:cNvSpPr txBox="1"/>
          <p:nvPr/>
        </p:nvSpPr>
        <p:spPr>
          <a:xfrm>
            <a:off x="2403119" y="3190703"/>
            <a:ext cx="1082348" cy="338554"/>
          </a:xfrm>
          <a:prstGeom prst="rect">
            <a:avLst/>
          </a:prstGeom>
          <a:noFill/>
        </p:spPr>
        <p:txBody>
          <a:bodyPr wrap="none" rtlCol="0">
            <a:spAutoFit/>
          </a:bodyPr>
          <a:lstStyle/>
          <a:p>
            <a:r>
              <a:rPr lang="ro-RO" sz="1400" b="1" dirty="0">
                <a:solidFill>
                  <a:schemeClr val="accent1">
                    <a:lumMod val="60000"/>
                    <a:lumOff val="40000"/>
                  </a:schemeClr>
                </a:solidFill>
              </a:rPr>
              <a:t>CON</a:t>
            </a:r>
            <a:r>
              <a:rPr lang="ro-RO" sz="1600" b="1" dirty="0">
                <a:solidFill>
                  <a:schemeClr val="accent1">
                    <a:lumMod val="60000"/>
                    <a:lumOff val="40000"/>
                  </a:schemeClr>
                </a:solidFill>
              </a:rPr>
              <a:t>Ț</a:t>
            </a:r>
            <a:r>
              <a:rPr lang="ro-RO" sz="1400" b="1" dirty="0">
                <a:solidFill>
                  <a:schemeClr val="accent1">
                    <a:lumMod val="60000"/>
                    <a:lumOff val="40000"/>
                  </a:schemeClr>
                </a:solidFill>
              </a:rPr>
              <a:t>INUT</a:t>
            </a:r>
          </a:p>
        </p:txBody>
      </p:sp>
      <p:sp>
        <p:nvSpPr>
          <p:cNvPr id="8" name="TextBox 7"/>
          <p:cNvSpPr txBox="1"/>
          <p:nvPr/>
        </p:nvSpPr>
        <p:spPr>
          <a:xfrm>
            <a:off x="2496065" y="4451578"/>
            <a:ext cx="989401" cy="461665"/>
          </a:xfrm>
          <a:prstGeom prst="rect">
            <a:avLst/>
          </a:prstGeom>
          <a:noFill/>
        </p:spPr>
        <p:txBody>
          <a:bodyPr wrap="square" rtlCol="0">
            <a:spAutoFit/>
          </a:bodyPr>
          <a:lstStyle/>
          <a:p>
            <a:pPr algn="ctr"/>
            <a:r>
              <a:rPr lang="ro-RO" sz="1200" b="1" dirty="0">
                <a:solidFill>
                  <a:schemeClr val="accent1">
                    <a:lumMod val="60000"/>
                    <a:lumOff val="40000"/>
                  </a:schemeClr>
                </a:solidFill>
              </a:rPr>
              <a:t>PUNCTE TARI</a:t>
            </a:r>
          </a:p>
        </p:txBody>
      </p:sp>
      <p:sp>
        <p:nvSpPr>
          <p:cNvPr id="9" name="TextBox 8"/>
          <p:cNvSpPr txBox="1"/>
          <p:nvPr/>
        </p:nvSpPr>
        <p:spPr>
          <a:xfrm>
            <a:off x="1946494" y="5761423"/>
            <a:ext cx="1115615" cy="276999"/>
          </a:xfrm>
          <a:prstGeom prst="rect">
            <a:avLst/>
          </a:prstGeom>
          <a:noFill/>
        </p:spPr>
        <p:txBody>
          <a:bodyPr wrap="square" rtlCol="0">
            <a:spAutoFit/>
          </a:bodyPr>
          <a:lstStyle/>
          <a:p>
            <a:r>
              <a:rPr lang="ro-RO" sz="1200" b="1" dirty="0">
                <a:solidFill>
                  <a:schemeClr val="accent1">
                    <a:lumMod val="60000"/>
                    <a:lumOff val="40000"/>
                  </a:schemeClr>
                </a:solidFill>
              </a:rPr>
              <a:t>PROVOCĂRI</a:t>
            </a:r>
          </a:p>
        </p:txBody>
      </p:sp>
      <p:sp>
        <p:nvSpPr>
          <p:cNvPr id="10" name="5-Point Star 9">
            <a:extLst>
              <a:ext uri="{FF2B5EF4-FFF2-40B4-BE49-F238E27FC236}">
                <a16:creationId xmlns:a16="http://schemas.microsoft.com/office/drawing/2014/main" id="{E85DE860-8D4C-4017-AB29-E338B3356550}"/>
              </a:ext>
            </a:extLst>
          </p:cNvPr>
          <p:cNvSpPr/>
          <p:nvPr/>
        </p:nvSpPr>
        <p:spPr>
          <a:xfrm>
            <a:off x="4406989" y="4646394"/>
            <a:ext cx="181232" cy="161611"/>
          </a:xfrm>
          <a:prstGeom prst="star5">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o-RO"/>
          </a:p>
        </p:txBody>
      </p:sp>
      <p:sp>
        <p:nvSpPr>
          <p:cNvPr id="11" name="5-Point Star 9">
            <a:extLst>
              <a:ext uri="{FF2B5EF4-FFF2-40B4-BE49-F238E27FC236}">
                <a16:creationId xmlns:a16="http://schemas.microsoft.com/office/drawing/2014/main" id="{F35A7525-2722-41CA-9792-132DC5CA071A}"/>
              </a:ext>
            </a:extLst>
          </p:cNvPr>
          <p:cNvSpPr/>
          <p:nvPr/>
        </p:nvSpPr>
        <p:spPr>
          <a:xfrm>
            <a:off x="6422423" y="5014286"/>
            <a:ext cx="181232" cy="161611"/>
          </a:xfrm>
          <a:prstGeom prst="star5">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o-RO"/>
          </a:p>
        </p:txBody>
      </p:sp>
      <p:sp>
        <p:nvSpPr>
          <p:cNvPr id="12" name="5-Point Star 9">
            <a:extLst>
              <a:ext uri="{FF2B5EF4-FFF2-40B4-BE49-F238E27FC236}">
                <a16:creationId xmlns:a16="http://schemas.microsoft.com/office/drawing/2014/main" id="{CED6A59F-C8F9-4921-BD1E-94AC96E850C8}"/>
              </a:ext>
            </a:extLst>
          </p:cNvPr>
          <p:cNvSpPr/>
          <p:nvPr/>
        </p:nvSpPr>
        <p:spPr>
          <a:xfrm>
            <a:off x="8472552" y="4211748"/>
            <a:ext cx="181232" cy="161611"/>
          </a:xfrm>
          <a:prstGeom prst="star5">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o-RO"/>
          </a:p>
        </p:txBody>
      </p:sp>
    </p:spTree>
    <p:extLst>
      <p:ext uri="{BB962C8B-B14F-4D97-AF65-F5344CB8AC3E}">
        <p14:creationId xmlns:p14="http://schemas.microsoft.com/office/powerpoint/2010/main" val="611017854"/>
      </p:ext>
    </p:extLst>
  </p:cSld>
  <p:clrMapOvr>
    <a:masterClrMapping/>
  </p:clrMapOvr>
</p:sld>
</file>

<file path=ppt/theme/theme1.xml><?xml version="1.0" encoding="utf-8"?>
<a:theme xmlns:a="http://schemas.openxmlformats.org/drawingml/2006/main" name="Adiere">
  <a:themeElements>
    <a:clrScheme name="Adiere">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Adier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diere">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462</TotalTime>
  <Words>987</Words>
  <Application>Microsoft Office PowerPoint</Application>
  <PresentationFormat>Widescreen</PresentationFormat>
  <Paragraphs>121</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Century Gothic</vt:lpstr>
      <vt:lpstr>Times New Roman</vt:lpstr>
      <vt:lpstr>Wingdings 3</vt:lpstr>
      <vt:lpstr>Adiere</vt:lpstr>
      <vt:lpstr>   </vt:lpstr>
      <vt:lpstr> EDUCAŢIA TIMPURIE  la începutul anului școlar 2018-2019   CONSTANȚA, 20-22 septembrie 2018 </vt:lpstr>
      <vt:lpstr> </vt:lpstr>
      <vt:lpstr>26 – 27 iulie, prima întâlnire a Consiliului Consultativ al MEN (noul cadru legislativ - centrare pe elev, calitatea actului didactic, conținuturi bazate pe valori etc.)  Modificarea Metodologiei și a criteriilor privind acordarea gradației de merit personalului didactic din învățământul preuniversitar de stat, sesiunea 2018 (OMEN 3633/2018)  Continuarea intervențiilor în infrastructură (PRET – din 366 grădinițe, 171 finalizate, 37 în curs de realizare, în 158 vor demara lucrările și 15 unități vor fi finalizate până la sfârșitul anului 2018)  Continuarea aplicării Legii nr. 248/2015 privind stimularea participării în învăţământul preşcolar a copiilor provenind din familii defavorizate (aproximativ 40.000 beneficiari/lună)  Proiectul necompetitiv – “Educație de calitate în creșe la nivel național - Educație timpurie incluzivă și de calitate” (4 mil.euro, 2018 - 2020). </vt:lpstr>
      <vt:lpstr>CURRICULUMUL ROMÂNESC PENTRU  EDUCAŢIE TIMPURIE (copii de la naștere la 6 ani)  - un curriculum dinamic-evolutiv, prin preluare, adăugare și adaptare la noile contexte -  </vt:lpstr>
      <vt:lpstr>1992 – primul curriculum al reformei în educație de după 1989</vt:lpstr>
      <vt:lpstr>2000 – al doilea curriculum  (etapa tranzitorie a reformei în educație)</vt:lpstr>
      <vt:lpstr>2008 – al treilea curriculum  (etapa reformei educației timpurii în România)</vt:lpstr>
      <vt:lpstr>2018 – al patrulea curriculum  (etapa măsurilor subsecvente LEN/2011)</vt:lpstr>
      <vt:lpstr>REGLEMENTĂRI, DOCUMENTE ȘCOLARE ȘI CURRICULARE, 2018 - 2019</vt:lpstr>
      <vt:lpstr>REGLEMENTĂRI, DOCUMENTE ȘCOLARE ȘI CURRICULARE, 2018 - 2019</vt:lpstr>
      <vt:lpstr>ANUL ȘCOLAR 2018 – 2019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CURRICULUM   PENTRU EDUCAŢIE TIMPURIE (copii de la naștere la 6 ani) -2017-</dc:title>
  <dc:creator>user</dc:creator>
  <cp:lastModifiedBy>D-nul Adrian</cp:lastModifiedBy>
  <cp:revision>81</cp:revision>
  <dcterms:created xsi:type="dcterms:W3CDTF">2018-02-14T14:19:06Z</dcterms:created>
  <dcterms:modified xsi:type="dcterms:W3CDTF">2018-09-19T05:10:48Z</dcterms:modified>
</cp:coreProperties>
</file>