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40"/>
  </p:notesMasterIdLst>
  <p:sldIdLst>
    <p:sldId id="256" r:id="rId2"/>
    <p:sldId id="347" r:id="rId3"/>
    <p:sldId id="359" r:id="rId4"/>
    <p:sldId id="360" r:id="rId5"/>
    <p:sldId id="348" r:id="rId6"/>
    <p:sldId id="361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90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377" r:id="rId24"/>
    <p:sldId id="378" r:id="rId25"/>
    <p:sldId id="379" r:id="rId26"/>
    <p:sldId id="380" r:id="rId27"/>
    <p:sldId id="381" r:id="rId28"/>
    <p:sldId id="289" r:id="rId29"/>
    <p:sldId id="382" r:id="rId30"/>
    <p:sldId id="384" r:id="rId31"/>
    <p:sldId id="385" r:id="rId32"/>
    <p:sldId id="383" r:id="rId33"/>
    <p:sldId id="386" r:id="rId34"/>
    <p:sldId id="387" r:id="rId35"/>
    <p:sldId id="388" r:id="rId36"/>
    <p:sldId id="389" r:id="rId37"/>
    <p:sldId id="310" r:id="rId38"/>
    <p:sldId id="331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>
      <p:cViewPr varScale="1">
        <p:scale>
          <a:sx n="82" d="100"/>
          <a:sy n="82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BDB5A-A63E-4DC9-A7B2-21DAA77099A4}" type="datetimeFigureOut">
              <a:rPr lang="ro-RO" smtClean="0"/>
              <a:t>08.03.2021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1255E-64EB-4436-A57C-E600B381DD3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01446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1255E-64EB-4436-A57C-E600B381DD32}" type="slidenum">
              <a:rPr lang="ro-RO" smtClean="0"/>
              <a:t>10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24286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77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0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4340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27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4371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evărat sau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49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99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16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71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3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60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58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8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17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9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9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6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m.youtube.com/channel/UC4z-KSeAYjiJzLRMl1sigjw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ccdgalati.ro/ro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edu.ro/sites/default/files/_fi%C8%99iere/Legislatie/2020/ordin%20nr.%205.447_2020_aprobare%20ROFUIP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2895600"/>
            <a:ext cx="7772400" cy="829606"/>
          </a:xfrm>
        </p:spPr>
        <p:txBody>
          <a:bodyPr>
            <a:normAutofit fontScale="90000"/>
          </a:bodyPr>
          <a:lstStyle/>
          <a:p>
            <a:r>
              <a:rPr lang="ro-RO" dirty="0">
                <a:solidFill>
                  <a:schemeClr val="bg2">
                    <a:lumMod val="50000"/>
                  </a:schemeClr>
                </a:solidFill>
              </a:rPr>
              <a:t>Consfătuiri județene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4114800"/>
            <a:ext cx="7772400" cy="1981200"/>
          </a:xfrm>
        </p:spPr>
        <p:txBody>
          <a:bodyPr>
            <a:normAutofit/>
          </a:bodyPr>
          <a:lstStyle/>
          <a:p>
            <a:endParaRPr lang="ro-RO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o-RO" sz="1800" b="1" dirty="0">
                <a:solidFill>
                  <a:schemeClr val="tx1"/>
                </a:solidFill>
                <a:latin typeface="+mj-lt"/>
              </a:rPr>
              <a:t>21 septembrie, ora 13.00 – Centrul Metodic Târgu Bujor;</a:t>
            </a:r>
            <a:br>
              <a:rPr lang="ro-RO" sz="1800" b="1" dirty="0">
                <a:solidFill>
                  <a:schemeClr val="tx1"/>
                </a:solidFill>
                <a:latin typeface="+mj-lt"/>
              </a:rPr>
            </a:br>
            <a:r>
              <a:rPr lang="ro-RO" sz="1800" b="1" dirty="0">
                <a:solidFill>
                  <a:schemeClr val="tx1"/>
                </a:solidFill>
                <a:latin typeface="+mj-lt"/>
              </a:rPr>
              <a:t>22 septembrie, ora 13.00 – Centrul Metodic Tecuci;</a:t>
            </a:r>
            <a:br>
              <a:rPr lang="ro-RO" sz="1800" b="1" dirty="0">
                <a:solidFill>
                  <a:schemeClr val="tx1"/>
                </a:solidFill>
                <a:latin typeface="+mj-lt"/>
              </a:rPr>
            </a:br>
            <a:r>
              <a:rPr lang="ro-RO" sz="1800" b="1" dirty="0">
                <a:solidFill>
                  <a:schemeClr val="tx1"/>
                </a:solidFill>
                <a:latin typeface="+mj-lt"/>
              </a:rPr>
              <a:t>23 septembrie, ora 13.00 – Centrul Metodic Galați;</a:t>
            </a:r>
          </a:p>
          <a:p>
            <a:r>
              <a:rPr lang="ro-RO" b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1" name="Imagine 10" descr="O imagine care conține floare, plantă, ținând, vază&#10;&#10;Descriere generată automat">
            <a:extLst>
              <a:ext uri="{FF2B5EF4-FFF2-40B4-BE49-F238E27FC236}">
                <a16:creationId xmlns:a16="http://schemas.microsoft.com/office/drawing/2014/main" id="{A6026CCC-412F-4ED2-AB89-EFB0EAA0DB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" y="-76200"/>
            <a:ext cx="2361126" cy="235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20986"/>
      </p:ext>
    </p:extLst>
  </p:cSld>
  <p:clrMapOvr>
    <a:masterClrMapping/>
  </p:clrMapOvr>
  <p:transition spd="med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2EFE9D0-71D0-438C-9485-973CAAF9F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802" y="152400"/>
            <a:ext cx="63477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>
                <a:solidFill>
                  <a:schemeClr val="bg2">
                    <a:lumMod val="50000"/>
                  </a:schemeClr>
                </a:solidFill>
              </a:rPr>
              <a:t>Aspecte privind revenirea copilului la școală, în scenariul verde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92F639F-E731-4B30-AF2A-FA35254EF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99" y="1066800"/>
            <a:ext cx="7429501" cy="3505200"/>
          </a:xfrm>
        </p:spPr>
        <p:txBody>
          <a:bodyPr>
            <a:noAutofit/>
          </a:bodyPr>
          <a:lstStyle/>
          <a:p>
            <a:endParaRPr lang="ro-RO" sz="1400" dirty="0"/>
          </a:p>
          <a:p>
            <a:endParaRPr lang="ro-RO" sz="1400" dirty="0"/>
          </a:p>
          <a:p>
            <a:r>
              <a:rPr lang="ro-RO" sz="1400" dirty="0"/>
              <a:t>Accentul se pune pe stabilirea echilibrului emoțional al copilului;</a:t>
            </a:r>
          </a:p>
          <a:p>
            <a:r>
              <a:rPr lang="ro-RO" sz="1400" dirty="0"/>
              <a:t>Reluarea materiei nepredate;</a:t>
            </a:r>
          </a:p>
          <a:p>
            <a:r>
              <a:rPr lang="ro-RO" sz="1400" dirty="0"/>
              <a:t>Identificarea competențelor / conținuturilor esențiale, pentru eficientizarea predării;</a:t>
            </a:r>
          </a:p>
          <a:p>
            <a:r>
              <a:rPr lang="ro-RO" sz="1400" dirty="0"/>
              <a:t>Necesitatea unui management bun al resursei de timp (planificarea lecțiilor de predare cât mai devreme și doar esența);</a:t>
            </a:r>
          </a:p>
          <a:p>
            <a:r>
              <a:rPr lang="ro-RO" sz="1400" dirty="0"/>
              <a:t>Integrarea în învățarea față în față a abilităților TIC, în situația în care elevii și le-au format în perioada de lucru online;</a:t>
            </a:r>
          </a:p>
          <a:p>
            <a:r>
              <a:rPr lang="ro-RO" sz="1400" dirty="0"/>
              <a:t>Alfabetizarea digitală a elevilor, astfel încât, în situația în care se impune trecerea la scenariul 3, să existe abilitățile necesare pentru utilizarea echipamentelor și a aplicațiilor digitale;</a:t>
            </a:r>
          </a:p>
          <a:p>
            <a:r>
              <a:rPr lang="ro-RO" sz="1400" dirty="0"/>
              <a:t>În procesul de evaluare, accentul se pune pe:</a:t>
            </a:r>
          </a:p>
          <a:p>
            <a:pPr marL="0" indent="0">
              <a:buNone/>
            </a:pPr>
            <a:r>
              <a:rPr lang="ro-RO" sz="1400" dirty="0"/>
              <a:t>      - oferirea elevilor a unui feedback constructiv, pozitiv;</a:t>
            </a:r>
          </a:p>
          <a:p>
            <a:pPr marL="0" indent="0">
              <a:buNone/>
            </a:pPr>
            <a:r>
              <a:rPr lang="ro-RO" sz="1400" dirty="0"/>
              <a:t>      - găsirea de soluții, fără a pune accent pe consecințe;</a:t>
            </a:r>
          </a:p>
          <a:p>
            <a:pPr marL="0" indent="0">
              <a:buNone/>
            </a:pPr>
            <a:r>
              <a:rPr lang="ro-RO" sz="1400" dirty="0"/>
              <a:t>      - încurajarea elevilor să aplice autoevaluarea și evaluarea reciprocă;</a:t>
            </a:r>
          </a:p>
          <a:p>
            <a:endParaRPr lang="ro-RO" sz="1400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1D1B76E6-B896-438D-8BB2-BB5CF1CE8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806611"/>
            <a:ext cx="1178531" cy="117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10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C7A8907-D822-4AD5-8F68-EC6C60953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b="0" dirty="0">
                <a:solidFill>
                  <a:schemeClr val="bg2">
                    <a:lumMod val="50000"/>
                  </a:schemeClr>
                </a:solidFill>
              </a:rPr>
              <a:t>Cum colaborăm cu echipa pedagogică?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EDA63FD-8015-47AE-A313-AE9021375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Colaborarea profesorilor pentru alcătuirea eficientă a orarului (centrarea orelor de curs pe dezvoltarea competențelor cheie);</a:t>
            </a:r>
          </a:p>
          <a:p>
            <a:r>
              <a:rPr lang="ro-RO" dirty="0"/>
              <a:t>Implicarea cadrelor didactice în identificarea nevoilor de material didactic și colaborarea în partajarea resurselor create;</a:t>
            </a:r>
          </a:p>
        </p:txBody>
      </p:sp>
      <p:pic>
        <p:nvPicPr>
          <p:cNvPr id="5" name="Imagine 4" descr="O imagine care conține floare, plantă, ținând, vază&#10;&#10;Descriere generată automat">
            <a:extLst>
              <a:ext uri="{FF2B5EF4-FFF2-40B4-BE49-F238E27FC236}">
                <a16:creationId xmlns:a16="http://schemas.microsoft.com/office/drawing/2014/main" id="{23BB83CC-98D2-44D9-8405-028F4B50C8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39" y="4100976"/>
            <a:ext cx="2437446" cy="243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15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 descr="O imagine care conține floare, plantă, ținând, vază&#10;&#10;Descriere generată automat">
            <a:extLst>
              <a:ext uri="{FF2B5EF4-FFF2-40B4-BE49-F238E27FC236}">
                <a16:creationId xmlns:a16="http://schemas.microsoft.com/office/drawing/2014/main" id="{787C01E0-BB87-4B8B-B0D7-A27BB8BD76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0" r="2269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01581604-0334-433E-A35E-16BA8B99A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o-RO" sz="2800"/>
              <a:t>Cum colaborăm cu părinții?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833AB78-3452-4E41-83B0-23BCC1977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>
            <a:normAutofit/>
          </a:bodyPr>
          <a:lstStyle/>
          <a:p>
            <a:r>
              <a:rPr lang="ro-RO" dirty="0"/>
              <a:t>Colaborarea va viza starea de bine a copiilor;</a:t>
            </a:r>
          </a:p>
          <a:p>
            <a:r>
              <a:rPr lang="ro-RO" dirty="0"/>
              <a:t>Menținerea comunicării cu părinții pentru susținerea copiilor în activitatea de acasă;</a:t>
            </a:r>
          </a:p>
          <a:p>
            <a:r>
              <a:rPr lang="ro-RO" dirty="0"/>
              <a:t>Ședințele clasice vor fi înlocuite de ședințele online;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2470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 descr="O imagine care conține floare, plantă, ținând, vază&#10;&#10;Descriere generată automat">
            <a:extLst>
              <a:ext uri="{FF2B5EF4-FFF2-40B4-BE49-F238E27FC236}">
                <a16:creationId xmlns:a16="http://schemas.microsoft.com/office/drawing/2014/main" id="{A4F692B0-30A5-46C7-8CAD-ED103EA6C4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0" r="2269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9A4E4640-E40F-4C12-9D12-D16DDE9B5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o-RO" sz="2000" dirty="0"/>
              <a:t>Cum asigurăm accesul la educație al grupurilor vulnerabile?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EDF5121-9B72-4D82-B54F-8615D867B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/>
              <a:t>	</a:t>
            </a:r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ro-RO" dirty="0"/>
              <a:t>	</a:t>
            </a:r>
            <a:r>
              <a:rPr lang="ro-RO" sz="2400" dirty="0"/>
              <a:t>Identificarea și diagnosticarea cât mai promptă a dificultăților întâmpinate de elevi în învățare și inițierea de planuri </a:t>
            </a:r>
            <a:r>
              <a:rPr lang="ro-RO" sz="2400" dirty="0" err="1"/>
              <a:t>remediale</a:t>
            </a:r>
            <a:r>
              <a:rPr lang="ro-RO" sz="2400" dirty="0"/>
              <a:t>;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9244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816D294-C4BB-4967-8C57-BD054EB88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dirty="0">
                <a:solidFill>
                  <a:schemeClr val="bg2">
                    <a:lumMod val="50000"/>
                  </a:schemeClr>
                </a:solidFill>
              </a:rPr>
              <a:t>Aspecte privind desfășurarea procesului instructiv – educativ, în scenariul galben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21CF760-9906-4B3D-BD06-D13A8F6E9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7391401" cy="3880773"/>
          </a:xfrm>
        </p:spPr>
        <p:txBody>
          <a:bodyPr>
            <a:normAutofit/>
          </a:bodyPr>
          <a:lstStyle/>
          <a:p>
            <a:r>
              <a:rPr lang="ro-RO" dirty="0"/>
              <a:t>Învățarea combinată este un model flexibil, nefiind nevoie ca profesorii și elevii să fie în același timp, în același spațiu fizic, în mod constant;</a:t>
            </a:r>
          </a:p>
          <a:p>
            <a:r>
              <a:rPr lang="ro-RO" dirty="0"/>
              <a:t>Învățarea hibridă încurajează individualizarea învățării, creșterea autonomiei, motivația;</a:t>
            </a:r>
          </a:p>
          <a:p>
            <a:r>
              <a:rPr lang="ro-RO" dirty="0"/>
              <a:t>Copiii care au boli cronice sau care au în familie membri care se află în situații de risc, pot opta pentru învățarea online;</a:t>
            </a:r>
          </a:p>
        </p:txBody>
      </p:sp>
      <p:pic>
        <p:nvPicPr>
          <p:cNvPr id="7" name="Imagine 6" descr="O imagine care conține desen&#10;&#10;Descriere generată automat">
            <a:extLst>
              <a:ext uri="{FF2B5EF4-FFF2-40B4-BE49-F238E27FC236}">
                <a16:creationId xmlns:a16="http://schemas.microsoft.com/office/drawing/2014/main" id="{E2E4A48B-18F4-4F55-91DC-07BF8EA95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050" y="5257800"/>
            <a:ext cx="1428950" cy="14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46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1DC75F8-D873-4330-A826-027C703CF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171" y="609600"/>
            <a:ext cx="4818330" cy="1320800"/>
          </a:xfrm>
        </p:spPr>
        <p:txBody>
          <a:bodyPr>
            <a:normAutofit/>
          </a:bodyPr>
          <a:lstStyle/>
          <a:p>
            <a:r>
              <a:rPr lang="ro-RO" dirty="0"/>
              <a:t>Cum se realizează evaluarea?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75C23A50-334E-4C35-B51F-46850EADCB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7" r="15073" b="9090"/>
          <a:stretch/>
        </p:blipFill>
        <p:spPr>
          <a:xfrm>
            <a:off x="20" y="10"/>
            <a:ext cx="2050522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357491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4FF56E9-A566-4B50-83CD-30C45332B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171" y="2160589"/>
            <a:ext cx="4818330" cy="3880773"/>
          </a:xfrm>
        </p:spPr>
        <p:txBody>
          <a:bodyPr>
            <a:normAutofit/>
          </a:bodyPr>
          <a:lstStyle/>
          <a:p>
            <a:r>
              <a:rPr lang="ro-RO" sz="3200" dirty="0"/>
              <a:t>Preponderent, evaluarea se va face pe durata lecțiilor față în față;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767134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D6B0793-82A6-402D-8BE4-20685F9DA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dirty="0">
                <a:solidFill>
                  <a:schemeClr val="bg2">
                    <a:lumMod val="50000"/>
                  </a:schemeClr>
                </a:solidFill>
              </a:rPr>
              <a:t>Care este impactul asupra curriculumului, inclusiv asupra resurselor necesare?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3353012-F956-4AE0-8ED9-F6D982D3F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o-RO" sz="2400" dirty="0"/>
              <a:t>Proiectarea unui continuum didactic, în condițiile alternării învățământului față în față cu cel online;</a:t>
            </a:r>
          </a:p>
          <a:p>
            <a:r>
              <a:rPr lang="ro-RO" sz="2400" dirty="0"/>
              <a:t>Utilizarea coerentă a resurselor, din perspectiva formării competențelor elevilor;</a:t>
            </a:r>
          </a:p>
          <a:p>
            <a:r>
              <a:rPr lang="ro-RO" sz="2400" dirty="0"/>
              <a:t>Asigurarea și utilizarea de resurse necesare transmiterii LIVE a lecțiilor, pentru grupele de elevi care învață online;</a:t>
            </a:r>
          </a:p>
        </p:txBody>
      </p:sp>
      <p:pic>
        <p:nvPicPr>
          <p:cNvPr id="5" name="Imagine 4" descr="O imagine care conține floare, plantă, ținând, vază&#10;&#10;Descriere generată automat">
            <a:extLst>
              <a:ext uri="{FF2B5EF4-FFF2-40B4-BE49-F238E27FC236}">
                <a16:creationId xmlns:a16="http://schemas.microsoft.com/office/drawing/2014/main" id="{CF437C6A-A905-4BF8-921B-6C97F88E9B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76600"/>
            <a:ext cx="2209800" cy="188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54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ine 6" descr="O imagine care conține semn, oprire, farfurie&#10;&#10;Descriere generată automat">
            <a:extLst>
              <a:ext uri="{FF2B5EF4-FFF2-40B4-BE49-F238E27FC236}">
                <a16:creationId xmlns:a16="http://schemas.microsoft.com/office/drawing/2014/main" id="{EFCDEEA9-6D85-42B8-99DE-31F1DE00EB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" r="6374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F7D82BF1-BDAD-4225-8D0E-01E1F3EE8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r>
              <a:rPr lang="ro-RO" dirty="0"/>
              <a:t>Cum stabilim orarul?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FE87E5C-12AD-4FA5-B73C-A6499BBFD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>
            <a:normAutofit/>
          </a:bodyPr>
          <a:lstStyle/>
          <a:p>
            <a:r>
              <a:rPr lang="ro-RO" dirty="0"/>
              <a:t>Orarul trebuie să fie flexibil, în funcție de țintele pedagogice;</a:t>
            </a:r>
          </a:p>
          <a:p>
            <a:r>
              <a:rPr lang="ro-RO" dirty="0"/>
              <a:t>Micșorarea duratei lecțiilor desfășurate online, comparativ cu cele față în față;</a:t>
            </a:r>
          </a:p>
          <a:p>
            <a:r>
              <a:rPr lang="ro-RO" dirty="0"/>
              <a:t>Se recomandă 20 de minute pentru clasele  CP, I , a II-a și 30 de minute pentru clasele a III-a și a IV-a;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99878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 descr="O imagine care conține floare, plantă, ținând, vază&#10;&#10;Descriere generată automat">
            <a:extLst>
              <a:ext uri="{FF2B5EF4-FFF2-40B4-BE49-F238E27FC236}">
                <a16:creationId xmlns:a16="http://schemas.microsoft.com/office/drawing/2014/main" id="{0BEAD8F6-4D22-4193-82AC-08ACA71621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0" r="2269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46532990-57AD-49D2-9A1F-F3A75C255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o-RO" sz="2800"/>
              <a:t>Cum colaborăm cu echipa pedagogică?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697E358-01E3-4FCC-B802-962DE20F4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024" y="1930400"/>
            <a:ext cx="2888342" cy="470587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o-RO" dirty="0"/>
              <a:t>Desemnarea, la nivelul unității de învățământ, a unei persoane – resursă care va acorda asistență cadrelor didactice pentru utilizarea platformelor / aplicațiilor TIC pentru învățarea online;</a:t>
            </a:r>
          </a:p>
          <a:p>
            <a:pPr>
              <a:lnSpc>
                <a:spcPct val="90000"/>
              </a:lnSpc>
            </a:pPr>
            <a:r>
              <a:rPr lang="ro-RO" dirty="0"/>
              <a:t>Împărtășirea de către profesori a lecțiilor proiectate online pentru a oferi sprijin, idei colegilor;</a:t>
            </a:r>
          </a:p>
          <a:p>
            <a:pPr>
              <a:lnSpc>
                <a:spcPct val="90000"/>
              </a:lnSpc>
            </a:pPr>
            <a:r>
              <a:rPr lang="ro-RO" dirty="0"/>
              <a:t>Partajarea resurselor create;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0870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 descr="O imagine care conține floare, plantă, ținând, vază&#10;&#10;Descriere generată automat">
            <a:extLst>
              <a:ext uri="{FF2B5EF4-FFF2-40B4-BE49-F238E27FC236}">
                <a16:creationId xmlns:a16="http://schemas.microsoft.com/office/drawing/2014/main" id="{91C04C31-375C-48A6-A0B1-E44A128BC6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0" r="2269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1CA3F64B-F241-4E2D-91D9-3AA6CD967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o-RO" sz="2800"/>
              <a:t>Cum colaborăm cu părinții?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09699FE-2CF3-4318-A907-57EB4534B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>
            <a:normAutofit/>
          </a:bodyPr>
          <a:lstStyle/>
          <a:p>
            <a:r>
              <a:rPr lang="ro-RO" dirty="0"/>
              <a:t>Acordarea de suport elevilor și părinților în utilizarea platformelor / aplicațiilor TIC;</a:t>
            </a:r>
          </a:p>
          <a:p>
            <a:r>
              <a:rPr lang="ro-RO" dirty="0"/>
              <a:t>Trimiterea de resurse educaționale către copii, cu ajutorul părinților;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8402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>
                <a:solidFill>
                  <a:schemeClr val="bg2">
                    <a:lumMod val="50000"/>
                  </a:schemeClr>
                </a:solidFill>
              </a:rPr>
              <a:t>Structura anului școlar 2020-2021</a:t>
            </a:r>
            <a:br>
              <a:rPr lang="ro-RO"/>
            </a:br>
            <a:r>
              <a:rPr lang="ro-RO" sz="1800" kern="1800">
                <a:solidFill>
                  <a:srgbClr val="004289"/>
                </a:solidFill>
                <a:effectLst/>
                <a:latin typeface="Arial" panose="020B0604020202020204" pitchFamily="34" charset="0"/>
              </a:rPr>
              <a:t>cf. OMEN </a:t>
            </a:r>
            <a:r>
              <a:rPr lang="ro-RO" sz="1800" b="1" kern="1800">
                <a:solidFill>
                  <a:srgbClr val="00428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nr. 3.125/ 29 ianuarie 2020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251448"/>
          </a:xfrm>
        </p:spPr>
        <p:txBody>
          <a:bodyPr>
            <a:normAutofit fontScale="92500" lnSpcReduction="20000"/>
          </a:bodyPr>
          <a:lstStyle/>
          <a:p>
            <a:pPr marL="347472" lvl="1" indent="0">
              <a:spcAft>
                <a:spcPts val="750"/>
              </a:spcAft>
              <a:buNone/>
            </a:pPr>
            <a:endParaRPr lang="ro-RO" sz="1800" b="1">
              <a:solidFill>
                <a:srgbClr val="333333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7472" lvl="1" indent="0">
              <a:spcAft>
                <a:spcPts val="750"/>
              </a:spcAft>
              <a:buNone/>
            </a:pPr>
            <a:endParaRPr lang="ro-RO" sz="1800" b="1">
              <a:solidFill>
                <a:srgbClr val="333333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7472" lvl="1" indent="0">
              <a:spcAft>
                <a:spcPts val="750"/>
              </a:spcAft>
              <a:buNone/>
            </a:pPr>
            <a:endParaRPr lang="ro-RO" sz="1800" b="1">
              <a:solidFill>
                <a:srgbClr val="333333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7472" lvl="1" indent="0">
              <a:spcAft>
                <a:spcPts val="750"/>
              </a:spcAft>
              <a:buNone/>
            </a:pPr>
            <a:r>
              <a:rPr lang="ro-RO" sz="1800" b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Anul școlar 2020-2021 </a:t>
            </a:r>
            <a:r>
              <a:rPr lang="ro-RO" sz="180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începe la data de 1 septembrie 2020 și se structurează pe două semestre, 34 de săptămâni, după cum urmează:</a:t>
            </a:r>
            <a:endParaRPr lang="ro-RO" sz="180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 algn="just">
              <a:buSzPts val="1000"/>
              <a:buNone/>
              <a:tabLst>
                <a:tab pos="457200" algn="l"/>
              </a:tabLst>
            </a:pPr>
            <a:r>
              <a:rPr lang="ro-RO" sz="1800" b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     Semestrul I</a:t>
            </a:r>
            <a:r>
              <a:rPr lang="ro-RO" sz="180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 - 17 săptămâni de cursuri (14 septembrie - 29 ianuarie 2021);</a:t>
            </a:r>
            <a:endParaRPr lang="ro-RO" sz="180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 algn="just">
              <a:buSzPts val="1000"/>
              <a:buNone/>
              <a:tabLst>
                <a:tab pos="457200" algn="l"/>
              </a:tabLst>
            </a:pPr>
            <a:r>
              <a:rPr lang="ro-RO" sz="1800" b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     Semestrul al II-lea</a:t>
            </a:r>
            <a:r>
              <a:rPr lang="ro-RO" sz="180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 - 17 săptămâni de cursuri (8 februarie -18 iunie 2021);</a:t>
            </a:r>
            <a:endParaRPr lang="ro-RO" sz="180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750"/>
              </a:spcAft>
              <a:buNone/>
            </a:pPr>
            <a:r>
              <a:rPr lang="ro-RO" sz="180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     Vacanțele elevilor sunt programate astfel:</a:t>
            </a:r>
            <a:endParaRPr lang="ro-RO" sz="1800">
              <a:effectLst/>
              <a:latin typeface="+mj-lt"/>
              <a:ea typeface="Times New Roman" panose="02020603050405020304" pitchFamily="18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ro-RO" sz="1800" b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     Vacanță intrasemestrială </a:t>
            </a:r>
            <a:r>
              <a:rPr lang="ro-RO" sz="180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(învățământ preșcolar și primar): 26 octombrie - 1 noiembrie 2020;</a:t>
            </a:r>
            <a:endParaRPr lang="ro-RO" sz="1800">
              <a:effectLst/>
              <a:latin typeface="+mj-lt"/>
              <a:ea typeface="Times New Roman" panose="02020603050405020304" pitchFamily="18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ro-RO" sz="1800" b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     Vacanța de iarnă: </a:t>
            </a:r>
            <a:r>
              <a:rPr lang="ro-RO" sz="180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23 decembrie 2020 - 10 ianuarie 2021;</a:t>
            </a:r>
            <a:endParaRPr lang="ro-RO" sz="1800">
              <a:effectLst/>
              <a:latin typeface="+mj-lt"/>
              <a:ea typeface="Times New Roman" panose="02020603050405020304" pitchFamily="18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ro-RO" sz="1800" b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     Vacanța intersemestrială: </a:t>
            </a:r>
            <a:r>
              <a:rPr lang="ro-RO" sz="180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30 ianuarie - 7 februarie 2021);</a:t>
            </a:r>
            <a:endParaRPr lang="ro-RO" sz="1800">
              <a:effectLst/>
              <a:latin typeface="+mj-lt"/>
              <a:ea typeface="Times New Roman" panose="02020603050405020304" pitchFamily="18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ro-RO" sz="1800" b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     Vacanța de primăvară</a:t>
            </a:r>
            <a:endParaRPr lang="ro-RO" sz="1800">
              <a:effectLst/>
              <a:latin typeface="+mj-lt"/>
              <a:ea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o-RO" sz="180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Paștele Catolic (2 - 11 aprilie);</a:t>
            </a:r>
            <a:endParaRPr lang="ro-RO" sz="180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o-RO" sz="180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Paștele Ortodox (30 aprilie - 9 mai);</a:t>
            </a:r>
            <a:endParaRPr lang="ro-RO" sz="180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1800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Programul național </a:t>
            </a:r>
            <a:r>
              <a:rPr lang="ro-RO" sz="1800" b="1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‚‚Școala Altfel’’ </a:t>
            </a:r>
            <a:r>
              <a:rPr lang="ro-RO" sz="1800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 va desfășura în perioada 5 octombrie 2020 - 4 iunie 2021, pe o perioadă de 5 zile consecutive lucrătoare, a căror planificare se află la decizia unității de învățământ</a:t>
            </a:r>
            <a:r>
              <a:rPr lang="ro-RO" sz="180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o-RO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Imagine 4" descr="O imagine care conține desen&#10;&#10;Descriere generată automat">
            <a:extLst>
              <a:ext uri="{FF2B5EF4-FFF2-40B4-BE49-F238E27FC236}">
                <a16:creationId xmlns:a16="http://schemas.microsoft.com/office/drawing/2014/main" id="{2ED9F7D3-88EB-4F97-B66D-0570BCB45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25" y="1676400"/>
            <a:ext cx="1016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50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AF048C3-1533-40E4-80F0-A8E139570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dirty="0">
                <a:solidFill>
                  <a:schemeClr val="bg2">
                    <a:lumMod val="50000"/>
                  </a:schemeClr>
                </a:solidFill>
              </a:rPr>
              <a:t>Aspecte privind desfășurarea procesului instructiv – educativ, în scenariul roșu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EE2E374-8DD3-48ED-9925-EEA3EB0AA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Proiectarea lecțiilor și a procesului de predare-învățare – evaluare  în condițiile </a:t>
            </a:r>
            <a:r>
              <a:rPr lang="ro-RO" dirty="0" err="1"/>
              <a:t>învățarii</a:t>
            </a:r>
            <a:r>
              <a:rPr lang="ro-RO" dirty="0"/>
              <a:t> online;</a:t>
            </a:r>
          </a:p>
          <a:p>
            <a:r>
              <a:rPr lang="ro-RO" dirty="0"/>
              <a:t>Utilizarea de resurse online relevante pentru dezvoltarea competențelor elevilor;</a:t>
            </a:r>
          </a:p>
          <a:p>
            <a:r>
              <a:rPr lang="ro-RO" dirty="0"/>
              <a:t>Stabilirea, la nivelul unității de învățământ, a platformei utilizate pentru învățarea online;</a:t>
            </a:r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24753839-DE20-485B-AC78-D269F88FC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830" y="4267200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00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ine 6" descr="O imagine care conține semn, oprire, farfurie&#10;&#10;Descriere generată automat">
            <a:extLst>
              <a:ext uri="{FF2B5EF4-FFF2-40B4-BE49-F238E27FC236}">
                <a16:creationId xmlns:a16="http://schemas.microsoft.com/office/drawing/2014/main" id="{1BFD7685-F8FD-4BAC-A00C-387EA8298E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" r="6374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625ED601-EB74-4383-99E6-A3D8C0B38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r>
              <a:rPr lang="ro-RO"/>
              <a:t>Cum stabilim orarul?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A7B9C08-2F5D-4804-B30B-804D5043C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o-RO" sz="2800" dirty="0"/>
          </a:p>
          <a:p>
            <a:pPr marL="0" indent="0">
              <a:buNone/>
            </a:pPr>
            <a:r>
              <a:rPr lang="ro-RO" sz="2800" dirty="0"/>
              <a:t>Se are în vedere micșorarea duratei orelor desfășurate online.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7325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8880E80-0F51-46EB-9476-E27FF42EB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171" y="609600"/>
            <a:ext cx="4818330" cy="1320800"/>
          </a:xfrm>
        </p:spPr>
        <p:txBody>
          <a:bodyPr>
            <a:normAutofit/>
          </a:bodyPr>
          <a:lstStyle/>
          <a:p>
            <a:r>
              <a:rPr lang="ro-RO" dirty="0"/>
              <a:t>Cum se realizează evaluarea?</a:t>
            </a:r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E82A6C13-F7DC-4ED5-81DC-68EAA3DDA5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7" r="15073" b="9090"/>
          <a:stretch/>
        </p:blipFill>
        <p:spPr>
          <a:xfrm>
            <a:off x="20" y="10"/>
            <a:ext cx="2050522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30" name="Isosceles Triangle 11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357491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B1CE943-56B6-4F4A-B3F5-A09388292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171" y="2160589"/>
            <a:ext cx="4818330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o-RO" dirty="0"/>
              <a:t>În cadrul evaluării online, se recomandă evitarea situațiilor prin care să se controleze ”corectitudinea” modului de susținere a evaluării; </a:t>
            </a:r>
          </a:p>
          <a:p>
            <a:pPr>
              <a:lnSpc>
                <a:spcPct val="90000"/>
              </a:lnSpc>
            </a:pPr>
            <a:r>
              <a:rPr lang="ro-RO" dirty="0"/>
              <a:t>Utilizarea metodelor / instrumentelor de evaluare specifice învățării online (testul online, portofoliul electronic, proiectul etc);</a:t>
            </a:r>
          </a:p>
          <a:p>
            <a:pPr>
              <a:lnSpc>
                <a:spcPct val="90000"/>
              </a:lnSpc>
            </a:pPr>
            <a:r>
              <a:rPr lang="ro-RO" dirty="0"/>
              <a:t>Postarea portofoliului electronic pe platformă;</a:t>
            </a:r>
          </a:p>
          <a:p>
            <a:pPr>
              <a:lnSpc>
                <a:spcPct val="90000"/>
              </a:lnSpc>
            </a:pPr>
            <a:r>
              <a:rPr lang="ro-RO" dirty="0"/>
              <a:t>Evaluarea integrată (exemplu: dacă se evaluează prin proiect, se poate acorda calificativ la discipline diferite); </a:t>
            </a:r>
          </a:p>
          <a:p>
            <a:pPr>
              <a:lnSpc>
                <a:spcPct val="90000"/>
              </a:lnSpc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809341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3F5A838-105E-4776-92A1-5BE696794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anchor="t">
            <a:normAutofit/>
          </a:bodyPr>
          <a:lstStyle/>
          <a:p>
            <a:r>
              <a:rPr lang="ro-RO"/>
              <a:t>Cum interacționăm cu elevii?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22B2315-091D-4195-80A5-B5F84513F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2160589"/>
            <a:ext cx="2968012" cy="3749323"/>
          </a:xfrm>
        </p:spPr>
        <p:txBody>
          <a:bodyPr>
            <a:normAutofit/>
          </a:bodyPr>
          <a:lstStyle/>
          <a:p>
            <a:r>
              <a:rPr lang="ro-RO" sz="1700" dirty="0"/>
              <a:t>Obținerea unui feedback din partea elevilor, referitor la starea lor emoțională, la începutul fiecărei ore de curs;</a:t>
            </a:r>
          </a:p>
          <a:p>
            <a:r>
              <a:rPr lang="ro-RO" sz="1700" dirty="0"/>
              <a:t>Promovarea comunicării și colaborării dintre elevi, pentru a construi și a menține un sentiment de comunitate care poate stimula motivația de a participa și de a învăță;</a:t>
            </a:r>
          </a:p>
        </p:txBody>
      </p:sp>
      <p:pic>
        <p:nvPicPr>
          <p:cNvPr id="7" name="Imagine 6" descr="O imagine care conține persoană, grup, postură, tânăr&#10;&#10;Descriere generată automat">
            <a:extLst>
              <a:ext uri="{FF2B5EF4-FFF2-40B4-BE49-F238E27FC236}">
                <a16:creationId xmlns:a16="http://schemas.microsoft.com/office/drawing/2014/main" id="{7AC08E68-0D6C-4E61-826B-C0F391350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352" y="2159331"/>
            <a:ext cx="3153742" cy="252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94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ine 6" descr="O imagine care conține floare, plantă, ținând, vază&#10;&#10;Descriere generată automat">
            <a:extLst>
              <a:ext uri="{FF2B5EF4-FFF2-40B4-BE49-F238E27FC236}">
                <a16:creationId xmlns:a16="http://schemas.microsoft.com/office/drawing/2014/main" id="{8136D3BB-C776-45BF-AAB0-22141FBB70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0" r="2269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B17AD5A4-6F75-42D9-A166-76718C77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o-RO" sz="2800"/>
              <a:t>Cum colaborăm cu echipa pedagogică?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3EA7370-EDA1-4262-927C-FDB2657BE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999" y="2160589"/>
            <a:ext cx="3067051" cy="43926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o-RO" sz="1600" dirty="0"/>
              <a:t>Desemnarea, la nivelul unității de învățământ, a unei persoane - resursă care va acorda asistență cadrelor didactice pentru utilizarea platformelor / aplicațiilor IT pentru învățarea online;</a:t>
            </a:r>
          </a:p>
          <a:p>
            <a:pPr>
              <a:lnSpc>
                <a:spcPct val="90000"/>
              </a:lnSpc>
            </a:pPr>
            <a:r>
              <a:rPr lang="ro-RO" sz="1600" dirty="0"/>
              <a:t>Colaborarea dintre profesorii care predau la aceeași clasă;</a:t>
            </a:r>
          </a:p>
          <a:p>
            <a:pPr>
              <a:lnSpc>
                <a:spcPct val="90000"/>
              </a:lnSpc>
            </a:pPr>
            <a:r>
              <a:rPr lang="ro-RO" sz="1600" dirty="0"/>
              <a:t>Colaborarea dintre învățătorii de la același an de studiu (schimb de materiale, proiectare și  realizare de materiale, în comun);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57668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02FB3E5-0C6A-44E9-859A-FA2CE147B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>
                <a:solidFill>
                  <a:schemeClr val="bg2">
                    <a:lumMod val="50000"/>
                  </a:schemeClr>
                </a:solidFill>
              </a:rPr>
              <a:t>Cum colaborăm cu părinții?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BD4D949-2013-47DA-BF8D-B08135DAF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00200"/>
            <a:ext cx="7315200" cy="3880773"/>
          </a:xfrm>
        </p:spPr>
        <p:txBody>
          <a:bodyPr>
            <a:normAutofit/>
          </a:bodyPr>
          <a:lstStyle/>
          <a:p>
            <a:r>
              <a:rPr lang="ro-RO" dirty="0"/>
              <a:t>Acordarea de suport elevilor și părinților pentru utilizarea platformelor / aplicațiilor IT;</a:t>
            </a:r>
          </a:p>
          <a:p>
            <a:r>
              <a:rPr lang="ro-RO" dirty="0"/>
              <a:t>Monitorizarea prezenței și a activității elevilor de către profesori, păstrând o comunicare constantă cu părinții;</a:t>
            </a:r>
          </a:p>
          <a:p>
            <a:r>
              <a:rPr lang="ro-RO" dirty="0"/>
              <a:t>Stabilirea unui mod de a organiza  programul elevilor în ”clasa virtuală”, a unor reguli de tipul: elevul va participa la lecția online într-un spațiu dedicat, de lucru, fără alți factori perturbatori în jur, ținuta va fi adecvată unui mediu școlar, nu se vor consuma alimente în timpul orelor de curs online etc);</a:t>
            </a:r>
          </a:p>
          <a:p>
            <a:r>
              <a:rPr lang="ro-RO" dirty="0"/>
              <a:t>Evitarea unor sarcini suplimentare pentru părinți;</a:t>
            </a:r>
          </a:p>
        </p:txBody>
      </p:sp>
      <p:pic>
        <p:nvPicPr>
          <p:cNvPr id="7" name="Imagine 6" descr="O imagine care conține floare, plantă, ținând, vază&#10;&#10;Descriere generată automat">
            <a:extLst>
              <a:ext uri="{FF2B5EF4-FFF2-40B4-BE49-F238E27FC236}">
                <a16:creationId xmlns:a16="http://schemas.microsoft.com/office/drawing/2014/main" id="{7A5DA8D8-C446-48AB-921E-9F2663B86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0" r="2269"/>
          <a:stretch/>
        </p:blipFill>
        <p:spPr>
          <a:xfrm>
            <a:off x="1752600" y="4927601"/>
            <a:ext cx="1979210" cy="2284470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41245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5683F39-9AF5-4D1B-B67D-955FEC12D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dirty="0">
                <a:solidFill>
                  <a:schemeClr val="bg2">
                    <a:lumMod val="50000"/>
                  </a:schemeClr>
                </a:solidFill>
              </a:rPr>
              <a:t>Cum asigurăm accesul la educație al grupurilor vulnerabile?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4BB5C17-9186-4020-8DD5-575739779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1"/>
            <a:ext cx="7315201" cy="3021010"/>
          </a:xfrm>
        </p:spPr>
        <p:txBody>
          <a:bodyPr>
            <a:normAutofit/>
          </a:bodyPr>
          <a:lstStyle/>
          <a:p>
            <a:r>
              <a:rPr lang="ro-RO" dirty="0"/>
              <a:t>Elaborarea de programe specifice pentru elevii care fac parte din grupuri vulnerabile; </a:t>
            </a:r>
          </a:p>
          <a:p>
            <a:r>
              <a:rPr lang="ro-RO" dirty="0"/>
              <a:t>Colaborarea cu serviciile de asistență socială / serviciile de poștă / mediatorii școlari, pentru a transmite elevilor materiale suport și pentru a oferi feedback, în situația în care există elevi care nu au acces la internet / echipamente necesare învățării online;</a:t>
            </a:r>
          </a:p>
          <a:p>
            <a:r>
              <a:rPr lang="ro-RO" dirty="0"/>
              <a:t>Identificarea ONG-urilor care pot susține contactul școlii cu familiile elevilor aflați în situații vulnerabile;</a:t>
            </a:r>
          </a:p>
          <a:p>
            <a:endParaRPr lang="ro-RO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905794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8EED8EC-EB5C-4CA8-AAD3-CF37AEEB7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>
                <a:solidFill>
                  <a:schemeClr val="bg2">
                    <a:lumMod val="50000"/>
                  </a:schemeClr>
                </a:solidFill>
              </a:rPr>
              <a:t>Proiectul ”</a:t>
            </a:r>
            <a:r>
              <a:rPr lang="ro-RO" dirty="0" err="1">
                <a:solidFill>
                  <a:schemeClr val="bg2">
                    <a:lumMod val="50000"/>
                  </a:schemeClr>
                </a:solidFill>
              </a:rPr>
              <a:t>TeleȘcoala</a:t>
            </a:r>
            <a:r>
              <a:rPr lang="ro-RO" dirty="0">
                <a:solidFill>
                  <a:schemeClr val="bg2">
                    <a:lumMod val="50000"/>
                  </a:schemeClr>
                </a:solidFill>
              </a:rPr>
              <a:t>”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CC8CF91-483A-49AE-B072-40C402E19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7543800" cy="3880773"/>
          </a:xfrm>
        </p:spPr>
        <p:txBody>
          <a:bodyPr>
            <a:normAutofit fontScale="92500" lnSpcReduction="20000"/>
          </a:bodyPr>
          <a:lstStyle/>
          <a:p>
            <a:r>
              <a:rPr lang="ro-RO" dirty="0"/>
              <a:t>Proiectul este realizat de Inspectoratul Școlar Județean Galați și Casa Corpului Didactic.</a:t>
            </a:r>
          </a:p>
          <a:p>
            <a:r>
              <a:rPr lang="ro-RO" dirty="0"/>
              <a:t>În fiecare zi, elevii vor avea posibilitatea să urmărească lecții filmate de profesorii gălățeni și difuzate în conformitate cu programa școlară, corespunzător săptămânii de școală în care se află;</a:t>
            </a:r>
          </a:p>
          <a:p>
            <a:r>
              <a:rPr lang="ro-RO" dirty="0"/>
              <a:t>Lecțiile se vor difuza live și pe pagina de </a:t>
            </a:r>
            <a:r>
              <a:rPr lang="ro-RO" dirty="0" err="1"/>
              <a:t>facebook</a:t>
            </a:r>
            <a:r>
              <a:rPr lang="ro-RO" dirty="0"/>
              <a:t> – RTV Galați – Brăila, fiind preluate în direct și pe pagina de </a:t>
            </a:r>
            <a:r>
              <a:rPr lang="ro-RO" dirty="0" err="1"/>
              <a:t>facebook</a:t>
            </a:r>
            <a:r>
              <a:rPr lang="ro-RO" dirty="0"/>
              <a:t> a Casei Corpului Didactic Galați;</a:t>
            </a:r>
          </a:p>
          <a:p>
            <a:r>
              <a:rPr lang="ro-RO" dirty="0"/>
              <a:t>Aceste materiale se vor regăsi înregistrate pe canalul de </a:t>
            </a:r>
            <a:r>
              <a:rPr lang="ro-RO" dirty="0" err="1"/>
              <a:t>Youtube</a:t>
            </a:r>
            <a:r>
              <a:rPr lang="ro-RO" dirty="0"/>
              <a:t> al Casei Corpului Didactic;</a:t>
            </a:r>
          </a:p>
          <a:p>
            <a:r>
              <a:rPr lang="ro-RO" dirty="0"/>
              <a:t>Orarul se va transmite zilnic în școli, pentru ca elevii să poată urmări emisiunea;</a:t>
            </a:r>
          </a:p>
          <a:p>
            <a:r>
              <a:rPr lang="ro-RO" b="0" i="0" dirty="0">
                <a:solidFill>
                  <a:srgbClr val="1D2228"/>
                </a:solidFill>
                <a:effectLst/>
                <a:latin typeface="Helvetica Neue"/>
              </a:rPr>
              <a:t>Ca exemplu, aveți înregistrările celor trei emisiuni care pot </a:t>
            </a:r>
            <a:r>
              <a:rPr lang="ro-RO" dirty="0">
                <a:solidFill>
                  <a:srgbClr val="1D2228"/>
                </a:solidFill>
                <a:latin typeface="Helvetica Neue"/>
              </a:rPr>
              <a:t>fi accesate cu ajutorul </a:t>
            </a:r>
            <a:r>
              <a:rPr lang="ro-RO" b="0" i="0" dirty="0">
                <a:solidFill>
                  <a:srgbClr val="1D2228"/>
                </a:solidFill>
                <a:effectLst/>
                <a:latin typeface="Helvetica Neue"/>
              </a:rPr>
              <a:t>link – ului:  </a:t>
            </a:r>
            <a:r>
              <a:rPr lang="ro-RO" b="0" i="0" u="sng" dirty="0">
                <a:solidFill>
                  <a:srgbClr val="338FE9"/>
                </a:solidFill>
                <a:effectLst/>
                <a:latin typeface="Helvetica Neue"/>
                <a:hlinkClick r:id="rId2"/>
              </a:rPr>
              <a:t>https://m.youtube.com/channel/UC4z-KSeAYjiJzLRMl1sigjw</a:t>
            </a:r>
            <a:r>
              <a:rPr lang="ro-RO" dirty="0"/>
              <a:t> </a:t>
            </a:r>
          </a:p>
        </p:txBody>
      </p:sp>
      <p:pic>
        <p:nvPicPr>
          <p:cNvPr id="7" name="Imagine 6" descr="O imagine care conține obiect, oglindă, monitor, așezat&#10;&#10;Descriere generată automat">
            <a:extLst>
              <a:ext uri="{FF2B5EF4-FFF2-40B4-BE49-F238E27FC236}">
                <a16:creationId xmlns:a16="http://schemas.microsoft.com/office/drawing/2014/main" id="{9508AD97-34DA-47B1-B65F-B0CE203B37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257800"/>
            <a:ext cx="15716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15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495728"/>
            <a:ext cx="8183880" cy="1158240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/>
              <a:t>Resurse suplimentare pentru planificarea și realizarea lecțiilor</a:t>
            </a: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r>
              <a:rPr lang="ro-RO" dirty="0">
                <a:solidFill>
                  <a:schemeClr val="bg2">
                    <a:lumMod val="50000"/>
                  </a:schemeClr>
                </a:solidFill>
              </a:rPr>
              <a:t>Resurse educaționale suplimentare utile în planificarea și realizarea lecțiilor</a:t>
            </a:r>
            <a:br>
              <a:rPr lang="ro-RO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92502"/>
            <a:ext cx="8229600" cy="3247490"/>
          </a:xfrm>
        </p:spPr>
        <p:txBody>
          <a:bodyPr>
            <a:normAutofit fontScale="92500"/>
          </a:bodyPr>
          <a:lstStyle/>
          <a:p>
            <a:endParaRPr lang="ro-RO" b="1" i="0" dirty="0">
              <a:solidFill>
                <a:srgbClr val="1D2228"/>
              </a:solidFill>
              <a:effectLst/>
              <a:latin typeface="Helvetica Neue"/>
            </a:endParaRPr>
          </a:p>
          <a:p>
            <a:r>
              <a:rPr lang="ro-RO" sz="2400" i="0" dirty="0">
                <a:solidFill>
                  <a:srgbClr val="1D2228"/>
                </a:solidFill>
                <a:effectLst/>
                <a:latin typeface="Helvetica Neue"/>
              </a:rPr>
              <a:t>r</a:t>
            </a:r>
            <a:r>
              <a:rPr lang="it-IT" sz="2400" i="0" dirty="0">
                <a:solidFill>
                  <a:srgbClr val="1D2228"/>
                </a:solidFill>
                <a:effectLst/>
                <a:latin typeface="Helvetica Neue"/>
              </a:rPr>
              <a:t>eperele metodologice structurate pentru fiecare nivel/clasă</a:t>
            </a:r>
            <a:r>
              <a:rPr lang="ro-RO" sz="2400" i="0" dirty="0">
                <a:solidFill>
                  <a:srgbClr val="1D2228"/>
                </a:solidFill>
                <a:effectLst/>
                <a:latin typeface="Helvetica Neue"/>
              </a:rPr>
              <a:t>;</a:t>
            </a:r>
          </a:p>
          <a:p>
            <a:pPr algn="l"/>
            <a:r>
              <a:rPr lang="ro-RO" sz="2400" i="0" dirty="0">
                <a:solidFill>
                  <a:srgbClr val="1D2228"/>
                </a:solidFill>
                <a:effectLst/>
                <a:latin typeface="Helvetica Neue"/>
              </a:rPr>
              <a:t>exemple de activități de învățare, organizate pe unități de învățare/lecții, realizate de către colegii noștri, disponibile  pe noul site CCD Galați (canal de </a:t>
            </a:r>
            <a:r>
              <a:rPr lang="ro-RO" sz="2400" i="0" dirty="0" err="1">
                <a:solidFill>
                  <a:srgbClr val="1D2228"/>
                </a:solidFill>
                <a:effectLst/>
                <a:latin typeface="Helvetica Neue"/>
              </a:rPr>
              <a:t>youtube</a:t>
            </a:r>
            <a:r>
              <a:rPr lang="ro-RO" sz="2400" i="0" dirty="0">
                <a:solidFill>
                  <a:srgbClr val="1D2228"/>
                </a:solidFill>
                <a:effectLst/>
                <a:latin typeface="Helvetica Neue"/>
              </a:rPr>
              <a:t> dedicat și televiziune locală, RTV)</a:t>
            </a:r>
            <a:br>
              <a:rPr lang="ro-RO" sz="2400" i="0" dirty="0">
                <a:solidFill>
                  <a:srgbClr val="1D2228"/>
                </a:solidFill>
                <a:effectLst/>
                <a:latin typeface="Helvetica Neue"/>
              </a:rPr>
            </a:br>
            <a:endParaRPr lang="ro-RO" sz="2400" i="0" dirty="0">
              <a:solidFill>
                <a:srgbClr val="1D2228"/>
              </a:solidFill>
              <a:effectLst/>
              <a:latin typeface="Helvetica Neue"/>
            </a:endParaRPr>
          </a:p>
          <a:p>
            <a:pPr algn="l"/>
            <a:r>
              <a:rPr lang="ro-RO" sz="2400" b="0" i="0" dirty="0">
                <a:solidFill>
                  <a:srgbClr val="196AD4"/>
                </a:solidFill>
                <a:effectLst/>
                <a:latin typeface="Helvetica Neue"/>
                <a:hlinkClick r:id="rId2"/>
              </a:rPr>
              <a:t>http://ccdgalati.ro/ro/</a:t>
            </a:r>
            <a:endParaRPr lang="ro-RO" sz="2400" b="0" i="0" dirty="0">
              <a:solidFill>
                <a:srgbClr val="1D2228"/>
              </a:solidFill>
              <a:effectLst/>
              <a:latin typeface="Helvetica Neue"/>
            </a:endParaRPr>
          </a:p>
          <a:p>
            <a:endParaRPr lang="en-US" b="1" dirty="0"/>
          </a:p>
        </p:txBody>
      </p:sp>
      <p:pic>
        <p:nvPicPr>
          <p:cNvPr id="7" name="Imagine 6" descr="O imagine care conține papetărie, creion&#10;&#10;Descriere generată automat">
            <a:extLst>
              <a:ext uri="{FF2B5EF4-FFF2-40B4-BE49-F238E27FC236}">
                <a16:creationId xmlns:a16="http://schemas.microsoft.com/office/drawing/2014/main" id="{F0510AE8-7A2C-4816-B15F-1FB7B5591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267200"/>
            <a:ext cx="2460718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91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D022CA7-0E5F-4015-861F-E51F4C128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559" y="609600"/>
            <a:ext cx="2796807" cy="1320800"/>
          </a:xfrm>
        </p:spPr>
        <p:txBody>
          <a:bodyPr anchor="ctr">
            <a:normAutofit/>
          </a:bodyPr>
          <a:lstStyle/>
          <a:p>
            <a:r>
              <a:rPr lang="ro-RO"/>
              <a:t>Evaluările inițiale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C25A79A-6E84-4FE1-8671-CEDDA8E5C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133600"/>
            <a:ext cx="3524725" cy="42402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o-RO" sz="2000" dirty="0"/>
              <a:t>Se va porni de la o evaluare inițială temeinică care să vizeze toate comportamentele  și conținuturile anului școlar precedent, cu o focalizare pe comportamentele și conținuturile din perioada martie – iunie 2020, cu scopul ajustării parcursului didactic ulterior, pornind de la rezultatele acesteia;</a:t>
            </a:r>
          </a:p>
        </p:txBody>
      </p:sp>
      <p:pic>
        <p:nvPicPr>
          <p:cNvPr id="5" name="Imagine 4" descr="O imagine care conține creion&#10;&#10;Descriere generată automat">
            <a:extLst>
              <a:ext uri="{FF2B5EF4-FFF2-40B4-BE49-F238E27FC236}">
                <a16:creationId xmlns:a16="http://schemas.microsoft.com/office/drawing/2014/main" id="{54B21A3E-4212-4447-8457-5ACA792A7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526" y="1455019"/>
            <a:ext cx="3452060" cy="344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84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B5B58DA-7824-40AC-B52F-7DE8989AB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>
                <a:solidFill>
                  <a:schemeClr val="bg2">
                    <a:lumMod val="50000"/>
                  </a:schemeClr>
                </a:solidFill>
              </a:rPr>
              <a:t>Planuri cadru și curriculum 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9205C3E-3466-4022-9E99-866DD659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46984"/>
            <a:ext cx="7467600" cy="5534815"/>
          </a:xfrm>
        </p:spPr>
        <p:txBody>
          <a:bodyPr>
            <a:normAutofit/>
          </a:bodyPr>
          <a:lstStyle/>
          <a:p>
            <a:endParaRPr lang="ro-RO" b="1" dirty="0">
              <a:latin typeface="+mj-lt"/>
            </a:endParaRPr>
          </a:p>
          <a:p>
            <a:r>
              <a:rPr lang="ro-RO" b="1" dirty="0">
                <a:latin typeface="+mj-lt"/>
              </a:rPr>
              <a:t>ORDIN nr. 3371 /2013 privind aprobarea planurilor cadru de învățământ pentru învățământul primar și a Metodologiei privind aplicarea planurilor – cadru din învățământul primar;</a:t>
            </a:r>
          </a:p>
          <a:p>
            <a:r>
              <a:rPr lang="ro-RO" b="1" dirty="0">
                <a:latin typeface="+mj-lt"/>
              </a:rPr>
              <a:t>ORDIN nr. 3418/19.03.2013 – Aprobarea programelor școlare CP-I-II; </a:t>
            </a:r>
          </a:p>
          <a:p>
            <a:r>
              <a:rPr lang="ro-RO" b="1" dirty="0">
                <a:latin typeface="+mj-lt"/>
              </a:rPr>
              <a:t>OMEN 5003 /2014 – Aprobarea programelor </a:t>
            </a:r>
            <a:r>
              <a:rPr lang="ro-RO" b="1" dirty="0" err="1">
                <a:latin typeface="+mj-lt"/>
              </a:rPr>
              <a:t>şcolare</a:t>
            </a:r>
            <a:r>
              <a:rPr lang="ro-RO" b="1" dirty="0">
                <a:latin typeface="+mj-lt"/>
              </a:rPr>
              <a:t> pentru clasele a III-a </a:t>
            </a:r>
            <a:r>
              <a:rPr lang="ro-RO" b="1" dirty="0" err="1">
                <a:latin typeface="+mj-lt"/>
              </a:rPr>
              <a:t>şi</a:t>
            </a:r>
            <a:r>
              <a:rPr lang="ro-RO" b="1" dirty="0">
                <a:latin typeface="+mj-lt"/>
              </a:rPr>
              <a:t> a IV-a;</a:t>
            </a:r>
          </a:p>
          <a:p>
            <a:r>
              <a:rPr lang="ro-RO" b="1" dirty="0">
                <a:latin typeface="+mj-lt"/>
              </a:rPr>
              <a:t>OMEN nr. 5001/2014 - Aprobarea programelor </a:t>
            </a:r>
            <a:r>
              <a:rPr lang="ro-RO" b="1" dirty="0" err="1">
                <a:latin typeface="+mj-lt"/>
              </a:rPr>
              <a:t>şcolare</a:t>
            </a:r>
            <a:r>
              <a:rPr lang="ro-RO" b="1" dirty="0">
                <a:latin typeface="+mj-lt"/>
              </a:rPr>
              <a:t> pentru disciplina Religie, </a:t>
            </a:r>
            <a:r>
              <a:rPr lang="ro-RO" b="1" dirty="0" err="1">
                <a:latin typeface="+mj-lt"/>
              </a:rPr>
              <a:t>învăţământ</a:t>
            </a:r>
            <a:r>
              <a:rPr lang="ro-RO" b="1" dirty="0">
                <a:latin typeface="+mj-lt"/>
              </a:rPr>
              <a:t> primar;</a:t>
            </a:r>
          </a:p>
          <a:p>
            <a:r>
              <a:rPr lang="ro-RO" b="1" dirty="0">
                <a:latin typeface="+mj-lt"/>
              </a:rPr>
              <a:t>OMEN nr. 5004/2014 - Aprobarea programelor </a:t>
            </a:r>
            <a:r>
              <a:rPr lang="ro-RO" b="1" dirty="0" err="1">
                <a:latin typeface="+mj-lt"/>
              </a:rPr>
              <a:t>şcolare</a:t>
            </a:r>
            <a:r>
              <a:rPr lang="ro-RO" b="1" dirty="0">
                <a:latin typeface="+mj-lt"/>
              </a:rPr>
              <a:t> pentru discipline de pregătire sportivă practică, </a:t>
            </a:r>
            <a:r>
              <a:rPr lang="ro-RO" b="1" dirty="0" err="1">
                <a:latin typeface="+mj-lt"/>
              </a:rPr>
              <a:t>învăţământ</a:t>
            </a:r>
            <a:r>
              <a:rPr lang="ro-RO" b="1" dirty="0">
                <a:latin typeface="+mj-lt"/>
              </a:rPr>
              <a:t> primar, clasele I, a II-a </a:t>
            </a:r>
            <a:r>
              <a:rPr lang="ro-RO" b="1" dirty="0" err="1">
                <a:latin typeface="+mj-lt"/>
              </a:rPr>
              <a:t>şi</a:t>
            </a:r>
            <a:r>
              <a:rPr lang="ro-RO" b="1" dirty="0">
                <a:latin typeface="+mj-lt"/>
              </a:rPr>
              <a:t> clasele a III-a-a IV-a;</a:t>
            </a:r>
          </a:p>
        </p:txBody>
      </p:sp>
    </p:spTree>
    <p:extLst>
      <p:ext uri="{BB962C8B-B14F-4D97-AF65-F5344CB8AC3E}">
        <p14:creationId xmlns:p14="http://schemas.microsoft.com/office/powerpoint/2010/main" val="606890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E187CD6-7D05-4B30-9FC0-7665217B0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Evaluările inițiale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9F0BB00-C204-47AB-BD4C-8A8047125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71600"/>
            <a:ext cx="6347714" cy="5105400"/>
          </a:xfrm>
        </p:spPr>
        <p:txBody>
          <a:bodyPr>
            <a:noAutofit/>
          </a:bodyPr>
          <a:lstStyle/>
          <a:p>
            <a:r>
              <a:rPr lang="ro-RO" sz="2000" dirty="0"/>
              <a:t>Fiecare cadru didactic va alege metoda de evaluare, în funcție de comportamentele care trebuie evaluate și va construi un instrument de evaluare adaptat acestora. </a:t>
            </a:r>
          </a:p>
          <a:p>
            <a:r>
              <a:rPr lang="ro-RO" sz="2000" dirty="0"/>
              <a:t>După aplicarea probei de evaluare inițială și analiza rezultatelor, fiecare cadru didactic va decide, în funcție de situația specifică identificată, intervenția de tip </a:t>
            </a:r>
            <a:r>
              <a:rPr lang="ro-RO" sz="2000" dirty="0" err="1"/>
              <a:t>remedial</a:t>
            </a:r>
            <a:r>
              <a:rPr lang="ro-RO" sz="2000" dirty="0"/>
              <a:t> necesară. </a:t>
            </a:r>
          </a:p>
          <a:p>
            <a:r>
              <a:rPr lang="ro-RO" sz="2000" i="1" dirty="0">
                <a:solidFill>
                  <a:srgbClr val="00B050"/>
                </a:solidFill>
              </a:rPr>
              <a:t>Accentul se pune pe:</a:t>
            </a:r>
          </a:p>
          <a:p>
            <a:r>
              <a:rPr lang="ro-RO" sz="2000" i="1" dirty="0">
                <a:solidFill>
                  <a:srgbClr val="00B050"/>
                </a:solidFill>
              </a:rPr>
              <a:t> echilibrarea emoțională a copilului;</a:t>
            </a:r>
          </a:p>
          <a:p>
            <a:r>
              <a:rPr lang="ro-RO" sz="2000" i="1" dirty="0">
                <a:solidFill>
                  <a:srgbClr val="00B050"/>
                </a:solidFill>
              </a:rPr>
              <a:t>recuperarea conținuturilor, în vederea însușirii competențelor esențiale;</a:t>
            </a:r>
          </a:p>
          <a:p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4241929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84A6D2B-E7A3-4797-8B9C-2BA6E7306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559" y="609600"/>
            <a:ext cx="2796807" cy="1320800"/>
          </a:xfrm>
        </p:spPr>
        <p:txBody>
          <a:bodyPr anchor="ctr">
            <a:normAutofit/>
          </a:bodyPr>
          <a:lstStyle/>
          <a:p>
            <a:r>
              <a:rPr lang="ro-RO" sz="3300"/>
              <a:t>Temele pentru acasă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DFA52F0-6878-46F1-8611-371607019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75" y="2160589"/>
            <a:ext cx="2610325" cy="3560733"/>
          </a:xfrm>
        </p:spPr>
        <p:txBody>
          <a:bodyPr>
            <a:normAutofit/>
          </a:bodyPr>
          <a:lstStyle/>
          <a:p>
            <a:r>
              <a:rPr lang="ro-RO" sz="2400" dirty="0"/>
              <a:t>Temele pentru acasă nu trebuie să constituie o presiune asupra elevilor și asupra familiilor acestora;</a:t>
            </a:r>
          </a:p>
        </p:txBody>
      </p:sp>
      <p:pic>
        <p:nvPicPr>
          <p:cNvPr id="7" name="Imagine 6" descr="O imagine care conține computer&#10;&#10;Descriere generată automat">
            <a:extLst>
              <a:ext uri="{FF2B5EF4-FFF2-40B4-BE49-F238E27FC236}">
                <a16:creationId xmlns:a16="http://schemas.microsoft.com/office/drawing/2014/main" id="{0F8DD862-4E1D-4799-BB3E-A0CB6A8624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8" r="10090" b="-2"/>
          <a:stretch/>
        </p:blipFill>
        <p:spPr>
          <a:xfrm>
            <a:off x="3490526" y="888044"/>
            <a:ext cx="3452060" cy="457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1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C340250-872E-493A-AFC9-7845CCED8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Planificări calendaristice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ADDAD39F-0E96-42CA-83E1-FE7D0EB971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869166"/>
              </p:ext>
            </p:extLst>
          </p:nvPr>
        </p:nvGraphicFramePr>
        <p:xfrm>
          <a:off x="304800" y="3124200"/>
          <a:ext cx="8369156" cy="2640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090">
                  <a:extLst>
                    <a:ext uri="{9D8B030D-6E8A-4147-A177-3AD203B41FA5}">
                      <a16:colId xmlns:a16="http://schemas.microsoft.com/office/drawing/2014/main" val="255616499"/>
                    </a:ext>
                  </a:extLst>
                </a:gridCol>
                <a:gridCol w="1186225">
                  <a:extLst>
                    <a:ext uri="{9D8B030D-6E8A-4147-A177-3AD203B41FA5}">
                      <a16:colId xmlns:a16="http://schemas.microsoft.com/office/drawing/2014/main" val="708932161"/>
                    </a:ext>
                  </a:extLst>
                </a:gridCol>
                <a:gridCol w="1603685">
                  <a:extLst>
                    <a:ext uri="{9D8B030D-6E8A-4147-A177-3AD203B41FA5}">
                      <a16:colId xmlns:a16="http://schemas.microsoft.com/office/drawing/2014/main" val="3613369096"/>
                    </a:ext>
                  </a:extLst>
                </a:gridCol>
                <a:gridCol w="1925578">
                  <a:extLst>
                    <a:ext uri="{9D8B030D-6E8A-4147-A177-3AD203B41FA5}">
                      <a16:colId xmlns:a16="http://schemas.microsoft.com/office/drawing/2014/main" val="3784809118"/>
                    </a:ext>
                  </a:extLst>
                </a:gridCol>
                <a:gridCol w="808789">
                  <a:extLst>
                    <a:ext uri="{9D8B030D-6E8A-4147-A177-3AD203B41FA5}">
                      <a16:colId xmlns:a16="http://schemas.microsoft.com/office/drawing/2014/main" val="506976609"/>
                    </a:ext>
                  </a:extLst>
                </a:gridCol>
                <a:gridCol w="735263">
                  <a:extLst>
                    <a:ext uri="{9D8B030D-6E8A-4147-A177-3AD203B41FA5}">
                      <a16:colId xmlns:a16="http://schemas.microsoft.com/office/drawing/2014/main" val="3623972966"/>
                    </a:ext>
                  </a:extLst>
                </a:gridCol>
                <a:gridCol w="1470526">
                  <a:extLst>
                    <a:ext uri="{9D8B030D-6E8A-4147-A177-3AD203B41FA5}">
                      <a16:colId xmlns:a16="http://schemas.microsoft.com/office/drawing/2014/main" val="3766511991"/>
                    </a:ext>
                  </a:extLst>
                </a:gridCol>
              </a:tblGrid>
              <a:tr h="1320006">
                <a:tc>
                  <a:txBody>
                    <a:bodyPr/>
                    <a:lstStyle/>
                    <a:p>
                      <a:pPr algn="ctr"/>
                      <a:endParaRPr lang="ro-RO" dirty="0"/>
                    </a:p>
                    <a:p>
                      <a:pPr algn="ctr"/>
                      <a:r>
                        <a:rPr lang="ro-RO" dirty="0"/>
                        <a:t>Nr.</a:t>
                      </a:r>
                    </a:p>
                    <a:p>
                      <a:pPr algn="ctr"/>
                      <a:r>
                        <a:rPr lang="ro-RO" dirty="0"/>
                        <a:t>crt.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Unități de învățare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Competențe specifice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Tema / conținuturi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Nr. 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Obs.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715976"/>
                  </a:ext>
                </a:extLst>
              </a:tr>
              <a:tr h="1320006">
                <a:tc>
                  <a:txBody>
                    <a:bodyPr/>
                    <a:lstStyle/>
                    <a:p>
                      <a:pPr algn="ctr"/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Scenariul </a:t>
                      </a:r>
                      <a:r>
                        <a:rPr lang="ro-RO"/>
                        <a:t>de funcționare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917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477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8F73E2C-DF34-4382-BD62-85DC18012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anchor="t">
            <a:normAutofit/>
          </a:bodyPr>
          <a:lstStyle/>
          <a:p>
            <a:r>
              <a:rPr lang="ro-RO"/>
              <a:t>Portofoliul profesorului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98E8784-486D-4259-8F56-FAC84075B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5562600" cy="53339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o-RO" dirty="0"/>
              <a:t> </a:t>
            </a:r>
            <a:r>
              <a:rPr lang="ro-RO" dirty="0" err="1"/>
              <a:t>Fişa</a:t>
            </a:r>
            <a:r>
              <a:rPr lang="ro-RO" dirty="0"/>
              <a:t> de </a:t>
            </a:r>
            <a:r>
              <a:rPr lang="ro-RO" dirty="0" err="1"/>
              <a:t>atribuţii</a:t>
            </a:r>
            <a:r>
              <a:rPr lang="ro-RO" dirty="0"/>
              <a:t>/</a:t>
            </a:r>
            <a:r>
              <a:rPr lang="ro-RO" dirty="0" err="1"/>
              <a:t>Fişa</a:t>
            </a:r>
            <a:r>
              <a:rPr lang="ro-RO" dirty="0"/>
              <a:t> postului ;</a:t>
            </a:r>
          </a:p>
          <a:p>
            <a:pPr>
              <a:lnSpc>
                <a:spcPct val="90000"/>
              </a:lnSpc>
            </a:pPr>
            <a:r>
              <a:rPr lang="ro-RO" dirty="0"/>
              <a:t> Curriculum vitae actualizat ;</a:t>
            </a:r>
          </a:p>
          <a:p>
            <a:pPr>
              <a:lnSpc>
                <a:spcPct val="90000"/>
              </a:lnSpc>
            </a:pPr>
            <a:r>
              <a:rPr lang="ro-RO" dirty="0"/>
              <a:t> Planificarea anuală a materiei;</a:t>
            </a:r>
          </a:p>
          <a:p>
            <a:pPr>
              <a:lnSpc>
                <a:spcPct val="90000"/>
              </a:lnSpc>
            </a:pPr>
            <a:r>
              <a:rPr lang="ro-RO" dirty="0"/>
              <a:t>  Planificările UI, la zi ;</a:t>
            </a:r>
          </a:p>
          <a:p>
            <a:pPr>
              <a:lnSpc>
                <a:spcPct val="90000"/>
              </a:lnSpc>
            </a:pPr>
            <a:r>
              <a:rPr lang="ro-RO" dirty="0"/>
              <a:t> Programa </a:t>
            </a:r>
            <a:r>
              <a:rPr lang="ro-RO" dirty="0" err="1"/>
              <a:t>şi</a:t>
            </a:r>
            <a:r>
              <a:rPr lang="ro-RO" dirty="0"/>
              <a:t> planificările disciplinei </a:t>
            </a:r>
            <a:r>
              <a:rPr lang="ro-RO" dirty="0" err="1"/>
              <a:t>opţionale</a:t>
            </a:r>
            <a:r>
              <a:rPr lang="ro-RO" dirty="0"/>
              <a:t>;;</a:t>
            </a:r>
          </a:p>
          <a:p>
            <a:pPr>
              <a:lnSpc>
                <a:spcPct val="90000"/>
              </a:lnSpc>
            </a:pPr>
            <a:r>
              <a:rPr lang="ro-RO" dirty="0"/>
              <a:t>  Proiecte didactice zilnice (numai stagiarii);</a:t>
            </a:r>
          </a:p>
          <a:p>
            <a:pPr>
              <a:lnSpc>
                <a:spcPct val="90000"/>
              </a:lnSpc>
            </a:pPr>
            <a:r>
              <a:rPr lang="ro-RO" dirty="0"/>
              <a:t> Schema fiecărei </a:t>
            </a:r>
            <a:r>
              <a:rPr lang="ro-RO" dirty="0" err="1"/>
              <a:t>lecţii</a:t>
            </a:r>
            <a:r>
              <a:rPr lang="ro-RO" dirty="0"/>
              <a:t> (după caz) ;</a:t>
            </a:r>
          </a:p>
          <a:p>
            <a:pPr>
              <a:lnSpc>
                <a:spcPct val="90000"/>
              </a:lnSpc>
            </a:pPr>
            <a:r>
              <a:rPr lang="ro-RO" dirty="0" err="1"/>
              <a:t>Fişe</a:t>
            </a:r>
            <a:r>
              <a:rPr lang="ro-RO" dirty="0"/>
              <a:t> de activitate independentă ;</a:t>
            </a:r>
          </a:p>
          <a:p>
            <a:pPr>
              <a:lnSpc>
                <a:spcPct val="90000"/>
              </a:lnSpc>
            </a:pPr>
            <a:r>
              <a:rPr lang="ro-RO" dirty="0"/>
              <a:t>Testele predictive ;</a:t>
            </a:r>
          </a:p>
          <a:p>
            <a:pPr>
              <a:lnSpc>
                <a:spcPct val="90000"/>
              </a:lnSpc>
            </a:pPr>
            <a:r>
              <a:rPr lang="ro-RO" dirty="0"/>
              <a:t>Teste de evaluare formativă; </a:t>
            </a:r>
          </a:p>
          <a:p>
            <a:pPr>
              <a:lnSpc>
                <a:spcPct val="90000"/>
              </a:lnSpc>
            </a:pPr>
            <a:r>
              <a:rPr lang="ro-RO" dirty="0"/>
              <a:t>Analiza rezultatelor testării </a:t>
            </a:r>
            <a:r>
              <a:rPr lang="ro-RO" dirty="0" err="1"/>
              <a:t>iniţiale</a:t>
            </a:r>
            <a:r>
              <a:rPr lang="ro-RO" dirty="0"/>
              <a:t> </a:t>
            </a:r>
            <a:r>
              <a:rPr lang="ro-RO" dirty="0" err="1"/>
              <a:t>şi</a:t>
            </a:r>
            <a:r>
              <a:rPr lang="ro-RO" dirty="0"/>
              <a:t> măsurile stabilite; </a:t>
            </a:r>
          </a:p>
          <a:p>
            <a:pPr>
              <a:lnSpc>
                <a:spcPct val="90000"/>
              </a:lnSpc>
            </a:pPr>
            <a:r>
              <a:rPr lang="ro-RO" dirty="0"/>
              <a:t> Diplome ale elevilor, </a:t>
            </a:r>
            <a:r>
              <a:rPr lang="ro-RO" dirty="0" err="1"/>
              <a:t>obţinute</a:t>
            </a:r>
            <a:r>
              <a:rPr lang="ro-RO" dirty="0"/>
              <a:t> în urma participării la concursuri ;</a:t>
            </a:r>
          </a:p>
          <a:p>
            <a:pPr>
              <a:lnSpc>
                <a:spcPct val="90000"/>
              </a:lnSpc>
            </a:pPr>
            <a:r>
              <a:rPr lang="ro-RO" dirty="0" err="1"/>
              <a:t>Adeverinţe</a:t>
            </a:r>
            <a:r>
              <a:rPr lang="ro-RO" dirty="0"/>
              <a:t>, diplome de participare la </a:t>
            </a:r>
            <a:r>
              <a:rPr lang="ro-RO" dirty="0" err="1"/>
              <a:t>activităţi</a:t>
            </a:r>
            <a:r>
              <a:rPr lang="ro-RO" dirty="0"/>
              <a:t>;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4C04832F-0F82-42E5-B057-FD07BFC4D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789" y="2768600"/>
            <a:ext cx="2177143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6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19C2942-EB0B-47D1-BF76-F90B3C7CB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Aspecte privind numărul comisiilor permanente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42DA192-DD5D-4445-9031-B102248F4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930400"/>
            <a:ext cx="7543802" cy="4546600"/>
          </a:xfrm>
        </p:spPr>
        <p:txBody>
          <a:bodyPr>
            <a:normAutofit/>
          </a:bodyPr>
          <a:lstStyle/>
          <a:p>
            <a:r>
              <a:rPr lang="ro-RO" dirty="0"/>
              <a:t>Numărul comisiilor permanente a fost redus de la șase, la cinci; </a:t>
            </a:r>
          </a:p>
          <a:p>
            <a:r>
              <a:rPr lang="ro-RO" dirty="0"/>
              <a:t>A fost eliminată comisia pentru dezvoltare profesională și evoluție în cariera didactică; </a:t>
            </a:r>
          </a:p>
          <a:p>
            <a:r>
              <a:rPr lang="ro-RO" dirty="0"/>
              <a:t>Au rămas: </a:t>
            </a:r>
          </a:p>
          <a:p>
            <a:pPr>
              <a:buFontTx/>
              <a:buChar char="-"/>
            </a:pPr>
            <a:r>
              <a:rPr lang="ro-RO" dirty="0"/>
              <a:t>Comisia pentru curriculum;</a:t>
            </a:r>
          </a:p>
          <a:p>
            <a:pPr>
              <a:buFontTx/>
              <a:buChar char="-"/>
            </a:pPr>
            <a:r>
              <a:rPr lang="ro-RO" dirty="0"/>
              <a:t> Comisia de evaluare </a:t>
            </a:r>
            <a:r>
              <a:rPr lang="ro-RO" dirty="0" err="1"/>
              <a:t>şi</a:t>
            </a:r>
            <a:r>
              <a:rPr lang="ro-RO" dirty="0"/>
              <a:t> asigurare a </a:t>
            </a:r>
            <a:r>
              <a:rPr lang="ro-RO" dirty="0" err="1"/>
              <a:t>calităţii</a:t>
            </a:r>
            <a:r>
              <a:rPr lang="ro-RO" dirty="0"/>
              <a:t>;</a:t>
            </a:r>
          </a:p>
          <a:p>
            <a:pPr>
              <a:buFontTx/>
              <a:buChar char="-"/>
            </a:pPr>
            <a:r>
              <a:rPr lang="ro-RO" dirty="0"/>
              <a:t>Comisia de securitate </a:t>
            </a:r>
            <a:r>
              <a:rPr lang="ro-RO" dirty="0" err="1"/>
              <a:t>şi</a:t>
            </a:r>
            <a:r>
              <a:rPr lang="ro-RO" dirty="0"/>
              <a:t> sănătate în muncă </a:t>
            </a:r>
            <a:r>
              <a:rPr lang="ro-RO" dirty="0" err="1"/>
              <a:t>şi</a:t>
            </a:r>
            <a:r>
              <a:rPr lang="ro-RO" dirty="0"/>
              <a:t> pentru </a:t>
            </a:r>
            <a:r>
              <a:rPr lang="ro-RO" dirty="0" err="1"/>
              <a:t>situaţii</a:t>
            </a:r>
            <a:r>
              <a:rPr lang="ro-RO" dirty="0"/>
              <a:t> de </a:t>
            </a:r>
            <a:r>
              <a:rPr lang="ro-RO" dirty="0" err="1"/>
              <a:t>urgenţă</a:t>
            </a:r>
            <a:r>
              <a:rPr lang="ro-RO" dirty="0"/>
              <a:t>;</a:t>
            </a:r>
          </a:p>
          <a:p>
            <a:pPr>
              <a:buFontTx/>
              <a:buChar char="-"/>
            </a:pPr>
            <a:r>
              <a:rPr lang="ro-RO" dirty="0"/>
              <a:t> Comisia pentru controlul managerial intern; </a:t>
            </a:r>
          </a:p>
          <a:p>
            <a:pPr>
              <a:buFontTx/>
              <a:buChar char="-"/>
            </a:pPr>
            <a:r>
              <a:rPr lang="ro-RO" dirty="0"/>
              <a:t>Comisia pentru prevenirea </a:t>
            </a:r>
            <a:r>
              <a:rPr lang="ro-RO" dirty="0" err="1"/>
              <a:t>şi</a:t>
            </a:r>
            <a:r>
              <a:rPr lang="ro-RO" dirty="0"/>
              <a:t> eliminarea </a:t>
            </a:r>
            <a:r>
              <a:rPr lang="ro-RO" dirty="0" err="1"/>
              <a:t>violenţei</a:t>
            </a:r>
            <a:r>
              <a:rPr lang="ro-RO" dirty="0"/>
              <a:t>, a faptelor de </a:t>
            </a:r>
            <a:r>
              <a:rPr lang="ro-RO" dirty="0" err="1"/>
              <a:t>corupţie</a:t>
            </a:r>
            <a:r>
              <a:rPr lang="ro-RO" dirty="0"/>
              <a:t> </a:t>
            </a:r>
            <a:r>
              <a:rPr lang="ro-RO" dirty="0" err="1"/>
              <a:t>şi</a:t>
            </a:r>
            <a:r>
              <a:rPr lang="ro-RO" dirty="0"/>
              <a:t> discriminării în mediul </a:t>
            </a:r>
            <a:r>
              <a:rPr lang="ro-RO" dirty="0" err="1"/>
              <a:t>şcolar</a:t>
            </a:r>
            <a:r>
              <a:rPr lang="ro-RO" dirty="0"/>
              <a:t> </a:t>
            </a:r>
            <a:r>
              <a:rPr lang="ro-RO" dirty="0" err="1"/>
              <a:t>şi</a:t>
            </a:r>
            <a:r>
              <a:rPr lang="ro-RO" dirty="0"/>
              <a:t> promovarea </a:t>
            </a:r>
            <a:r>
              <a:rPr lang="ro-RO" dirty="0" err="1"/>
              <a:t>interculturalităţii</a:t>
            </a:r>
            <a:r>
              <a:rPr lang="ro-RO"/>
              <a:t>;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99275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ine 6" descr="O imagine care conține persoană, interior, așezat, copil&#10;&#10;Descriere generată automat">
            <a:extLst>
              <a:ext uri="{FF2B5EF4-FFF2-40B4-BE49-F238E27FC236}">
                <a16:creationId xmlns:a16="http://schemas.microsoft.com/office/drawing/2014/main" id="{B72B93B5-A1CE-4210-BDED-42D2E05E01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7" r="30216" b="1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54A14B78-AAF6-4264-BBAD-9FA429319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o-RO" dirty="0"/>
              <a:t>Aspecte privind desfășurarea ședințelor cu părinții 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005EA28-515C-4657-98E1-8424AC0AA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024" y="3200400"/>
            <a:ext cx="2888342" cy="3880773"/>
          </a:xfrm>
        </p:spPr>
        <p:txBody>
          <a:bodyPr>
            <a:normAutofit/>
          </a:bodyPr>
          <a:lstStyle/>
          <a:p>
            <a:r>
              <a:rPr lang="ro-RO" sz="2800" dirty="0"/>
              <a:t>Ședințele cu părinții trebuie făcute lunar și se recomandă organizarea acestora online;</a:t>
            </a:r>
          </a:p>
        </p:txBody>
      </p:sp>
      <p:cxnSp>
        <p:nvCxnSpPr>
          <p:cNvPr id="65" name="Straight Connector 3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6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91837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ine 6" descr="O imagine care conține fereastră&#10;&#10;Descriere generată automat">
            <a:extLst>
              <a:ext uri="{FF2B5EF4-FFF2-40B4-BE49-F238E27FC236}">
                <a16:creationId xmlns:a16="http://schemas.microsoft.com/office/drawing/2014/main" id="{107E5FB9-DB28-4B47-A1FA-C4A89F9EF1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r="2598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6F255737-3D86-4403-AA85-060600C78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55098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/>
              <a:t>Aspecte</a:t>
            </a:r>
            <a:r>
              <a:rPr lang="en-US" sz="2800" dirty="0"/>
              <a:t> </a:t>
            </a:r>
            <a:r>
              <a:rPr lang="en-US" sz="2800" dirty="0" err="1"/>
              <a:t>privind</a:t>
            </a:r>
            <a:r>
              <a:rPr lang="en-US" sz="2800" dirty="0"/>
              <a:t> </a:t>
            </a:r>
            <a:r>
              <a:rPr lang="en-US" sz="2800" dirty="0" err="1"/>
              <a:t>desfășurarea</a:t>
            </a:r>
            <a:r>
              <a:rPr lang="en-US" sz="2800" dirty="0"/>
              <a:t> </a:t>
            </a:r>
            <a:r>
              <a:rPr lang="en-US" sz="2800" dirty="0" err="1"/>
              <a:t>cercurilor</a:t>
            </a:r>
            <a:r>
              <a:rPr lang="en-US" sz="2800" dirty="0"/>
              <a:t> </a:t>
            </a:r>
            <a:r>
              <a:rPr lang="en-US" sz="2800" dirty="0" err="1"/>
              <a:t>pedagogice</a:t>
            </a:r>
            <a:br>
              <a:rPr lang="ro-RO" sz="2800" dirty="0"/>
            </a:br>
            <a:br>
              <a:rPr lang="ro-RO" sz="2800" dirty="0"/>
            </a:br>
            <a:endParaRPr lang="en-US" sz="2800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958D2C4-37CA-4A91-9C39-1FC75965F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ro-RO" sz="3200" dirty="0"/>
          </a:p>
          <a:p>
            <a:pPr marL="0" indent="0">
              <a:buNone/>
            </a:pPr>
            <a:r>
              <a:rPr lang="en-US" sz="3200" dirty="0"/>
              <a:t>Se </a:t>
            </a:r>
            <a:r>
              <a:rPr lang="en-US" sz="3200" dirty="0" err="1"/>
              <a:t>recomandă</a:t>
            </a:r>
            <a:r>
              <a:rPr lang="en-US" sz="3200" dirty="0"/>
              <a:t> </a:t>
            </a:r>
            <a:r>
              <a:rPr lang="en-US" sz="3200" dirty="0" err="1"/>
              <a:t>organizarea</a:t>
            </a:r>
            <a:r>
              <a:rPr lang="en-US" sz="3200" dirty="0"/>
              <a:t> </a:t>
            </a:r>
            <a:r>
              <a:rPr lang="en-US" sz="3200" dirty="0" err="1"/>
              <a:t>și</a:t>
            </a:r>
            <a:r>
              <a:rPr lang="en-US" sz="3200" dirty="0"/>
              <a:t> </a:t>
            </a:r>
            <a:r>
              <a:rPr lang="en-US" sz="3200" dirty="0" err="1"/>
              <a:t>desfășurarea</a:t>
            </a:r>
            <a:r>
              <a:rPr lang="en-US" sz="3200" dirty="0"/>
              <a:t> </a:t>
            </a:r>
            <a:r>
              <a:rPr lang="en-US" sz="3200" dirty="0" err="1"/>
              <a:t>acestora</a:t>
            </a:r>
            <a:r>
              <a:rPr lang="en-US" sz="3200" dirty="0"/>
              <a:t> online</a:t>
            </a:r>
            <a:r>
              <a:rPr lang="ro-RO" sz="3200" dirty="0"/>
              <a:t>;</a:t>
            </a:r>
            <a:endParaRPr lang="en-US" sz="3200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39783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381000"/>
            <a:ext cx="8183880" cy="1463040"/>
          </a:xfrm>
        </p:spPr>
        <p:txBody>
          <a:bodyPr/>
          <a:lstStyle/>
          <a:p>
            <a:pPr algn="ctr"/>
            <a:r>
              <a:rPr lang="ro-RO" dirty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183880" cy="4876800"/>
          </a:xfrm>
        </p:spPr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endParaRPr lang="ro-RO" sz="3600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ro-RO" sz="3600" dirty="0">
                <a:solidFill>
                  <a:prstClr val="black"/>
                </a:solidFill>
              </a:rPr>
              <a:t>Telefon –0741497955</a:t>
            </a:r>
          </a:p>
          <a:p>
            <a:pPr lvl="0">
              <a:buClr>
                <a:srgbClr val="2DA2BF"/>
              </a:buClr>
            </a:pPr>
            <a:r>
              <a:rPr lang="ro-RO" sz="3600" dirty="0">
                <a:solidFill>
                  <a:prstClr val="black"/>
                </a:solidFill>
              </a:rPr>
              <a:t>E-mail – </a:t>
            </a:r>
            <a:r>
              <a:rPr lang="ro-RO" sz="3600" u="sng" dirty="0">
                <a:solidFill>
                  <a:srgbClr val="002060"/>
                </a:solidFill>
              </a:rPr>
              <a:t>chirac.alice@isjgalati.ro</a:t>
            </a:r>
          </a:p>
        </p:txBody>
      </p:sp>
    </p:spTree>
    <p:extLst>
      <p:ext uri="{BB962C8B-B14F-4D97-AF65-F5344CB8AC3E}">
        <p14:creationId xmlns:p14="http://schemas.microsoft.com/office/powerpoint/2010/main" val="14697546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992" y="762000"/>
            <a:ext cx="7650480" cy="3810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sz="3200" b="1" dirty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Sănătate, spor în toate și mult succes!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924" y="1828800"/>
            <a:ext cx="4928616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21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7382732-860E-4704-A67E-CD9BB0C9C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dirty="0">
                <a:solidFill>
                  <a:schemeClr val="bg2">
                    <a:lumMod val="50000"/>
                  </a:schemeClr>
                </a:solidFill>
              </a:rPr>
              <a:t>Proiectul de programă pentru disciplina opțională</a:t>
            </a:r>
            <a:br>
              <a:rPr lang="ro-RO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o-RO" dirty="0">
                <a:solidFill>
                  <a:schemeClr val="bg2">
                    <a:lumMod val="50000"/>
                  </a:schemeClr>
                </a:solidFill>
              </a:rPr>
              <a:t> (unde este cazul)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F50D969-02E2-4784-87B1-E9C574446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44688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dirty="0">
                <a:latin typeface="+mj-lt"/>
              </a:rPr>
              <a:t>Structura unui proiect de programă pentru disciplina opțională:</a:t>
            </a:r>
          </a:p>
          <a:p>
            <a:r>
              <a:rPr lang="ro-RO" b="1" dirty="0">
                <a:latin typeface="+mj-lt"/>
              </a:rPr>
              <a:t>Denumire – atractivă și ușor de reținut;</a:t>
            </a:r>
          </a:p>
          <a:p>
            <a:r>
              <a:rPr lang="ro-RO" b="1" dirty="0">
                <a:latin typeface="+mj-lt"/>
              </a:rPr>
              <a:t>Clasă;</a:t>
            </a:r>
          </a:p>
          <a:p>
            <a:r>
              <a:rPr lang="ro-RO" b="1" dirty="0">
                <a:latin typeface="+mj-lt"/>
              </a:rPr>
              <a:t>Argument;</a:t>
            </a:r>
          </a:p>
          <a:p>
            <a:r>
              <a:rPr lang="ro-RO" b="1" dirty="0">
                <a:latin typeface="+mj-lt"/>
              </a:rPr>
              <a:t>Competențe generale / specifice;</a:t>
            </a:r>
          </a:p>
          <a:p>
            <a:r>
              <a:rPr lang="ro-RO" b="1" dirty="0">
                <a:latin typeface="+mj-lt"/>
              </a:rPr>
              <a:t>Activități de învățare;</a:t>
            </a:r>
          </a:p>
          <a:p>
            <a:r>
              <a:rPr lang="ro-RO" b="1" dirty="0">
                <a:latin typeface="+mj-lt"/>
              </a:rPr>
              <a:t>Conținuturi;</a:t>
            </a:r>
          </a:p>
          <a:p>
            <a:r>
              <a:rPr lang="ro-RO" b="1" dirty="0">
                <a:latin typeface="+mj-lt"/>
              </a:rPr>
              <a:t>Modalități de evaluare;</a:t>
            </a:r>
          </a:p>
          <a:p>
            <a:r>
              <a:rPr lang="ro-RO" b="1" dirty="0">
                <a:latin typeface="+mj-lt"/>
              </a:rPr>
              <a:t>Bibliografie;</a:t>
            </a:r>
          </a:p>
          <a:p>
            <a:pPr marL="0" indent="0">
              <a:buNone/>
            </a:pPr>
            <a:endParaRPr lang="ro-RO" b="1" i="1" dirty="0">
              <a:latin typeface="+mj-lt"/>
            </a:endParaRPr>
          </a:p>
          <a:p>
            <a:pPr marL="0" indent="0">
              <a:buNone/>
            </a:pPr>
            <a:endParaRPr lang="ro-RO" b="1" i="1" dirty="0">
              <a:latin typeface="+mj-lt"/>
            </a:endParaRPr>
          </a:p>
          <a:p>
            <a:pPr marL="0" indent="0">
              <a:buNone/>
            </a:pPr>
            <a:endParaRPr lang="ro-RO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9535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>
                <a:solidFill>
                  <a:schemeClr val="bg2">
                    <a:lumMod val="50000"/>
                  </a:schemeClr>
                </a:solidFill>
              </a:rPr>
              <a:t>Noutăți legislative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065276"/>
            <a:ext cx="8412479" cy="57927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o-RO" b="1" dirty="0"/>
          </a:p>
          <a:p>
            <a:r>
              <a:rPr lang="ro-RO" sz="2000" b="1" i="0" dirty="0">
                <a:solidFill>
                  <a:srgbClr val="1D2228"/>
                </a:solidFill>
                <a:effectLst/>
                <a:latin typeface="+mj-lt"/>
              </a:rPr>
              <a:t>Ordinul comun MEC/MS 5487/1494/2020 privind măsurile de funcționare în contextul pandemiei;</a:t>
            </a:r>
            <a:endParaRPr lang="ro-RO" sz="2000" b="1" dirty="0">
              <a:latin typeface="+mj-lt"/>
            </a:endParaRPr>
          </a:p>
          <a:p>
            <a:r>
              <a:rPr lang="ro-RO" sz="2000" b="1" dirty="0">
                <a:solidFill>
                  <a:srgbClr val="1D2228"/>
                </a:solidFill>
                <a:latin typeface="+mj-lt"/>
              </a:rPr>
              <a:t>M</a:t>
            </a:r>
            <a:r>
              <a:rPr lang="ro-RO" sz="2000" b="1" i="0" dirty="0">
                <a:solidFill>
                  <a:srgbClr val="1D2228"/>
                </a:solidFill>
                <a:effectLst/>
                <a:latin typeface="+mj-lt"/>
              </a:rPr>
              <a:t>etodologie-cadru privind desfășurarea activităților didactice prin intermediul tehnologiei și al internetului, precum și pentru prelucrarea datelor cu caracter personal, </a:t>
            </a:r>
            <a:r>
              <a:rPr lang="ro-RO" sz="1600" i="0" u="sng" dirty="0">
                <a:effectLst/>
                <a:latin typeface="+mj-lt"/>
              </a:rPr>
              <a:t>aprobată prin Ordinul nr. 5.545 din 10 septembrie 2020;</a:t>
            </a:r>
          </a:p>
          <a:p>
            <a:r>
              <a:rPr lang="ro-RO" sz="2000" b="1" dirty="0">
                <a:latin typeface="+mj-lt"/>
              </a:rPr>
              <a:t>Noul ghid pentru învățământul primar </a:t>
            </a:r>
            <a:r>
              <a:rPr lang="ro-RO" sz="2000" u="sng" dirty="0">
                <a:latin typeface="+mj-lt"/>
              </a:rPr>
              <a:t>(cu valoare orientativă</a:t>
            </a:r>
            <a:r>
              <a:rPr lang="ro-RO" sz="2000" dirty="0">
                <a:latin typeface="+mj-lt"/>
              </a:rPr>
              <a:t>)</a:t>
            </a:r>
            <a:r>
              <a:rPr lang="ro-RO" sz="2000" b="1" dirty="0">
                <a:latin typeface="+mj-lt"/>
              </a:rPr>
              <a:t>;</a:t>
            </a:r>
          </a:p>
          <a:p>
            <a:r>
              <a:rPr lang="ro-RO" sz="2000" b="1" i="0" dirty="0">
                <a:solidFill>
                  <a:srgbClr val="333333"/>
                </a:solidFill>
                <a:effectLst/>
                <a:latin typeface="+mj-lt"/>
              </a:rPr>
              <a:t>Noul regulament-cadru de organizare și funcționare a unităților de învățământ preuniversitar (ROFUIP), </a:t>
            </a:r>
            <a:r>
              <a:rPr lang="ro-RO" sz="1600" i="0" u="sng" dirty="0">
                <a:effectLst/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aprobat prin ordinul de ministru nr. 5.447/31.08.2020</a:t>
            </a:r>
            <a:endParaRPr lang="ro-RO" sz="1600" u="sng" dirty="0">
              <a:latin typeface="+mj-lt"/>
            </a:endParaRPr>
          </a:p>
          <a:p>
            <a:endParaRPr lang="en-US" sz="2400" b="1" dirty="0">
              <a:latin typeface="+mj-lt"/>
            </a:endParaRPr>
          </a:p>
        </p:txBody>
      </p:sp>
      <p:pic>
        <p:nvPicPr>
          <p:cNvPr id="7" name="Imagine 6" descr="O imagine care conține interior, masă, așezat, farfurie&#10;&#10;Descriere generată automat">
            <a:extLst>
              <a:ext uri="{FF2B5EF4-FFF2-40B4-BE49-F238E27FC236}">
                <a16:creationId xmlns:a16="http://schemas.microsoft.com/office/drawing/2014/main" id="{88CB0F35-1B85-4A46-8DAD-8B5AFDC0A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52" y="4947293"/>
            <a:ext cx="6086755" cy="198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79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D92DBCF-5C14-481B-8365-302AA16E6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48" y="381000"/>
            <a:ext cx="7162801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o-RO" sz="3600" b="1" i="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Ordinul comun MEC/MS 5487/1494/2020 privind măsurile de funcționare în contextul pandemiei</a:t>
            </a:r>
            <a:r>
              <a:rPr lang="ro-RO" dirty="0">
                <a:solidFill>
                  <a:schemeClr val="bg2">
                    <a:lumMod val="50000"/>
                  </a:schemeClr>
                </a:solidFill>
                <a:effectLst/>
              </a:rPr>
              <a:t>;</a:t>
            </a:r>
            <a:br>
              <a:rPr lang="ro-RO" sz="3600" b="1" dirty="0">
                <a:latin typeface="+mj-lt"/>
              </a:rPr>
            </a:b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5B92617-A8F7-4FC1-A7EF-40270EC23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590800"/>
            <a:ext cx="7162802" cy="441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sz="2400" dirty="0"/>
              <a:t>Prezentul ordin reglementează măsurile privind mijloacele de prevenire și combatere a îmbolnăvirilor cu virusul SARS-CoV-2 care se vor aplica în unitățile de învățământ, în scopul asigurării dreptului la învățătură și a dreptului la sănătate pentru beneficiarii primari ai dreptului la învățătură, studenți și personalul din sistemul național de învățământ. </a:t>
            </a:r>
          </a:p>
        </p:txBody>
      </p:sp>
      <p:pic>
        <p:nvPicPr>
          <p:cNvPr id="9" name="Imagine 8" descr="O imagine care conține desen&#10;&#10;Descriere generată automat">
            <a:extLst>
              <a:ext uri="{FF2B5EF4-FFF2-40B4-BE49-F238E27FC236}">
                <a16:creationId xmlns:a16="http://schemas.microsoft.com/office/drawing/2014/main" id="{EF1F6A75-7BBF-4E4C-AAD9-85BD35CE0D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052745"/>
            <a:ext cx="1421563" cy="1896010"/>
          </a:xfrm>
          <a:prstGeom prst="rect">
            <a:avLst/>
          </a:prstGeom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2EF0F219-BBE6-4822-9BDB-651A6F191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11" y="5207330"/>
            <a:ext cx="1202452" cy="171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11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B2AF5ED-FF6E-4D56-9538-E936D4F6D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dirty="0">
                <a:solidFill>
                  <a:schemeClr val="bg2">
                    <a:lumMod val="50000"/>
                  </a:schemeClr>
                </a:solidFill>
              </a:rPr>
              <a:t>Scenarii de funcționare pentru unitățile de învățământ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5C4D6E0-526D-44C0-9FE9-7BEDDFC90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930400"/>
            <a:ext cx="7162802" cy="4851400"/>
          </a:xfrm>
        </p:spPr>
        <p:txBody>
          <a:bodyPr>
            <a:normAutofit/>
          </a:bodyPr>
          <a:lstStyle/>
          <a:p>
            <a:r>
              <a:rPr lang="ro-RO" b="1" dirty="0">
                <a:solidFill>
                  <a:srgbClr val="00B050"/>
                </a:solidFill>
              </a:rPr>
              <a:t>Scenariul 1</a:t>
            </a:r>
            <a:r>
              <a:rPr lang="ro-RO" dirty="0">
                <a:solidFill>
                  <a:srgbClr val="00B050"/>
                </a:solidFill>
              </a:rPr>
              <a:t> – Participarea zilnică a tuturor elevilor în unitățile de învățământ, cu respectarea și aplicarea tuturor normelor de protecție;</a:t>
            </a:r>
          </a:p>
          <a:p>
            <a:r>
              <a:rPr lang="ro-RO" b="1" dirty="0">
                <a:solidFill>
                  <a:schemeClr val="accent3"/>
                </a:solidFill>
              </a:rPr>
              <a:t>Scenariul 2</a:t>
            </a:r>
            <a:r>
              <a:rPr lang="ro-RO" dirty="0">
                <a:solidFill>
                  <a:schemeClr val="accent3"/>
                </a:solidFill>
              </a:rPr>
              <a:t> – Participarea zilnică a tuturor preșcolarilor și elevilor din învățământul primar, a elevilor din clasele a VIII-a și a XII-a, cu respectarea și aplicarea tuturor normelor de protecție;</a:t>
            </a:r>
          </a:p>
          <a:p>
            <a:pPr marL="0" indent="0">
              <a:buNone/>
            </a:pPr>
            <a:r>
              <a:rPr lang="ro-RO" b="1" dirty="0">
                <a:solidFill>
                  <a:schemeClr val="accent3"/>
                </a:solidFill>
              </a:rPr>
              <a:t>Și</a:t>
            </a:r>
            <a:r>
              <a:rPr lang="ro-RO" dirty="0">
                <a:solidFill>
                  <a:schemeClr val="accent3"/>
                </a:solidFill>
              </a:rPr>
              <a:t> </a:t>
            </a:r>
          </a:p>
          <a:p>
            <a:pPr marL="0" indent="0">
              <a:buNone/>
            </a:pPr>
            <a:r>
              <a:rPr lang="ro-RO" dirty="0">
                <a:solidFill>
                  <a:schemeClr val="accent3"/>
                </a:solidFill>
              </a:rPr>
              <a:t>   Revenirea parțială (prin rotație de 1 – 2 săptămâni) a elevilor din   celelalte clase de gimnaziu și liceu, cu respectarea și aplicarea tuturor normelor de protecție;</a:t>
            </a:r>
          </a:p>
          <a:p>
            <a:r>
              <a:rPr lang="ro-RO" b="1" dirty="0">
                <a:solidFill>
                  <a:schemeClr val="accent5"/>
                </a:solidFill>
              </a:rPr>
              <a:t>Scenariul 3</a:t>
            </a:r>
            <a:r>
              <a:rPr lang="ro-RO" dirty="0">
                <a:solidFill>
                  <a:schemeClr val="accent5"/>
                </a:solidFill>
              </a:rPr>
              <a:t> – Participarea tuturor preșcolarilor și elevilor la activități / lecții online;</a:t>
            </a:r>
          </a:p>
        </p:txBody>
      </p:sp>
    </p:spTree>
    <p:extLst>
      <p:ext uri="{BB962C8B-B14F-4D97-AF65-F5344CB8AC3E}">
        <p14:creationId xmlns:p14="http://schemas.microsoft.com/office/powerpoint/2010/main" val="1593434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 descr="O imagine care conține masă, interior, scaun, cameră&#10;&#10;Descriere generată automat">
            <a:extLst>
              <a:ext uri="{FF2B5EF4-FFF2-40B4-BE49-F238E27FC236}">
                <a16:creationId xmlns:a16="http://schemas.microsoft.com/office/drawing/2014/main" id="{E3B43CBF-D1AA-4BC7-ABD1-60087E4717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4" r="11082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24A9ACCF-F80E-4C60-8102-93978F5B0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94" y="247146"/>
            <a:ext cx="2888343" cy="1320800"/>
          </a:xfrm>
        </p:spPr>
        <p:txBody>
          <a:bodyPr>
            <a:normAutofit/>
          </a:bodyPr>
          <a:lstStyle/>
          <a:p>
            <a:r>
              <a:rPr lang="ro-RO" dirty="0"/>
              <a:t>Organizarea sălii de clasă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BD7EC96-BD28-4834-A2DC-A2956F857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024" y="1600200"/>
            <a:ext cx="2888342" cy="3880773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o-RO" sz="1400" b="1" dirty="0"/>
              <a:t>Sala de clasă </a:t>
            </a:r>
            <a:r>
              <a:rPr lang="ro-RO" sz="1400" dirty="0"/>
              <a:t>va fi amenajată astfel încât să fie asigurată distanțarea fizică de cel puțin 1 m, ceea ce implică următoarele:</a:t>
            </a:r>
          </a:p>
          <a:p>
            <a:pPr>
              <a:lnSpc>
                <a:spcPct val="90000"/>
              </a:lnSpc>
            </a:pPr>
            <a:r>
              <a:rPr lang="ro-RO" sz="1400" dirty="0"/>
              <a:t>Dispunerea mobilierului, respectând distanța dintre băncuțe de 1 m sau montarea de separatoare, în situația în care distanțarea nu este posibilă;</a:t>
            </a:r>
          </a:p>
          <a:p>
            <a:pPr>
              <a:lnSpc>
                <a:spcPct val="90000"/>
              </a:lnSpc>
            </a:pPr>
            <a:r>
              <a:rPr lang="ro-RO" sz="1400" dirty="0"/>
              <a:t>Oglinda clasei;</a:t>
            </a:r>
          </a:p>
          <a:p>
            <a:pPr>
              <a:lnSpc>
                <a:spcPct val="90000"/>
              </a:lnSpc>
            </a:pPr>
            <a:r>
              <a:rPr lang="ro-RO" sz="1400" dirty="0"/>
              <a:t>Eliminarea din sala de clasă a mobilierului inutil;</a:t>
            </a:r>
          </a:p>
          <a:p>
            <a:pPr>
              <a:lnSpc>
                <a:spcPct val="90000"/>
              </a:lnSpc>
            </a:pPr>
            <a:r>
              <a:rPr lang="ro-RO" sz="1400" dirty="0"/>
              <a:t>Elevul va ocupa în mod constant același loc pe toată perioada cursurilor;</a:t>
            </a:r>
          </a:p>
          <a:p>
            <a:pPr>
              <a:lnSpc>
                <a:spcPct val="90000"/>
              </a:lnSpc>
            </a:pPr>
            <a:r>
              <a:rPr lang="ro-RO" sz="1400" dirty="0"/>
              <a:t>Vor fi limitate deplasările în clasă;</a:t>
            </a:r>
          </a:p>
          <a:p>
            <a:pPr>
              <a:lnSpc>
                <a:spcPct val="90000"/>
              </a:lnSpc>
            </a:pPr>
            <a:r>
              <a:rPr lang="ro-RO" sz="1400" dirty="0"/>
              <a:t>Nu este permis schimbul de obiecte personale;</a:t>
            </a:r>
          </a:p>
          <a:p>
            <a:pPr>
              <a:lnSpc>
                <a:spcPct val="90000"/>
              </a:lnSpc>
            </a:pPr>
            <a:r>
              <a:rPr lang="ro-RO" sz="1400" dirty="0"/>
              <a:t>Aerisirea permanentă a claselor;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62728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445376C-416E-41DB-BF26-2CFE8F217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dirty="0">
                <a:solidFill>
                  <a:schemeClr val="bg2">
                    <a:lumMod val="50000"/>
                  </a:schemeClr>
                </a:solidFill>
              </a:rPr>
              <a:t>Organizarea procesului instructiv -educativ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2F3DC53-5F7B-464B-9346-DEFA7E717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957798"/>
            <a:ext cx="7467601" cy="4824002"/>
          </a:xfrm>
        </p:spPr>
        <p:txBody>
          <a:bodyPr>
            <a:normAutofit/>
          </a:bodyPr>
          <a:lstStyle/>
          <a:p>
            <a:r>
              <a:rPr lang="ro-RO" dirty="0"/>
              <a:t>Eșalonarea pauzelor, în vederea respectării distanțării fizice;</a:t>
            </a:r>
          </a:p>
          <a:p>
            <a:r>
              <a:rPr lang="ro-RO" dirty="0"/>
              <a:t>Supravegherea permanentă a elevilor pe toată durata pauzelor;</a:t>
            </a:r>
          </a:p>
          <a:p>
            <a:r>
              <a:rPr lang="ro-RO" dirty="0"/>
              <a:t>Expunerea vizuală a regulilor și </a:t>
            </a:r>
            <a:r>
              <a:rPr lang="ro-RO"/>
              <a:t>reluarea acestora</a:t>
            </a:r>
            <a:r>
              <a:rPr lang="ro-RO" dirty="0"/>
              <a:t>, în vederea interiorizării;</a:t>
            </a:r>
          </a:p>
          <a:p>
            <a:r>
              <a:rPr lang="ro-RO" dirty="0"/>
              <a:t>Evitarea jocurilor de contact sau cu mingea;</a:t>
            </a:r>
          </a:p>
          <a:p>
            <a:r>
              <a:rPr lang="ro-RO" dirty="0"/>
              <a:t>Se pune accent pe desfășurarea de activități în aer liber;</a:t>
            </a:r>
          </a:p>
          <a:p>
            <a:r>
              <a:rPr lang="ro-RO" dirty="0"/>
              <a:t>Elevii nu vor consuma în comun mâncare sau apă;</a:t>
            </a:r>
          </a:p>
          <a:p>
            <a:r>
              <a:rPr lang="ro-RO" dirty="0"/>
              <a:t>Măsuri de protecție la nivel individual (spălarea mâinilor, purtarea măștii de protecție);</a:t>
            </a:r>
          </a:p>
          <a:p>
            <a:r>
              <a:rPr lang="ro-RO" dirty="0"/>
              <a:t>Acolo unde procesul instructiv-educativ se desfășoară în schimburi, este necesară o pauză de 1-2 ore între schimburi, pentru realizarea curățeniei, dezinfecției și aerisirii spațiilor;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100157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țetă">
  <a:themeElements>
    <a:clrScheme name="Fațetă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țetă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țetă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2491</Words>
  <Application>Microsoft Office PowerPoint</Application>
  <PresentationFormat>Expunere pe ecran (4:3)</PresentationFormat>
  <Paragraphs>209</Paragraphs>
  <Slides>38</Slides>
  <Notes>1</Notes>
  <HiddenSlides>0</HiddenSlides>
  <MMClips>0</MMClips>
  <ScaleCrop>false</ScaleCrop>
  <HeadingPairs>
    <vt:vector size="6" baseType="variant">
      <vt:variant>
        <vt:lpstr>Fonturi utilizate</vt:lpstr>
      </vt:variant>
      <vt:variant>
        <vt:i4>7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38</vt:i4>
      </vt:variant>
    </vt:vector>
  </HeadingPairs>
  <TitlesOfParts>
    <vt:vector size="46" baseType="lpstr">
      <vt:lpstr>Arial</vt:lpstr>
      <vt:lpstr>Arial Black</vt:lpstr>
      <vt:lpstr>Calibri</vt:lpstr>
      <vt:lpstr>Courier New</vt:lpstr>
      <vt:lpstr>Helvetica Neue</vt:lpstr>
      <vt:lpstr>Trebuchet MS</vt:lpstr>
      <vt:lpstr>Wingdings 3</vt:lpstr>
      <vt:lpstr>Fațetă</vt:lpstr>
      <vt:lpstr>Consfătuiri județene</vt:lpstr>
      <vt:lpstr>Structura anului școlar 2020-2021 cf. OMEN nr. 3.125/ 29 ianuarie 2020 </vt:lpstr>
      <vt:lpstr>Planuri cadru și curriculum </vt:lpstr>
      <vt:lpstr>Proiectul de programă pentru disciplina opțională  (unde este cazul)</vt:lpstr>
      <vt:lpstr>Noutăți legislative</vt:lpstr>
      <vt:lpstr>Ordinul comun MEC/MS 5487/1494/2020 privind măsurile de funcționare în contextul pandemiei; </vt:lpstr>
      <vt:lpstr>Scenarii de funcționare pentru unitățile de învățământ</vt:lpstr>
      <vt:lpstr>Organizarea sălii de clasă</vt:lpstr>
      <vt:lpstr>Organizarea procesului instructiv -educativ</vt:lpstr>
      <vt:lpstr>Aspecte privind revenirea copilului la școală, în scenariul verde</vt:lpstr>
      <vt:lpstr>Cum colaborăm cu echipa pedagogică?</vt:lpstr>
      <vt:lpstr>Cum colaborăm cu părinții?</vt:lpstr>
      <vt:lpstr>Cum asigurăm accesul la educație al grupurilor vulnerabile?</vt:lpstr>
      <vt:lpstr>Aspecte privind desfășurarea procesului instructiv – educativ, în scenariul galben</vt:lpstr>
      <vt:lpstr>Cum se realizează evaluarea?</vt:lpstr>
      <vt:lpstr>Care este impactul asupra curriculumului, inclusiv asupra resurselor necesare?</vt:lpstr>
      <vt:lpstr>Cum stabilim orarul?</vt:lpstr>
      <vt:lpstr>Cum colaborăm cu echipa pedagogică?</vt:lpstr>
      <vt:lpstr>Cum colaborăm cu părinții?</vt:lpstr>
      <vt:lpstr>Aspecte privind desfășurarea procesului instructiv – educativ, în scenariul roșu</vt:lpstr>
      <vt:lpstr>Cum stabilim orarul?</vt:lpstr>
      <vt:lpstr>Cum se realizează evaluarea?</vt:lpstr>
      <vt:lpstr>Cum interacționăm cu elevii?</vt:lpstr>
      <vt:lpstr>Cum colaborăm cu echipa pedagogică?</vt:lpstr>
      <vt:lpstr>Cum colaborăm cu părinții?</vt:lpstr>
      <vt:lpstr>Cum asigurăm accesul la educație al grupurilor vulnerabile?</vt:lpstr>
      <vt:lpstr>Proiectul ”TeleȘcoala”</vt:lpstr>
      <vt:lpstr>Resurse suplimentare pentru planificarea și realizarea lecțiilor                                                           Resurse educaționale suplimentare utile în planificarea și realizarea lecțiilor </vt:lpstr>
      <vt:lpstr>Evaluările inițiale</vt:lpstr>
      <vt:lpstr>Evaluările inițiale</vt:lpstr>
      <vt:lpstr>Temele pentru acasă</vt:lpstr>
      <vt:lpstr>Planificări calendaristice</vt:lpstr>
      <vt:lpstr>Portofoliul profesorului</vt:lpstr>
      <vt:lpstr>Aspecte privind numărul comisiilor permanente</vt:lpstr>
      <vt:lpstr>Aspecte privind desfășurarea ședințelor cu părinții </vt:lpstr>
      <vt:lpstr>Aspecte privind desfășurarea cercurilor pedagogice  </vt:lpstr>
      <vt:lpstr>CONTACT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Consfătuiri județene</dc:title>
  <dc:creator>Alice Chirac</dc:creator>
  <cp:lastModifiedBy>nr17</cp:lastModifiedBy>
  <cp:revision>35</cp:revision>
  <dcterms:created xsi:type="dcterms:W3CDTF">2020-09-20T16:51:39Z</dcterms:created>
  <dcterms:modified xsi:type="dcterms:W3CDTF">2021-03-08T09:20:55Z</dcterms:modified>
</cp:coreProperties>
</file>