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8" r:id="rId5"/>
    <p:sldId id="269" r:id="rId6"/>
    <p:sldId id="264" r:id="rId7"/>
    <p:sldId id="265" r:id="rId8"/>
    <p:sldId id="258" r:id="rId9"/>
    <p:sldId id="260" r:id="rId10"/>
    <p:sldId id="262" r:id="rId11"/>
    <p:sldId id="263" r:id="rId12"/>
    <p:sldId id="261" r:id="rId13"/>
    <p:sldId id="266" r:id="rId14"/>
    <p:sldId id="267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0064"/>
    <a:srgbClr val="0000CC"/>
    <a:srgbClr val="FF2549"/>
    <a:srgbClr val="009999"/>
    <a:srgbClr val="FF8225"/>
    <a:srgbClr val="5DD5FF"/>
    <a:srgbClr val="FF0D97"/>
    <a:srgbClr val="003635"/>
    <a:srgbClr val="9EFF29"/>
    <a:srgbClr val="C33A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466" y="2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8EBC3-0BBE-406F-806C-6AFAB6FB92CF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BEC3FEB-7781-487A-B765-1AE3127356BC}">
      <dgm:prSet phldrT="[Text]"/>
      <dgm:spPr/>
      <dgm:t>
        <a:bodyPr/>
        <a:lstStyle/>
        <a:p>
          <a:r>
            <a:rPr lang="ro-RO" dirty="0" smtClean="0"/>
            <a:t>Director, </a:t>
          </a:r>
        </a:p>
        <a:p>
          <a:r>
            <a:rPr lang="ro-RO" dirty="0" smtClean="0"/>
            <a:t>Lupu Oana</a:t>
          </a:r>
          <a:endParaRPr lang="en-US" dirty="0"/>
        </a:p>
      </dgm:t>
    </dgm:pt>
    <dgm:pt modelId="{9094CE87-629E-4CF1-81FA-C677AFA636E8}" type="parTrans" cxnId="{E091AF74-715E-4B51-A279-DA93A87862D1}">
      <dgm:prSet/>
      <dgm:spPr/>
      <dgm:t>
        <a:bodyPr/>
        <a:lstStyle/>
        <a:p>
          <a:endParaRPr lang="en-US"/>
        </a:p>
      </dgm:t>
    </dgm:pt>
    <dgm:pt modelId="{F93C1B9D-3BDE-4B3F-9FF8-73F6AEDC8799}" type="sibTrans" cxnId="{E091AF74-715E-4B51-A279-DA93A87862D1}">
      <dgm:prSet/>
      <dgm:spPr/>
      <dgm:t>
        <a:bodyPr/>
        <a:lstStyle/>
        <a:p>
          <a:endParaRPr lang="en-US"/>
        </a:p>
      </dgm:t>
    </dgm:pt>
    <dgm:pt modelId="{E7203BF5-1B8C-492E-87C7-0491EF292B2B}">
      <dgm:prSet phldrT="[Text]"/>
      <dgm:spPr/>
      <dgm:t>
        <a:bodyPr/>
        <a:lstStyle/>
        <a:p>
          <a:r>
            <a:rPr lang="ro-RO" dirty="0" smtClean="0"/>
            <a:t>Prof. înv. primar, </a:t>
          </a:r>
        </a:p>
        <a:p>
          <a:r>
            <a:rPr lang="ro-RO" dirty="0" smtClean="0"/>
            <a:t>Popa Alina </a:t>
          </a:r>
        </a:p>
        <a:p>
          <a:r>
            <a:rPr lang="ro-RO" dirty="0" smtClean="0"/>
            <a:t> Cls. </a:t>
          </a:r>
          <a:r>
            <a:rPr lang="ro-RO" dirty="0" err="1" smtClean="0"/>
            <a:t>Preg</a:t>
          </a:r>
          <a:r>
            <a:rPr lang="ro-RO" dirty="0" smtClean="0"/>
            <a:t>./ a II-a</a:t>
          </a:r>
          <a:endParaRPr lang="en-US" dirty="0"/>
        </a:p>
      </dgm:t>
    </dgm:pt>
    <dgm:pt modelId="{8BB8230A-35F3-44EA-828C-CFC96EC3573C}" type="parTrans" cxnId="{25C3BD6E-1604-45C6-930C-E13F91C8ED41}">
      <dgm:prSet/>
      <dgm:spPr/>
      <dgm:t>
        <a:bodyPr/>
        <a:lstStyle/>
        <a:p>
          <a:endParaRPr lang="en-US"/>
        </a:p>
      </dgm:t>
    </dgm:pt>
    <dgm:pt modelId="{57E61009-D5FD-497F-ABD8-87E622C448B4}" type="sibTrans" cxnId="{25C3BD6E-1604-45C6-930C-E13F91C8ED41}">
      <dgm:prSet/>
      <dgm:spPr/>
      <dgm:t>
        <a:bodyPr/>
        <a:lstStyle/>
        <a:p>
          <a:endParaRPr lang="en-US"/>
        </a:p>
      </dgm:t>
    </dgm:pt>
    <dgm:pt modelId="{48023CAB-3A13-4E52-AE9E-3E215E0B8766}">
      <dgm:prSet phldrT="[Text]"/>
      <dgm:spPr/>
      <dgm:t>
        <a:bodyPr/>
        <a:lstStyle/>
        <a:p>
          <a:r>
            <a:rPr lang="ro-RO" dirty="0" smtClean="0"/>
            <a:t>Prof. înv. primar, Matei Dorina</a:t>
          </a:r>
        </a:p>
        <a:p>
          <a:r>
            <a:rPr lang="ro-RO" dirty="0" smtClean="0"/>
            <a:t>Cls. a III-a</a:t>
          </a:r>
          <a:endParaRPr lang="en-US" dirty="0"/>
        </a:p>
      </dgm:t>
    </dgm:pt>
    <dgm:pt modelId="{0D9D9AFA-EB79-405A-9725-04338306D3CF}" type="parTrans" cxnId="{37109F55-843C-4E4A-83FC-23196460E235}">
      <dgm:prSet/>
      <dgm:spPr/>
      <dgm:t>
        <a:bodyPr/>
        <a:lstStyle/>
        <a:p>
          <a:endParaRPr lang="en-US"/>
        </a:p>
      </dgm:t>
    </dgm:pt>
    <dgm:pt modelId="{484BABA9-97B9-441B-8551-FEFF1335F96D}" type="sibTrans" cxnId="{37109F55-843C-4E4A-83FC-23196460E235}">
      <dgm:prSet/>
      <dgm:spPr/>
      <dgm:t>
        <a:bodyPr/>
        <a:lstStyle/>
        <a:p>
          <a:endParaRPr lang="en-US"/>
        </a:p>
      </dgm:t>
    </dgm:pt>
    <dgm:pt modelId="{37BA7A0C-FC54-4640-9756-A7DF2F0F331C}">
      <dgm:prSet phldrT="[Text]"/>
      <dgm:spPr/>
      <dgm:t>
        <a:bodyPr/>
        <a:lstStyle/>
        <a:p>
          <a:r>
            <a:rPr lang="ro-RO" dirty="0" smtClean="0"/>
            <a:t>Prof. înv. primar, Hurduc </a:t>
          </a:r>
          <a:r>
            <a:rPr lang="ro-RO" dirty="0" err="1" smtClean="0"/>
            <a:t>Verginia</a:t>
          </a:r>
          <a:endParaRPr lang="ro-RO" dirty="0" smtClean="0"/>
        </a:p>
        <a:p>
          <a:r>
            <a:rPr lang="ro-RO" dirty="0" smtClean="0"/>
            <a:t>Cls. a IV-a</a:t>
          </a:r>
          <a:endParaRPr lang="en-US" dirty="0"/>
        </a:p>
      </dgm:t>
    </dgm:pt>
    <dgm:pt modelId="{D802E3FB-D6E4-44EC-A64E-138C5EFBE3FD}" type="parTrans" cxnId="{F8D97077-63F7-42A1-BD85-8800604BA7E6}">
      <dgm:prSet/>
      <dgm:spPr/>
      <dgm:t>
        <a:bodyPr/>
        <a:lstStyle/>
        <a:p>
          <a:endParaRPr lang="en-US"/>
        </a:p>
      </dgm:t>
    </dgm:pt>
    <dgm:pt modelId="{ED11615B-2A98-48CC-8AC9-C68F9C345CAA}" type="sibTrans" cxnId="{F8D97077-63F7-42A1-BD85-8800604BA7E6}">
      <dgm:prSet/>
      <dgm:spPr/>
      <dgm:t>
        <a:bodyPr/>
        <a:lstStyle/>
        <a:p>
          <a:endParaRPr lang="en-US"/>
        </a:p>
      </dgm:t>
    </dgm:pt>
    <dgm:pt modelId="{261266FA-FF0C-4535-9ED1-2E6AE4C45B2A}">
      <dgm:prSet phldrT="[Text]"/>
      <dgm:spPr/>
      <dgm:t>
        <a:bodyPr/>
        <a:lstStyle/>
        <a:p>
          <a:r>
            <a:rPr lang="ro-RO" dirty="0" smtClean="0"/>
            <a:t>Prof. </a:t>
          </a:r>
          <a:r>
            <a:rPr lang="ro-RO" dirty="0" err="1" smtClean="0"/>
            <a:t>înv</a:t>
          </a:r>
          <a:r>
            <a:rPr lang="ro-RO" dirty="0" smtClean="0"/>
            <a:t> primar, </a:t>
          </a:r>
          <a:r>
            <a:rPr lang="ro-RO" dirty="0" err="1" smtClean="0"/>
            <a:t>Mindu</a:t>
          </a:r>
          <a:r>
            <a:rPr lang="ro-RO" dirty="0" smtClean="0"/>
            <a:t> Radu</a:t>
          </a:r>
        </a:p>
        <a:p>
          <a:r>
            <a:rPr lang="ro-RO" dirty="0" smtClean="0"/>
            <a:t>Cls I</a:t>
          </a:r>
        </a:p>
      </dgm:t>
    </dgm:pt>
    <dgm:pt modelId="{DB95E118-8EA2-486A-BABF-79E6C9DB1FA6}" type="parTrans" cxnId="{46A2CFBA-6AA9-42C5-BDE3-139CF4F2635C}">
      <dgm:prSet/>
      <dgm:spPr/>
      <dgm:t>
        <a:bodyPr/>
        <a:lstStyle/>
        <a:p>
          <a:endParaRPr lang="en-US"/>
        </a:p>
      </dgm:t>
    </dgm:pt>
    <dgm:pt modelId="{2C76997B-EF36-4768-B64E-EDBB7F54E171}" type="sibTrans" cxnId="{46A2CFBA-6AA9-42C5-BDE3-139CF4F2635C}">
      <dgm:prSet/>
      <dgm:spPr/>
      <dgm:t>
        <a:bodyPr/>
        <a:lstStyle/>
        <a:p>
          <a:endParaRPr lang="en-US"/>
        </a:p>
      </dgm:t>
    </dgm:pt>
    <dgm:pt modelId="{C1D6387B-E1F4-4A0F-A275-D9183E3C828D}" type="pres">
      <dgm:prSet presAssocID="{0138EBC3-0BBE-406F-806C-6AFAB6FB92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A67D7-CFB8-49B5-B11B-CFE295E04DFA}" type="pres">
      <dgm:prSet presAssocID="{EBEC3FEB-7781-487A-B765-1AE3127356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5912B-15DB-4385-8FAE-92690367307A}" type="pres">
      <dgm:prSet presAssocID="{F93C1B9D-3BDE-4B3F-9FF8-73F6AEDC8799}" presName="sibTrans" presStyleCnt="0"/>
      <dgm:spPr/>
    </dgm:pt>
    <dgm:pt modelId="{34C7281F-5263-46F8-A404-F19BD9F732BC}" type="pres">
      <dgm:prSet presAssocID="{E7203BF5-1B8C-492E-87C7-0491EF292B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0634A-5834-4DA0-842C-2B598F14197B}" type="pres">
      <dgm:prSet presAssocID="{57E61009-D5FD-497F-ABD8-87E622C448B4}" presName="sibTrans" presStyleCnt="0"/>
      <dgm:spPr/>
    </dgm:pt>
    <dgm:pt modelId="{99B25703-E0F7-4278-9351-CD48FD64BF75}" type="pres">
      <dgm:prSet presAssocID="{261266FA-FF0C-4535-9ED1-2E6AE4C45B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5656D-EEDD-4048-84C4-6EAD3E0996AC}" type="pres">
      <dgm:prSet presAssocID="{2C76997B-EF36-4768-B64E-EDBB7F54E171}" presName="sibTrans" presStyleCnt="0"/>
      <dgm:spPr/>
    </dgm:pt>
    <dgm:pt modelId="{0D8D6FA2-8F5C-40F1-8902-EA3D2713F969}" type="pres">
      <dgm:prSet presAssocID="{48023CAB-3A13-4E52-AE9E-3E215E0B87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57040-1C80-41D7-B089-F3AF8E1A65EC}" type="pres">
      <dgm:prSet presAssocID="{484BABA9-97B9-441B-8551-FEFF1335F96D}" presName="sibTrans" presStyleCnt="0"/>
      <dgm:spPr/>
    </dgm:pt>
    <dgm:pt modelId="{D61D1D3E-B278-4218-8746-CB410420FE88}" type="pres">
      <dgm:prSet presAssocID="{37BA7A0C-FC54-4640-9756-A7DF2F0F331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388920-F403-47B7-9866-DD5A4CD58F6B}" type="presOf" srcId="{37BA7A0C-FC54-4640-9756-A7DF2F0F331C}" destId="{D61D1D3E-B278-4218-8746-CB410420FE88}" srcOrd="0" destOrd="0" presId="urn:microsoft.com/office/officeart/2005/8/layout/default#1"/>
    <dgm:cxn modelId="{484F1EB3-CDD5-43B8-A543-FB313A16095F}" type="presOf" srcId="{EBEC3FEB-7781-487A-B765-1AE3127356BC}" destId="{F38A67D7-CFB8-49B5-B11B-CFE295E04DFA}" srcOrd="0" destOrd="0" presId="urn:microsoft.com/office/officeart/2005/8/layout/default#1"/>
    <dgm:cxn modelId="{C634BF22-0738-4847-AECB-8775E52CE62B}" type="presOf" srcId="{0138EBC3-0BBE-406F-806C-6AFAB6FB92CF}" destId="{C1D6387B-E1F4-4A0F-A275-D9183E3C828D}" srcOrd="0" destOrd="0" presId="urn:microsoft.com/office/officeart/2005/8/layout/default#1"/>
    <dgm:cxn modelId="{25C3BD6E-1604-45C6-930C-E13F91C8ED41}" srcId="{0138EBC3-0BBE-406F-806C-6AFAB6FB92CF}" destId="{E7203BF5-1B8C-492E-87C7-0491EF292B2B}" srcOrd="1" destOrd="0" parTransId="{8BB8230A-35F3-44EA-828C-CFC96EC3573C}" sibTransId="{57E61009-D5FD-497F-ABD8-87E622C448B4}"/>
    <dgm:cxn modelId="{37109F55-843C-4E4A-83FC-23196460E235}" srcId="{0138EBC3-0BBE-406F-806C-6AFAB6FB92CF}" destId="{48023CAB-3A13-4E52-AE9E-3E215E0B8766}" srcOrd="3" destOrd="0" parTransId="{0D9D9AFA-EB79-405A-9725-04338306D3CF}" sibTransId="{484BABA9-97B9-441B-8551-FEFF1335F96D}"/>
    <dgm:cxn modelId="{E091AF74-715E-4B51-A279-DA93A87862D1}" srcId="{0138EBC3-0BBE-406F-806C-6AFAB6FB92CF}" destId="{EBEC3FEB-7781-487A-B765-1AE3127356BC}" srcOrd="0" destOrd="0" parTransId="{9094CE87-629E-4CF1-81FA-C677AFA636E8}" sibTransId="{F93C1B9D-3BDE-4B3F-9FF8-73F6AEDC8799}"/>
    <dgm:cxn modelId="{9E46F698-3AB7-4E10-8003-7ECF06402163}" type="presOf" srcId="{E7203BF5-1B8C-492E-87C7-0491EF292B2B}" destId="{34C7281F-5263-46F8-A404-F19BD9F732BC}" srcOrd="0" destOrd="0" presId="urn:microsoft.com/office/officeart/2005/8/layout/default#1"/>
    <dgm:cxn modelId="{46A2CFBA-6AA9-42C5-BDE3-139CF4F2635C}" srcId="{0138EBC3-0BBE-406F-806C-6AFAB6FB92CF}" destId="{261266FA-FF0C-4535-9ED1-2E6AE4C45B2A}" srcOrd="2" destOrd="0" parTransId="{DB95E118-8EA2-486A-BABF-79E6C9DB1FA6}" sibTransId="{2C76997B-EF36-4768-B64E-EDBB7F54E171}"/>
    <dgm:cxn modelId="{FB8ED429-0067-4405-9595-60688DF89432}" type="presOf" srcId="{261266FA-FF0C-4535-9ED1-2E6AE4C45B2A}" destId="{99B25703-E0F7-4278-9351-CD48FD64BF75}" srcOrd="0" destOrd="0" presId="urn:microsoft.com/office/officeart/2005/8/layout/default#1"/>
    <dgm:cxn modelId="{F8D97077-63F7-42A1-BD85-8800604BA7E6}" srcId="{0138EBC3-0BBE-406F-806C-6AFAB6FB92CF}" destId="{37BA7A0C-FC54-4640-9756-A7DF2F0F331C}" srcOrd="4" destOrd="0" parTransId="{D802E3FB-D6E4-44EC-A64E-138C5EFBE3FD}" sibTransId="{ED11615B-2A98-48CC-8AC9-C68F9C345CAA}"/>
    <dgm:cxn modelId="{3466123B-9E05-4108-9B88-B35AE99D3902}" type="presOf" srcId="{48023CAB-3A13-4E52-AE9E-3E215E0B8766}" destId="{0D8D6FA2-8F5C-40F1-8902-EA3D2713F969}" srcOrd="0" destOrd="0" presId="urn:microsoft.com/office/officeart/2005/8/layout/default#1"/>
    <dgm:cxn modelId="{1EBF1BD1-66C7-4EF5-A3FB-AC3E8916D147}" type="presParOf" srcId="{C1D6387B-E1F4-4A0F-A275-D9183E3C828D}" destId="{F38A67D7-CFB8-49B5-B11B-CFE295E04DFA}" srcOrd="0" destOrd="0" presId="urn:microsoft.com/office/officeart/2005/8/layout/default#1"/>
    <dgm:cxn modelId="{244A8460-DF54-4310-A7AD-FF29D895B278}" type="presParOf" srcId="{C1D6387B-E1F4-4A0F-A275-D9183E3C828D}" destId="{7B75912B-15DB-4385-8FAE-92690367307A}" srcOrd="1" destOrd="0" presId="urn:microsoft.com/office/officeart/2005/8/layout/default#1"/>
    <dgm:cxn modelId="{F7BD7CB4-8695-47FA-ACF9-E7B2DDB99FEF}" type="presParOf" srcId="{C1D6387B-E1F4-4A0F-A275-D9183E3C828D}" destId="{34C7281F-5263-46F8-A404-F19BD9F732BC}" srcOrd="2" destOrd="0" presId="urn:microsoft.com/office/officeart/2005/8/layout/default#1"/>
    <dgm:cxn modelId="{FB65ABAF-7D2C-4EBD-826C-CFD8CF19A58A}" type="presParOf" srcId="{C1D6387B-E1F4-4A0F-A275-D9183E3C828D}" destId="{D8B0634A-5834-4DA0-842C-2B598F14197B}" srcOrd="3" destOrd="0" presId="urn:microsoft.com/office/officeart/2005/8/layout/default#1"/>
    <dgm:cxn modelId="{AB18E391-FB06-468B-A078-99CB7E0DBDD3}" type="presParOf" srcId="{C1D6387B-E1F4-4A0F-A275-D9183E3C828D}" destId="{99B25703-E0F7-4278-9351-CD48FD64BF75}" srcOrd="4" destOrd="0" presId="urn:microsoft.com/office/officeart/2005/8/layout/default#1"/>
    <dgm:cxn modelId="{11470AD1-1E96-4E9E-98E8-B255F83158EE}" type="presParOf" srcId="{C1D6387B-E1F4-4A0F-A275-D9183E3C828D}" destId="{0115656D-EEDD-4048-84C4-6EAD3E0996AC}" srcOrd="5" destOrd="0" presId="urn:microsoft.com/office/officeart/2005/8/layout/default#1"/>
    <dgm:cxn modelId="{92393E87-604E-4855-AB57-28ABCD7F985B}" type="presParOf" srcId="{C1D6387B-E1F4-4A0F-A275-D9183E3C828D}" destId="{0D8D6FA2-8F5C-40F1-8902-EA3D2713F969}" srcOrd="6" destOrd="0" presId="urn:microsoft.com/office/officeart/2005/8/layout/default#1"/>
    <dgm:cxn modelId="{FB17F807-4BEC-4978-BDB6-063721572B96}" type="presParOf" srcId="{C1D6387B-E1F4-4A0F-A275-D9183E3C828D}" destId="{39E57040-1C80-41D7-B089-F3AF8E1A65EC}" srcOrd="7" destOrd="0" presId="urn:microsoft.com/office/officeart/2005/8/layout/default#1"/>
    <dgm:cxn modelId="{C9090752-D761-4A4B-BC0A-68991ABD8A9F}" type="presParOf" srcId="{C1D6387B-E1F4-4A0F-A275-D9183E3C828D}" destId="{D61D1D3E-B278-4218-8746-CB410420FE8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A67D7-CFB8-49B5-B11B-CFE295E04DFA}">
      <dsp:nvSpPr>
        <dsp:cNvPr id="0" name=""/>
        <dsp:cNvSpPr/>
      </dsp:nvSpPr>
      <dsp:spPr>
        <a:xfrm>
          <a:off x="0" y="120550"/>
          <a:ext cx="1402325" cy="8413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Director,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Lupu Oana</a:t>
          </a:r>
          <a:endParaRPr lang="en-US" sz="1300" kern="1200" dirty="0"/>
        </a:p>
      </dsp:txBody>
      <dsp:txXfrm>
        <a:off x="0" y="120550"/>
        <a:ext cx="1402325" cy="841395"/>
      </dsp:txXfrm>
    </dsp:sp>
    <dsp:sp modelId="{34C7281F-5263-46F8-A404-F19BD9F732BC}">
      <dsp:nvSpPr>
        <dsp:cNvPr id="0" name=""/>
        <dsp:cNvSpPr/>
      </dsp:nvSpPr>
      <dsp:spPr>
        <a:xfrm>
          <a:off x="1542558" y="120550"/>
          <a:ext cx="1402325" cy="8413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Prof. înv. primar,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Popa Alina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 Cls. </a:t>
          </a:r>
          <a:r>
            <a:rPr lang="ro-RO" sz="1300" kern="1200" dirty="0" err="1" smtClean="0"/>
            <a:t>Preg</a:t>
          </a:r>
          <a:r>
            <a:rPr lang="ro-RO" sz="1300" kern="1200" dirty="0" smtClean="0"/>
            <a:t>./ a II-a</a:t>
          </a:r>
          <a:endParaRPr lang="en-US" sz="1300" kern="1200" dirty="0"/>
        </a:p>
      </dsp:txBody>
      <dsp:txXfrm>
        <a:off x="1542558" y="120550"/>
        <a:ext cx="1402325" cy="841395"/>
      </dsp:txXfrm>
    </dsp:sp>
    <dsp:sp modelId="{99B25703-E0F7-4278-9351-CD48FD64BF75}">
      <dsp:nvSpPr>
        <dsp:cNvPr id="0" name=""/>
        <dsp:cNvSpPr/>
      </dsp:nvSpPr>
      <dsp:spPr>
        <a:xfrm>
          <a:off x="3085116" y="120550"/>
          <a:ext cx="1402325" cy="8413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Prof. </a:t>
          </a:r>
          <a:r>
            <a:rPr lang="ro-RO" sz="1300" kern="1200" dirty="0" err="1" smtClean="0"/>
            <a:t>înv</a:t>
          </a:r>
          <a:r>
            <a:rPr lang="ro-RO" sz="1300" kern="1200" dirty="0" smtClean="0"/>
            <a:t> primar, </a:t>
          </a:r>
          <a:r>
            <a:rPr lang="ro-RO" sz="1300" kern="1200" dirty="0" err="1" smtClean="0"/>
            <a:t>Mindu</a:t>
          </a:r>
          <a:r>
            <a:rPr lang="ro-RO" sz="1300" kern="1200" dirty="0" smtClean="0"/>
            <a:t> Radu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Cls I</a:t>
          </a:r>
        </a:p>
      </dsp:txBody>
      <dsp:txXfrm>
        <a:off x="3085116" y="120550"/>
        <a:ext cx="1402325" cy="841395"/>
      </dsp:txXfrm>
    </dsp:sp>
    <dsp:sp modelId="{0D8D6FA2-8F5C-40F1-8902-EA3D2713F969}">
      <dsp:nvSpPr>
        <dsp:cNvPr id="0" name=""/>
        <dsp:cNvSpPr/>
      </dsp:nvSpPr>
      <dsp:spPr>
        <a:xfrm>
          <a:off x="771279" y="1102178"/>
          <a:ext cx="1402325" cy="8413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Prof. înv. primar, Matei Dorina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Cls. a III-a</a:t>
          </a:r>
          <a:endParaRPr lang="en-US" sz="1300" kern="1200" dirty="0"/>
        </a:p>
      </dsp:txBody>
      <dsp:txXfrm>
        <a:off x="771279" y="1102178"/>
        <a:ext cx="1402325" cy="841395"/>
      </dsp:txXfrm>
    </dsp:sp>
    <dsp:sp modelId="{D61D1D3E-B278-4218-8746-CB410420FE88}">
      <dsp:nvSpPr>
        <dsp:cNvPr id="0" name=""/>
        <dsp:cNvSpPr/>
      </dsp:nvSpPr>
      <dsp:spPr>
        <a:xfrm>
          <a:off x="2313837" y="1102178"/>
          <a:ext cx="1402325" cy="8413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Prof. înv. primar, Hurduc </a:t>
          </a:r>
          <a:r>
            <a:rPr lang="ro-RO" sz="1300" kern="1200" dirty="0" err="1" smtClean="0"/>
            <a:t>Verginia</a:t>
          </a:r>
          <a:endParaRPr lang="ro-RO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Cls. a IV-a</a:t>
          </a:r>
          <a:endParaRPr lang="en-US" sz="1300" kern="1200" dirty="0"/>
        </a:p>
      </dsp:txBody>
      <dsp:txXfrm>
        <a:off x="2313837" y="1102178"/>
        <a:ext cx="1402325" cy="841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6305" y="2013154"/>
            <a:ext cx="8015750" cy="16444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306" y="3701842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3" y="36444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37968"/>
            <a:ext cx="8325464" cy="334050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75" y="458157"/>
            <a:ext cx="617818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728" y="1231490"/>
            <a:ext cx="6201697" cy="350862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330638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41216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188456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41216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188456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RvgmntLAtdJi8R5J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426" y="1710814"/>
            <a:ext cx="8045245" cy="1659188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CERC PEDAGOGIC</a:t>
            </a:r>
            <a:br>
              <a:rPr lang="ro-RO" dirty="0" smtClean="0"/>
            </a:br>
            <a:r>
              <a:rPr lang="ro-RO" dirty="0" smtClean="0"/>
              <a:t>ÎNVĂȚĂTORI – SET C</a:t>
            </a:r>
            <a:br>
              <a:rPr lang="ro-RO" dirty="0" smtClean="0"/>
            </a:br>
            <a:r>
              <a:rPr lang="ro-RO" sz="2700" dirty="0" smtClean="0"/>
              <a:t>Școala Gimnazială „Ludovic Cosma”</a:t>
            </a:r>
            <a:r>
              <a:rPr lang="ro-RO" sz="3100" dirty="0" smtClean="0"/>
              <a:t/>
            </a:r>
            <a:br>
              <a:rPr lang="ro-RO" sz="3100" dirty="0" smtClean="0"/>
            </a:br>
            <a:r>
              <a:rPr lang="ro-RO" dirty="0" smtClean="0"/>
              <a:t>GALAȚI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8457" y="3421621"/>
            <a:ext cx="5400861" cy="1185775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/>
              <a:t>20 noiembrie 2020</a:t>
            </a:r>
          </a:p>
          <a:p>
            <a:pPr algn="ctr"/>
            <a:r>
              <a:rPr lang="ro-RO" sz="3500" i="1" dirty="0" smtClean="0">
                <a:solidFill>
                  <a:srgbClr val="FFFF00"/>
                </a:solidFill>
                <a:latin typeface="+mj-lt"/>
              </a:rPr>
              <a:t>Bine ați venit!  </a:t>
            </a:r>
            <a:endParaRPr lang="en-US" sz="3500" i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 spd="med">
    <p:pull dir="l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709116" y="205979"/>
            <a:ext cx="4977684" cy="857250"/>
          </a:xfrm>
        </p:spPr>
        <p:txBody>
          <a:bodyPr>
            <a:noAutofit/>
          </a:bodyPr>
          <a:lstStyle/>
          <a:p>
            <a:pPr algn="r"/>
            <a:r>
              <a:rPr lang="ro-RO" sz="3200" b="1" dirty="0" smtClean="0"/>
              <a:t>Analiza comparativă </a:t>
            </a:r>
            <a:br>
              <a:rPr lang="ro-RO" sz="3200" b="1" dirty="0" smtClean="0"/>
            </a:br>
            <a:r>
              <a:rPr lang="ro-RO" sz="3200" b="1" dirty="0" smtClean="0"/>
              <a:t>cu un studiu anterior</a:t>
            </a:r>
            <a:endParaRPr lang="en-US" sz="32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794657" y="1227366"/>
            <a:ext cx="4038600" cy="339447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o-RO" sz="1100" dirty="0">
                <a:solidFill>
                  <a:srgbClr val="FF0000"/>
                </a:solidFill>
              </a:rPr>
              <a:t>Inovație și schimbare</a:t>
            </a:r>
          </a:p>
          <a:p>
            <a:pPr>
              <a:buNone/>
            </a:pPr>
            <a:r>
              <a:rPr lang="ro-RO" sz="1100" dirty="0">
                <a:latin typeface="Calibri" pitchFamily="34" charset="0"/>
                <a:cs typeface="Calibri" pitchFamily="34" charset="0"/>
              </a:rPr>
              <a:t>5. Adoptarea bruscă a formei de învățământ online -  74% A+TA</a:t>
            </a:r>
          </a:p>
          <a:p>
            <a:pPr>
              <a:buNone/>
            </a:pPr>
            <a:r>
              <a:rPr lang="ro-RO" sz="1100" dirty="0">
                <a:latin typeface="Calibri" pitchFamily="34" charset="0"/>
                <a:cs typeface="Calibri" pitchFamily="34" charset="0"/>
              </a:rPr>
              <a:t>6. Neadaptarea programei la noua formă de învățare  - 75%  </a:t>
            </a:r>
            <a:r>
              <a:rPr lang="ro-RO" sz="1100" dirty="0" smtClean="0">
                <a:latin typeface="Calibri" pitchFamily="34" charset="0"/>
                <a:cs typeface="Calibri" pitchFamily="34" charset="0"/>
              </a:rPr>
              <a:t>A+TA</a:t>
            </a:r>
          </a:p>
          <a:p>
            <a:pPr>
              <a:buNone/>
            </a:pPr>
            <a:endParaRPr lang="ro-RO" sz="11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o-RO" sz="1000" dirty="0">
                <a:solidFill>
                  <a:srgbClr val="FF0000"/>
                </a:solidFill>
              </a:rPr>
              <a:t>Structura ierarhică și managementul</a:t>
            </a:r>
          </a:p>
          <a:p>
            <a:pPr marL="457200" indent="-457200">
              <a:buNone/>
            </a:pPr>
            <a:r>
              <a:rPr lang="ro-RO" sz="1000" dirty="0">
                <a:latin typeface="Calibri" pitchFamily="34" charset="0"/>
                <a:cs typeface="Calibri" pitchFamily="34" charset="0"/>
              </a:rPr>
              <a:t>10. Orientarea spre profilul economic în detrimentul calităților </a:t>
            </a:r>
          </a:p>
          <a:p>
            <a:pPr marL="457200" indent="-457200">
              <a:buNone/>
            </a:pPr>
            <a:r>
              <a:rPr lang="ro-RO" sz="1000" dirty="0">
                <a:latin typeface="Calibri" pitchFamily="34" charset="0"/>
                <a:cs typeface="Calibri" pitchFamily="34" charset="0"/>
              </a:rPr>
              <a:t>didactice  (număr mare de elevi, acordarea cu ușurință a </a:t>
            </a:r>
          </a:p>
          <a:p>
            <a:pPr marL="457200" indent="-457200">
              <a:buNone/>
            </a:pPr>
            <a:r>
              <a:rPr lang="ro-RO" sz="1000" dirty="0">
                <a:latin typeface="Calibri" pitchFamily="34" charset="0"/>
                <a:cs typeface="Calibri" pitchFamily="34" charset="0"/>
              </a:rPr>
              <a:t>notelor de trecere) – 60% A+TA</a:t>
            </a:r>
          </a:p>
          <a:p>
            <a:pPr marL="457200" indent="-457200">
              <a:buNone/>
            </a:pPr>
            <a:r>
              <a:rPr lang="ro-RO" sz="1000" dirty="0">
                <a:latin typeface="Calibri" pitchFamily="34" charset="0"/>
                <a:cs typeface="Calibri" pitchFamily="34" charset="0"/>
              </a:rPr>
              <a:t>11. Lipsa unei strategii de motivare a celor care muncesc – 71% </a:t>
            </a:r>
            <a:r>
              <a:rPr lang="ro-RO" sz="1000" dirty="0" smtClean="0">
                <a:latin typeface="Calibri" pitchFamily="34" charset="0"/>
                <a:cs typeface="Calibri" pitchFamily="34" charset="0"/>
              </a:rPr>
              <a:t>A+TA</a:t>
            </a:r>
            <a:endParaRPr lang="ro-RO" sz="10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ro-RO" sz="10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o-RO" sz="1000" dirty="0">
                <a:solidFill>
                  <a:srgbClr val="FF0000"/>
                </a:solidFill>
              </a:rPr>
              <a:t>Relațiile cu colegii</a:t>
            </a:r>
          </a:p>
          <a:p>
            <a:pPr marL="457200" indent="-457200">
              <a:buNone/>
            </a:pPr>
            <a:r>
              <a:rPr lang="it-IT" sz="10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20.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Frustrari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legate de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nerecunoașterea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meritelor</a:t>
            </a:r>
            <a:r>
              <a:rPr lang="ro-RO" sz="1000" dirty="0">
                <a:latin typeface="Calibri" pitchFamily="34" charset="0"/>
                <a:cs typeface="Calibri" pitchFamily="34" charset="0"/>
              </a:rPr>
              <a:t>  - 44% A+TA</a:t>
            </a:r>
          </a:p>
          <a:p>
            <a:pPr marL="457200" indent="-457200">
              <a:buNone/>
            </a:pPr>
            <a:r>
              <a:rPr lang="ro-RO" sz="1000" dirty="0">
                <a:latin typeface="Calibri" pitchFamily="34" charset="0"/>
                <a:cs typeface="Calibri" pitchFamily="34" charset="0"/>
              </a:rPr>
              <a:t>21. Competivitate crescută – 41% A+TA</a:t>
            </a:r>
          </a:p>
          <a:p>
            <a:endParaRPr lang="ro-RO" sz="10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ro-RO" sz="1050" dirty="0">
                <a:solidFill>
                  <a:srgbClr val="FF0000"/>
                </a:solidFill>
              </a:rPr>
              <a:t>Supraîncărcarea</a:t>
            </a:r>
          </a:p>
          <a:p>
            <a:pPr marL="457200" indent="-457200">
              <a:buNone/>
            </a:pPr>
            <a:r>
              <a:rPr lang="vi-VN" sz="1000" dirty="0">
                <a:latin typeface="Calibri" pitchFamily="34" charset="0"/>
              </a:rPr>
              <a:t>32. Renunțarea la activități recreative și „aducerea serviciului </a:t>
            </a:r>
            <a:endParaRPr lang="ro-RO" sz="1000" dirty="0">
              <a:latin typeface="Calibri" pitchFamily="34" charset="0"/>
            </a:endParaRPr>
          </a:p>
          <a:p>
            <a:pPr marL="457200" indent="-457200">
              <a:buNone/>
            </a:pPr>
            <a:r>
              <a:rPr lang="vi-VN" sz="1000" dirty="0">
                <a:latin typeface="Calibri" pitchFamily="34" charset="0"/>
              </a:rPr>
              <a:t>acasă”</a:t>
            </a:r>
            <a:r>
              <a:rPr lang="ro-RO" sz="1000" dirty="0">
                <a:latin typeface="Calibri" pitchFamily="34" charset="0"/>
              </a:rPr>
              <a:t> – 79% A+TA</a:t>
            </a:r>
          </a:p>
          <a:p>
            <a:pPr marL="457200" indent="-457200">
              <a:buNone/>
            </a:pPr>
            <a:r>
              <a:rPr lang="vi-VN" sz="1000" dirty="0">
                <a:latin typeface="Calibri" pitchFamily="34" charset="0"/>
              </a:rPr>
              <a:t>33. Afectarea vieții personale/ familiale</a:t>
            </a:r>
            <a:r>
              <a:rPr lang="ro-RO" sz="1000" dirty="0">
                <a:latin typeface="Calibri" pitchFamily="34" charset="0"/>
              </a:rPr>
              <a:t> – 85% </a:t>
            </a:r>
            <a:r>
              <a:rPr lang="ro-RO" sz="1000" dirty="0" smtClean="0">
                <a:latin typeface="Calibri" pitchFamily="34" charset="0"/>
              </a:rPr>
              <a:t>A+TA</a:t>
            </a:r>
          </a:p>
          <a:p>
            <a:pPr marL="457200" indent="-457200">
              <a:buNone/>
            </a:pPr>
            <a:endParaRPr lang="ro-RO" sz="10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ro-RO" sz="1100" dirty="0">
                <a:solidFill>
                  <a:srgbClr val="FF0000"/>
                </a:solidFill>
              </a:rPr>
              <a:t>Factorul timp</a:t>
            </a:r>
          </a:p>
          <a:p>
            <a:pPr marL="457200" indent="-457200">
              <a:buNone/>
            </a:pPr>
            <a:r>
              <a:rPr lang="vi-VN" sz="1000" dirty="0">
                <a:latin typeface="Calibri" pitchFamily="34" charset="0"/>
                <a:cs typeface="Calibri" pitchFamily="34" charset="0"/>
              </a:rPr>
              <a:t>35. Lipsa timpului pentru realizarea activităților de cercetare</a:t>
            </a:r>
            <a:endParaRPr lang="ro-RO" sz="10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ro-RO" sz="1000" dirty="0">
                <a:latin typeface="Calibri" pitchFamily="34" charset="0"/>
                <a:cs typeface="Calibri" pitchFamily="34" charset="0"/>
              </a:rPr>
              <a:t>       79% A+TA</a:t>
            </a:r>
          </a:p>
          <a:p>
            <a:pPr marL="457200" indent="-457200">
              <a:buNone/>
            </a:pPr>
            <a:r>
              <a:rPr lang="vi-VN" sz="1000" dirty="0">
                <a:latin typeface="Calibri" pitchFamily="34" charset="0"/>
                <a:cs typeface="Calibri" pitchFamily="34" charset="0"/>
              </a:rPr>
              <a:t>36. Prelungirea timpului acordat activităților profesionale în detrimentul timpului personal</a:t>
            </a:r>
            <a:r>
              <a:rPr lang="ro-RO" sz="1000" dirty="0">
                <a:latin typeface="Calibri" pitchFamily="34" charset="0"/>
                <a:cs typeface="Calibri" pitchFamily="34" charset="0"/>
              </a:rPr>
              <a:t> – 83% </a:t>
            </a:r>
            <a:r>
              <a:rPr lang="ro-RO" sz="1000" dirty="0" smtClean="0">
                <a:latin typeface="Calibri" pitchFamily="34" charset="0"/>
                <a:cs typeface="Calibri" pitchFamily="34" charset="0"/>
              </a:rPr>
              <a:t>A+TA</a:t>
            </a:r>
          </a:p>
          <a:p>
            <a:pPr marL="457200" indent="-457200">
              <a:buNone/>
            </a:pPr>
            <a:endParaRPr lang="ro-RO" sz="10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o-RO" sz="1100" dirty="0">
                <a:solidFill>
                  <a:srgbClr val="FF0000"/>
                </a:solidFill>
              </a:rPr>
              <a:t>Resursele limitate</a:t>
            </a:r>
          </a:p>
          <a:p>
            <a:pPr marL="457200" indent="-457200">
              <a:buNone/>
            </a:pPr>
            <a:r>
              <a:rPr lang="vi-VN" sz="1000" dirty="0">
                <a:latin typeface="Calibri" pitchFamily="34" charset="0"/>
                <a:cs typeface="Calibri" pitchFamily="34" charset="0"/>
              </a:rPr>
              <a:t>38. Dotarea materială insuficientă a spațiilor destinate activităților </a:t>
            </a:r>
            <a:endParaRPr lang="ro-RO" sz="10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vi-VN" sz="1000" dirty="0">
                <a:latin typeface="Calibri" pitchFamily="34" charset="0"/>
                <a:cs typeface="Calibri" pitchFamily="34" charset="0"/>
              </a:rPr>
              <a:t>Didactice</a:t>
            </a:r>
            <a:r>
              <a:rPr lang="ro-RO" sz="1000" dirty="0">
                <a:latin typeface="Calibri" pitchFamily="34" charset="0"/>
                <a:cs typeface="Calibri" pitchFamily="34" charset="0"/>
              </a:rPr>
              <a:t> – 85% A+TA</a:t>
            </a:r>
            <a:endParaRPr lang="ro-RO" sz="1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ro-RO" sz="1000" dirty="0">
                <a:latin typeface="Calibri" pitchFamily="34" charset="0"/>
                <a:cs typeface="Calibri" pitchFamily="34" charset="0"/>
              </a:rPr>
              <a:t>43. </a:t>
            </a:r>
            <a:r>
              <a:rPr lang="vi-VN" sz="1000" dirty="0">
                <a:latin typeface="Calibri" pitchFamily="34" charset="0"/>
                <a:cs typeface="Calibri" pitchFamily="34" charset="0"/>
              </a:rPr>
              <a:t>Lipsa resurselor informatice performante pentru activitățile </a:t>
            </a:r>
            <a:endParaRPr lang="ro-RO" sz="10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vi-VN" sz="1000" dirty="0">
                <a:latin typeface="Calibri" pitchFamily="34" charset="0"/>
                <a:cs typeface="Calibri" pitchFamily="34" charset="0"/>
              </a:rPr>
              <a:t>online sau „hibrid” (la elevi sau profesori)</a:t>
            </a:r>
            <a:r>
              <a:rPr lang="ro-RO" sz="1000" dirty="0">
                <a:latin typeface="Calibri" pitchFamily="34" charset="0"/>
                <a:cs typeface="Calibri" pitchFamily="34" charset="0"/>
              </a:rPr>
              <a:t> – 75% A+TA</a:t>
            </a:r>
          </a:p>
          <a:p>
            <a:pPr marL="457200" indent="-457200">
              <a:buNone/>
            </a:pPr>
            <a:endParaRPr lang="ro-RO" sz="1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o-RO" sz="1100" dirty="0">
                <a:solidFill>
                  <a:srgbClr val="FF0000"/>
                </a:solidFill>
              </a:rPr>
              <a:t>Cariera</a:t>
            </a:r>
          </a:p>
          <a:p>
            <a:pPr marL="457200" indent="-457200">
              <a:buNone/>
            </a:pPr>
            <a:r>
              <a:rPr lang="vi-VN" sz="1000" dirty="0">
                <a:latin typeface="Calibri" pitchFamily="34" charset="0"/>
                <a:cs typeface="Calibri" pitchFamily="34" charset="0"/>
              </a:rPr>
              <a:t>45. Accent exagerat pus pe activitățile interne (comisii, rapoarte, </a:t>
            </a:r>
            <a:endParaRPr lang="ro-RO" sz="10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vi-VN" sz="1000" dirty="0">
                <a:latin typeface="Calibri" pitchFamily="34" charset="0"/>
                <a:cs typeface="Calibri" pitchFamily="34" charset="0"/>
              </a:rPr>
              <a:t>procese verbale) în detrimentul activităților didactice</a:t>
            </a:r>
            <a:r>
              <a:rPr lang="ro-RO" sz="1000" dirty="0">
                <a:latin typeface="Calibri" pitchFamily="34" charset="0"/>
                <a:cs typeface="Calibri" pitchFamily="34" charset="0"/>
              </a:rPr>
              <a:t> – 86% A+TA</a:t>
            </a:r>
          </a:p>
          <a:p>
            <a:pPr marL="457200" indent="-457200">
              <a:buNone/>
            </a:pPr>
            <a:r>
              <a:rPr lang="it-IT" sz="1000" dirty="0"/>
              <a:t>46. Costurile crescute (publicarea de articole, participarea la </a:t>
            </a:r>
            <a:endParaRPr lang="ro-RO" sz="1000" dirty="0"/>
          </a:p>
          <a:p>
            <a:pPr marL="457200" indent="-457200">
              <a:buNone/>
            </a:pPr>
            <a:r>
              <a:rPr lang="it-IT" sz="1000" dirty="0"/>
              <a:t>cursuri, conferințe etc.)</a:t>
            </a:r>
            <a:r>
              <a:rPr lang="ro-RO" sz="1000" dirty="0"/>
              <a:t> – 87% A+TA</a:t>
            </a:r>
            <a:endParaRPr lang="ro-RO" sz="1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ro-RO" sz="1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ro-RO" sz="10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ro-RO" sz="1000" dirty="0"/>
          </a:p>
          <a:p>
            <a:pPr marL="457200" indent="-457200">
              <a:buNone/>
            </a:pPr>
            <a:endParaRPr lang="ro-RO" sz="1050" dirty="0"/>
          </a:p>
          <a:p>
            <a:endParaRPr lang="ro-RO" sz="1000" dirty="0" smtClean="0"/>
          </a:p>
          <a:p>
            <a:endParaRPr lang="en-US" sz="1000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354286" y="1260023"/>
            <a:ext cx="4038600" cy="3394472"/>
          </a:xfrm>
        </p:spPr>
        <p:txBody>
          <a:bodyPr>
            <a:normAutofit fontScale="62500" lnSpcReduction="20000"/>
          </a:bodyPr>
          <a:lstStyle/>
          <a:p>
            <a:endParaRPr lang="ro-RO" sz="1200" dirty="0" smtClean="0"/>
          </a:p>
          <a:p>
            <a:r>
              <a:rPr lang="ro-RO" sz="1200" dirty="0" smtClean="0"/>
              <a:t>Schimbările frecvente </a:t>
            </a:r>
            <a:r>
              <a:rPr lang="en-US" sz="1200" dirty="0" smtClean="0"/>
              <a:t>– 66% A+TA</a:t>
            </a:r>
          </a:p>
          <a:p>
            <a:r>
              <a:rPr lang="ro-RO" sz="1200" dirty="0" smtClean="0"/>
              <a:t>O</a:t>
            </a:r>
            <a:r>
              <a:rPr lang="en-US" sz="1200" dirty="0" err="1" smtClean="0"/>
              <a:t>rientarea</a:t>
            </a:r>
            <a:r>
              <a:rPr lang="en-US" sz="1200" dirty="0" smtClean="0"/>
              <a:t> </a:t>
            </a:r>
            <a:r>
              <a:rPr lang="en-US" sz="1200" dirty="0" err="1" smtClean="0"/>
              <a:t>intr</a:t>
            </a:r>
            <a:r>
              <a:rPr lang="en-US" sz="1200" dirty="0" smtClean="0"/>
              <a:t>-o </a:t>
            </a:r>
            <a:r>
              <a:rPr lang="en-US" sz="1200" dirty="0" err="1" smtClean="0"/>
              <a:t>direc</a:t>
            </a:r>
            <a:r>
              <a:rPr lang="ro-RO" sz="1200" dirty="0" smtClean="0"/>
              <a:t>ț</a:t>
            </a:r>
            <a:r>
              <a:rPr lang="en-US" sz="1200" dirty="0" err="1" smtClean="0"/>
              <a:t>ie</a:t>
            </a:r>
            <a:r>
              <a:rPr lang="en-US" sz="1200" dirty="0" smtClean="0"/>
              <a:t> </a:t>
            </a:r>
            <a:r>
              <a:rPr lang="en-US" sz="1200" dirty="0" err="1" smtClean="0"/>
              <a:t>gresit</a:t>
            </a:r>
            <a:r>
              <a:rPr lang="ro-RO" sz="1200" dirty="0" smtClean="0"/>
              <a:t>ă  - 77% A+TA</a:t>
            </a:r>
          </a:p>
          <a:p>
            <a:endParaRPr lang="ro-RO" sz="1200" dirty="0" smtClean="0"/>
          </a:p>
          <a:p>
            <a:endParaRPr lang="ro-RO" sz="1200" dirty="0"/>
          </a:p>
          <a:p>
            <a:r>
              <a:rPr lang="ro-RO" sz="1200" dirty="0"/>
              <a:t>Orientarea spre profilul economic în detrimentrul calității activităților didactice </a:t>
            </a:r>
            <a:r>
              <a:rPr lang="ro-RO" sz="1200" dirty="0" smtClean="0"/>
              <a:t> - 65% A+TA</a:t>
            </a:r>
          </a:p>
          <a:p>
            <a:r>
              <a:rPr lang="ro-RO" sz="1200" dirty="0"/>
              <a:t>L</a:t>
            </a:r>
            <a:r>
              <a:rPr lang="ro-RO" sz="1200" dirty="0" smtClean="0"/>
              <a:t>ipsa </a:t>
            </a:r>
            <a:r>
              <a:rPr lang="ro-RO" sz="1200" dirty="0"/>
              <a:t>de motivare a celor care </a:t>
            </a:r>
            <a:r>
              <a:rPr lang="ro-RO" sz="1200" dirty="0" smtClean="0"/>
              <a:t>muncesc -  71% A+TA</a:t>
            </a:r>
          </a:p>
          <a:p>
            <a:endParaRPr lang="ro-RO" sz="1200" dirty="0"/>
          </a:p>
          <a:p>
            <a:r>
              <a:rPr lang="ro-RO" sz="1200" dirty="0"/>
              <a:t>S</a:t>
            </a:r>
            <a:r>
              <a:rPr lang="ro-RO" sz="1200" dirty="0" smtClean="0"/>
              <a:t>tări </a:t>
            </a:r>
            <a:r>
              <a:rPr lang="ro-RO" sz="1200" dirty="0"/>
              <a:t>tensionate, conflicte cu colegii </a:t>
            </a:r>
            <a:r>
              <a:rPr lang="ro-RO" sz="1200" dirty="0" smtClean="0"/>
              <a:t>– 85% A+TA</a:t>
            </a:r>
          </a:p>
          <a:p>
            <a:r>
              <a:rPr lang="ro-RO" sz="1200" dirty="0"/>
              <a:t>L</a:t>
            </a:r>
            <a:r>
              <a:rPr lang="ro-RO" sz="1200" dirty="0" smtClean="0"/>
              <a:t>ipsa </a:t>
            </a:r>
            <a:r>
              <a:rPr lang="ro-RO" sz="1200" dirty="0"/>
              <a:t>unei comunicări reale între </a:t>
            </a:r>
            <a:r>
              <a:rPr lang="ro-RO" sz="1200" dirty="0" smtClean="0"/>
              <a:t>colegi 48% A+TA</a:t>
            </a:r>
          </a:p>
          <a:p>
            <a:endParaRPr lang="ro-RO" sz="1200" dirty="0"/>
          </a:p>
          <a:p>
            <a:r>
              <a:rPr lang="ro-RO" sz="1200" dirty="0"/>
              <a:t>A</a:t>
            </a:r>
            <a:r>
              <a:rPr lang="ro-RO" sz="1200" dirty="0" smtClean="0"/>
              <a:t>fectarea vieții </a:t>
            </a:r>
            <a:r>
              <a:rPr lang="ro-RO" sz="1200" dirty="0"/>
              <a:t>personale </a:t>
            </a:r>
            <a:r>
              <a:rPr lang="ro-RO" sz="1200" dirty="0" smtClean="0"/>
              <a:t>– 69% A+TA</a:t>
            </a:r>
          </a:p>
          <a:p>
            <a:r>
              <a:rPr lang="ro-RO" sz="1200" dirty="0"/>
              <a:t>renunțarea la activităție recreative și „aducerea serviciului acasa</a:t>
            </a:r>
            <a:r>
              <a:rPr lang="ro-RO" sz="1200" dirty="0" smtClean="0"/>
              <a:t>” -  67% A+TA</a:t>
            </a:r>
          </a:p>
          <a:p>
            <a:endParaRPr lang="ro-RO" sz="1200" dirty="0" smtClean="0"/>
          </a:p>
          <a:p>
            <a:endParaRPr lang="ro-RO" sz="1200" dirty="0" smtClean="0"/>
          </a:p>
          <a:p>
            <a:r>
              <a:rPr lang="ro-RO" sz="1200" dirty="0" smtClean="0"/>
              <a:t>Lipsa </a:t>
            </a:r>
            <a:r>
              <a:rPr lang="ro-RO" sz="1200" dirty="0"/>
              <a:t>timpului pentru realizarea activitaților de cercetare </a:t>
            </a:r>
            <a:r>
              <a:rPr lang="ro-RO" sz="1200" dirty="0" smtClean="0"/>
              <a:t> 74% A+TA</a:t>
            </a:r>
          </a:p>
          <a:p>
            <a:r>
              <a:rPr lang="ro-RO" sz="1200" dirty="0"/>
              <a:t>P</a:t>
            </a:r>
            <a:r>
              <a:rPr lang="ro-RO" sz="1200" dirty="0" smtClean="0"/>
              <a:t>relungirea </a:t>
            </a:r>
            <a:r>
              <a:rPr lang="ro-RO" sz="1200" dirty="0"/>
              <a:t>timpului acordat activităților profesionale în detrimentul timpului personal </a:t>
            </a:r>
            <a:r>
              <a:rPr lang="ro-RO" sz="1200" dirty="0" smtClean="0"/>
              <a:t> -  72% A+TA</a:t>
            </a:r>
          </a:p>
          <a:p>
            <a:endParaRPr lang="ro-RO" sz="1200" dirty="0" smtClean="0"/>
          </a:p>
          <a:p>
            <a:r>
              <a:rPr lang="ro-RO" sz="1300" dirty="0"/>
              <a:t>L</a:t>
            </a:r>
            <a:r>
              <a:rPr lang="ro-RO" sz="1300" dirty="0" smtClean="0"/>
              <a:t>ipsa </a:t>
            </a:r>
            <a:r>
              <a:rPr lang="ro-RO" sz="1300" dirty="0"/>
              <a:t>unui spațiu personal de lucru </a:t>
            </a:r>
            <a:r>
              <a:rPr lang="ro-RO" sz="1300" dirty="0" smtClean="0"/>
              <a:t> - 54% A+TA</a:t>
            </a:r>
          </a:p>
          <a:p>
            <a:r>
              <a:rPr lang="ro-RO" sz="1300" dirty="0" smtClean="0"/>
              <a:t>Dotarea </a:t>
            </a:r>
            <a:r>
              <a:rPr lang="ro-RO" sz="1300" dirty="0"/>
              <a:t>materială </a:t>
            </a:r>
            <a:r>
              <a:rPr lang="ro-RO" sz="1300" dirty="0" smtClean="0"/>
              <a:t>insuficientă – 39% A+TA</a:t>
            </a:r>
          </a:p>
          <a:p>
            <a:endParaRPr lang="ro-RO" sz="1300" dirty="0"/>
          </a:p>
          <a:p>
            <a:endParaRPr lang="ro-RO" sz="1300" dirty="0" smtClean="0"/>
          </a:p>
          <a:p>
            <a:r>
              <a:rPr lang="ro-RO" sz="1300" dirty="0"/>
              <a:t>C</a:t>
            </a:r>
            <a:r>
              <a:rPr lang="ro-RO" sz="1300" dirty="0" smtClean="0"/>
              <a:t>osturile </a:t>
            </a:r>
            <a:r>
              <a:rPr lang="ro-RO" sz="1300" dirty="0"/>
              <a:t>crescute </a:t>
            </a:r>
            <a:r>
              <a:rPr lang="ro-RO" sz="1300" dirty="0" smtClean="0"/>
              <a:t> - 80% A+TA</a:t>
            </a:r>
          </a:p>
          <a:p>
            <a:r>
              <a:rPr lang="ro-RO" sz="1300" dirty="0"/>
              <a:t>N</a:t>
            </a:r>
            <a:r>
              <a:rPr lang="ro-RO" sz="1300" dirty="0" smtClean="0"/>
              <a:t>ivelul </a:t>
            </a:r>
            <a:r>
              <a:rPr lang="ro-RO" sz="1300" dirty="0"/>
              <a:t>scăzut de salarizare </a:t>
            </a:r>
            <a:r>
              <a:rPr lang="ro-RO" sz="1300" dirty="0" smtClean="0"/>
              <a:t> - 76% A+TA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o-RO" sz="2000" dirty="0" smtClean="0">
                <a:solidFill>
                  <a:srgbClr val="0000CC"/>
                </a:solidFill>
                <a:latin typeface="Arial Black" pitchFamily="34" charset="0"/>
              </a:rPr>
              <a:t>STRESUL ȘI MODALITĂȚI DE GESTIONARE</a:t>
            </a:r>
            <a:br>
              <a:rPr lang="ro-RO" sz="2000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ro-RO" sz="2000" dirty="0" smtClean="0">
                <a:solidFill>
                  <a:srgbClr val="0000CC"/>
                </a:solidFill>
                <a:latin typeface="Arial Black" pitchFamily="34" charset="0"/>
              </a:rPr>
              <a:t> A FACTORILOR DE STRES</a:t>
            </a:r>
            <a:endParaRPr lang="en-US" sz="20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6" name="Substituent conținut 5"/>
          <p:cNvSpPr>
            <a:spLocks noGrp="1"/>
          </p:cNvSpPr>
          <p:nvPr>
            <p:ph sz="half" idx="1"/>
          </p:nvPr>
        </p:nvSpPr>
        <p:spPr>
          <a:xfrm>
            <a:off x="631372" y="1469570"/>
            <a:ext cx="4038600" cy="3195809"/>
          </a:xfrm>
        </p:spPr>
        <p:txBody>
          <a:bodyPr>
            <a:normAutofit fontScale="92500" lnSpcReduction="10000"/>
          </a:bodyPr>
          <a:lstStyle/>
          <a:p>
            <a:endParaRPr lang="ro-RO" sz="1400" b="1" dirty="0" smtClean="0"/>
          </a:p>
          <a:p>
            <a:r>
              <a:rPr lang="ro-RO" sz="1400" b="1" dirty="0" smtClean="0"/>
              <a:t>STRES -  </a:t>
            </a:r>
            <a:r>
              <a:rPr lang="en-US" sz="1400" b="1" dirty="0" err="1" smtClean="0"/>
              <a:t>încordare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presiune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povară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forţă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efort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solicitare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tensiune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constrânger</a:t>
            </a:r>
            <a:r>
              <a:rPr lang="ro-RO" sz="1400" b="1" dirty="0" smtClean="0"/>
              <a:t>e.</a:t>
            </a:r>
          </a:p>
          <a:p>
            <a:pPr>
              <a:buNone/>
            </a:pPr>
            <a:endParaRPr lang="en-US" sz="1400" dirty="0" smtClean="0"/>
          </a:p>
          <a:p>
            <a:pPr fontAlgn="base">
              <a:buNone/>
            </a:pPr>
            <a:r>
              <a:rPr lang="en-US" sz="1400" dirty="0" smtClean="0"/>
              <a:t>TIPURI DE STRES</a:t>
            </a:r>
          </a:p>
          <a:p>
            <a:pPr lvl="0" fontAlgn="base"/>
            <a:r>
              <a:rPr lang="en-US" sz="1400" b="1" dirty="0" err="1" smtClean="0"/>
              <a:t>stres</a:t>
            </a:r>
            <a:r>
              <a:rPr lang="en-US" sz="1400" b="1" dirty="0" smtClean="0"/>
              <a:t> „bun” </a:t>
            </a:r>
            <a:r>
              <a:rPr lang="en-US" sz="1400" b="1" dirty="0" err="1" smtClean="0"/>
              <a:t>si</a:t>
            </a:r>
            <a:r>
              <a:rPr lang="ro-RO" sz="1400" b="1" dirty="0" smtClean="0"/>
              <a:t> </a:t>
            </a:r>
            <a:r>
              <a:rPr lang="en-US" sz="1400" b="1" dirty="0" err="1" smtClean="0"/>
              <a:t>stres</a:t>
            </a:r>
            <a:r>
              <a:rPr lang="en-US" sz="1400" b="1" dirty="0" smtClean="0"/>
              <a:t> „</a:t>
            </a:r>
            <a:r>
              <a:rPr lang="en-US" sz="1400" b="1" dirty="0" err="1" smtClean="0"/>
              <a:t>rau</a:t>
            </a:r>
            <a:r>
              <a:rPr lang="en-US" sz="1400" b="1" dirty="0" smtClean="0"/>
              <a:t>”-</a:t>
            </a:r>
            <a:r>
              <a:rPr lang="ro-RO" sz="1400" b="1" dirty="0" smtClean="0"/>
              <a:t> </a:t>
            </a:r>
            <a:r>
              <a:rPr lang="en-US" sz="1400" dirty="0" smtClean="0"/>
              <a:t>in </a:t>
            </a:r>
            <a:r>
              <a:rPr lang="en-US" sz="1400" dirty="0" err="1" smtClean="0"/>
              <a:t>functie</a:t>
            </a:r>
            <a:r>
              <a:rPr lang="en-US" sz="1400" dirty="0" smtClean="0"/>
              <a:t> de </a:t>
            </a:r>
            <a:r>
              <a:rPr lang="en-US" sz="1400" dirty="0" err="1" smtClean="0"/>
              <a:t>perceptia</a:t>
            </a:r>
            <a:r>
              <a:rPr lang="ro-RO" sz="1400" dirty="0" smtClean="0"/>
              <a:t> </a:t>
            </a:r>
            <a:r>
              <a:rPr lang="en-US" sz="1400" dirty="0" err="1" smtClean="0"/>
              <a:t>pe</a:t>
            </a:r>
            <a:r>
              <a:rPr lang="en-US" sz="1400" dirty="0" smtClean="0"/>
              <a:t> care o </a:t>
            </a:r>
            <a:r>
              <a:rPr lang="en-US" sz="1400" dirty="0" err="1" smtClean="0"/>
              <a:t>avem</a:t>
            </a:r>
            <a:r>
              <a:rPr lang="ro-RO" sz="1400" dirty="0" smtClean="0"/>
              <a:t> </a:t>
            </a:r>
            <a:r>
              <a:rPr lang="en-US" sz="1400" dirty="0" err="1" smtClean="0"/>
              <a:t>asupra</a:t>
            </a:r>
            <a:r>
              <a:rPr lang="ro-RO" sz="1400" dirty="0" smtClean="0"/>
              <a:t> </a:t>
            </a:r>
            <a:r>
              <a:rPr lang="en-US" sz="1400" dirty="0" err="1" smtClean="0"/>
              <a:t>agentilor</a:t>
            </a:r>
            <a:r>
              <a:rPr lang="en-US" sz="1400" dirty="0" smtClean="0"/>
              <a:t> de </a:t>
            </a:r>
            <a:r>
              <a:rPr lang="en-US" sz="1400" dirty="0" err="1" smtClean="0"/>
              <a:t>mediu</a:t>
            </a:r>
            <a:r>
              <a:rPr lang="ro-RO" sz="1400" dirty="0" smtClean="0"/>
              <a:t>.</a:t>
            </a:r>
            <a:endParaRPr lang="en-US" sz="1400" dirty="0" smtClean="0"/>
          </a:p>
          <a:p>
            <a:pPr lvl="0" fontAlgn="base"/>
            <a:r>
              <a:rPr lang="en-US" sz="1400" b="1" dirty="0" err="1" smtClean="0"/>
              <a:t>Stresul</a:t>
            </a:r>
            <a:r>
              <a:rPr lang="ro-RO" sz="1400" b="1" dirty="0" smtClean="0"/>
              <a:t> </a:t>
            </a:r>
            <a:r>
              <a:rPr lang="en-US" sz="1400" b="1" dirty="0" err="1" smtClean="0"/>
              <a:t>acut</a:t>
            </a:r>
            <a:r>
              <a:rPr lang="en-US" sz="1400" b="1" dirty="0" smtClean="0"/>
              <a:t>,</a:t>
            </a:r>
            <a:r>
              <a:rPr lang="ro-RO" sz="1400" b="1" dirty="0" smtClean="0"/>
              <a:t> </a:t>
            </a:r>
            <a:r>
              <a:rPr lang="en-US" sz="1400" b="1" dirty="0" smtClean="0"/>
              <a:t>episodic,</a:t>
            </a:r>
            <a:r>
              <a:rPr lang="ro-RO" sz="1400" b="1" dirty="0" smtClean="0"/>
              <a:t> </a:t>
            </a:r>
            <a:r>
              <a:rPr lang="en-US" sz="1400" b="1" dirty="0" err="1" smtClean="0"/>
              <a:t>cronic</a:t>
            </a:r>
            <a:r>
              <a:rPr lang="en-US" sz="1400" b="1" dirty="0" smtClean="0"/>
              <a:t> - </a:t>
            </a:r>
            <a:r>
              <a:rPr lang="en-US" sz="1400" dirty="0" smtClean="0"/>
              <a:t>in </a:t>
            </a:r>
            <a:r>
              <a:rPr lang="en-US" sz="1400" dirty="0" err="1" smtClean="0"/>
              <a:t>functie</a:t>
            </a:r>
            <a:r>
              <a:rPr lang="en-US" sz="1400" dirty="0" smtClean="0"/>
              <a:t> de </a:t>
            </a:r>
            <a:r>
              <a:rPr lang="en-US" sz="1400" dirty="0" err="1" smtClean="0"/>
              <a:t>durata</a:t>
            </a:r>
            <a:r>
              <a:rPr lang="ro-RO" sz="1400" dirty="0" smtClean="0"/>
              <a:t> </a:t>
            </a:r>
            <a:r>
              <a:rPr lang="en-US" sz="1400" dirty="0" err="1" smtClean="0"/>
              <a:t>perioadei</a:t>
            </a:r>
            <a:r>
              <a:rPr lang="ro-RO" sz="1400" dirty="0" smtClean="0"/>
              <a:t>.</a:t>
            </a:r>
            <a:endParaRPr lang="en-US" sz="1400" dirty="0" smtClean="0"/>
          </a:p>
          <a:p>
            <a:r>
              <a:rPr lang="en-US" sz="1400" b="1" dirty="0" err="1" smtClean="0"/>
              <a:t>stresul</a:t>
            </a:r>
            <a:r>
              <a:rPr lang="en-US" sz="1400" b="1" dirty="0" smtClean="0"/>
              <a:t> individual </a:t>
            </a:r>
            <a:r>
              <a:rPr lang="en-US" sz="1400" b="1" dirty="0" err="1" smtClean="0"/>
              <a:t>si</a:t>
            </a:r>
            <a:r>
              <a:rPr lang="ro-RO" sz="1400" b="1" dirty="0" smtClean="0"/>
              <a:t> </a:t>
            </a:r>
            <a:r>
              <a:rPr lang="en-US" sz="1400" b="1" dirty="0" err="1" smtClean="0"/>
              <a:t>colectiv</a:t>
            </a:r>
            <a:r>
              <a:rPr lang="ro-RO" sz="1400" b="1" dirty="0" smtClean="0"/>
              <a:t> </a:t>
            </a:r>
            <a:r>
              <a:rPr lang="en-US" sz="1400" b="1" dirty="0" smtClean="0"/>
              <a:t>-</a:t>
            </a:r>
            <a:r>
              <a:rPr lang="en-US" sz="1400" dirty="0" smtClean="0"/>
              <a:t>in </a:t>
            </a:r>
            <a:r>
              <a:rPr lang="en-US" sz="1400" dirty="0" err="1" smtClean="0"/>
              <a:t>functie</a:t>
            </a:r>
            <a:r>
              <a:rPr lang="en-US" sz="1400" dirty="0" smtClean="0"/>
              <a:t> de num</a:t>
            </a:r>
            <a:r>
              <a:rPr lang="ro-RO" sz="1400" dirty="0" smtClean="0"/>
              <a:t>ă</a:t>
            </a:r>
            <a:r>
              <a:rPr lang="en-US" sz="1400" dirty="0" err="1" smtClean="0"/>
              <a:t>rul</a:t>
            </a:r>
            <a:r>
              <a:rPr lang="en-US" sz="1400" dirty="0" smtClean="0"/>
              <a:t> de </a:t>
            </a:r>
            <a:r>
              <a:rPr lang="en-US" sz="1400" dirty="0" err="1" smtClean="0"/>
              <a:t>perso</a:t>
            </a:r>
            <a:r>
              <a:rPr lang="ro-RO" sz="1400" dirty="0" smtClean="0"/>
              <a:t>a</a:t>
            </a:r>
            <a:r>
              <a:rPr lang="en-US" sz="1400" dirty="0" smtClean="0"/>
              <a:t>ne</a:t>
            </a:r>
            <a:r>
              <a:rPr lang="ro-RO" sz="1400" dirty="0" smtClean="0"/>
              <a:t> </a:t>
            </a:r>
            <a:r>
              <a:rPr lang="en-US" sz="1400" dirty="0" err="1" smtClean="0"/>
              <a:t>afectate</a:t>
            </a:r>
            <a:r>
              <a:rPr lang="ro-RO" sz="1400" dirty="0" smtClean="0"/>
              <a:t>.</a:t>
            </a:r>
            <a:endParaRPr lang="ro-RO" sz="1400" smtClean="0"/>
          </a:p>
          <a:p>
            <a:pPr>
              <a:buNone/>
            </a:pPr>
            <a:endParaRPr lang="ro-RO" sz="1400" dirty="0" smtClean="0"/>
          </a:p>
          <a:p>
            <a:pPr>
              <a:buNone/>
            </a:pPr>
            <a:r>
              <a:rPr lang="ro-RO" sz="1400" dirty="0" smtClean="0"/>
              <a:t>Cauze: - legate de muncă.</a:t>
            </a:r>
          </a:p>
          <a:p>
            <a:pPr>
              <a:buNone/>
            </a:pPr>
            <a:r>
              <a:rPr lang="ro-RO" sz="1400" dirty="0" smtClean="0"/>
              <a:t>             - cauze personale.</a:t>
            </a:r>
            <a:endParaRPr lang="en-US" sz="1400" dirty="0"/>
          </a:p>
        </p:txBody>
      </p:sp>
      <p:sp>
        <p:nvSpPr>
          <p:cNvPr id="7" name="Substituent conținut 6"/>
          <p:cNvSpPr>
            <a:spLocks noGrp="1"/>
          </p:cNvSpPr>
          <p:nvPr>
            <p:ph sz="half" idx="2"/>
          </p:nvPr>
        </p:nvSpPr>
        <p:spPr>
          <a:xfrm>
            <a:off x="4746171" y="1287237"/>
            <a:ext cx="4038600" cy="3394472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en-US" sz="1200" u="sng" dirty="0" err="1" smtClean="0"/>
              <a:t>Surse</a:t>
            </a:r>
            <a:r>
              <a:rPr lang="en-US" sz="1200" u="sng" dirty="0" smtClean="0"/>
              <a:t> ale </a:t>
            </a:r>
            <a:r>
              <a:rPr lang="en-US" sz="1200" u="sng" dirty="0" err="1" smtClean="0"/>
              <a:t>stresului</a:t>
            </a:r>
            <a:r>
              <a:rPr lang="ro-RO" sz="1200" u="sng" dirty="0" smtClean="0"/>
              <a:t> </a:t>
            </a:r>
            <a:r>
              <a:rPr lang="en-US" sz="1200" u="sng" dirty="0" err="1" smtClean="0"/>
              <a:t>în</a:t>
            </a:r>
            <a:r>
              <a:rPr lang="ro-RO" sz="1200" u="sng" dirty="0" smtClean="0"/>
              <a:t> </a:t>
            </a:r>
            <a:r>
              <a:rPr lang="en-US" sz="1200" u="sng" dirty="0" err="1" smtClean="0"/>
              <a:t>profesia</a:t>
            </a:r>
            <a:r>
              <a:rPr lang="ro-RO" sz="1200" u="sng" dirty="0" smtClean="0"/>
              <a:t> </a:t>
            </a:r>
            <a:r>
              <a:rPr lang="en-US" sz="1200" u="sng" dirty="0" err="1" smtClean="0"/>
              <a:t>didactică</a:t>
            </a:r>
            <a:endParaRPr lang="en-US" sz="1200" dirty="0" smtClean="0"/>
          </a:p>
          <a:p>
            <a:pPr fontAlgn="base">
              <a:buNone/>
            </a:pPr>
            <a:r>
              <a:rPr lang="en-US" sz="1200" dirty="0" smtClean="0"/>
              <a:t>• </a:t>
            </a:r>
            <a:r>
              <a:rPr lang="en-US" sz="1200" dirty="0" err="1" smtClean="0"/>
              <a:t>relația</a:t>
            </a:r>
            <a:r>
              <a:rPr lang="ro-RO" sz="1200" dirty="0" smtClean="0"/>
              <a:t> </a:t>
            </a:r>
            <a:r>
              <a:rPr lang="en-US" sz="1200" dirty="0" err="1" smtClean="0"/>
              <a:t>profesor-elev</a:t>
            </a:r>
            <a:r>
              <a:rPr lang="en-US" sz="1200" dirty="0" smtClean="0"/>
              <a:t>; </a:t>
            </a:r>
          </a:p>
          <a:p>
            <a:pPr fontAlgn="base">
              <a:buNone/>
            </a:pPr>
            <a:r>
              <a:rPr lang="en-US" sz="1200" dirty="0" smtClean="0"/>
              <a:t>• </a:t>
            </a:r>
            <a:r>
              <a:rPr lang="en-US" sz="1200" dirty="0" err="1" smtClean="0"/>
              <a:t>relația</a:t>
            </a:r>
            <a:r>
              <a:rPr lang="en-US" sz="1200" dirty="0" smtClean="0"/>
              <a:t> cu </a:t>
            </a:r>
            <a:r>
              <a:rPr lang="en-US" sz="1200" dirty="0" err="1" smtClean="0"/>
              <a:t>colegii</a:t>
            </a:r>
            <a:r>
              <a:rPr lang="en-US" sz="1200" dirty="0" smtClean="0"/>
              <a:t>; </a:t>
            </a:r>
          </a:p>
          <a:p>
            <a:pPr fontAlgn="base">
              <a:buNone/>
            </a:pPr>
            <a:r>
              <a:rPr lang="en-US" sz="1200" dirty="0" smtClean="0"/>
              <a:t>• </a:t>
            </a:r>
            <a:r>
              <a:rPr lang="en-US" sz="1200" dirty="0" err="1" smtClean="0"/>
              <a:t>relația</a:t>
            </a:r>
            <a:r>
              <a:rPr lang="en-US" sz="1200" dirty="0" smtClean="0"/>
              <a:t> cu </a:t>
            </a:r>
            <a:r>
              <a:rPr lang="en-US" sz="1200" dirty="0" err="1" smtClean="0"/>
              <a:t>părinții</a:t>
            </a:r>
            <a:r>
              <a:rPr lang="ro-RO" sz="1200" dirty="0" smtClean="0"/>
              <a:t> </a:t>
            </a:r>
            <a:r>
              <a:rPr lang="en-US" sz="1200" dirty="0" err="1" smtClean="0"/>
              <a:t>și</a:t>
            </a:r>
            <a:r>
              <a:rPr lang="ro-RO" sz="1200" dirty="0" smtClean="0"/>
              <a:t> </a:t>
            </a:r>
            <a:r>
              <a:rPr lang="en-US" sz="1200" dirty="0" err="1" smtClean="0"/>
              <a:t>comunitatea</a:t>
            </a:r>
            <a:r>
              <a:rPr lang="ro-RO" sz="1200" dirty="0" smtClean="0"/>
              <a:t> </a:t>
            </a:r>
            <a:r>
              <a:rPr lang="en-US" sz="1200" dirty="0" err="1" smtClean="0"/>
              <a:t>locală</a:t>
            </a:r>
            <a:r>
              <a:rPr lang="en-US" sz="1200" dirty="0" smtClean="0"/>
              <a:t>; </a:t>
            </a:r>
          </a:p>
          <a:p>
            <a:pPr fontAlgn="base">
              <a:buNone/>
            </a:pPr>
            <a:r>
              <a:rPr lang="en-US" sz="1200" dirty="0" smtClean="0"/>
              <a:t>• </a:t>
            </a:r>
            <a:r>
              <a:rPr lang="en-US" sz="1200" dirty="0" err="1" smtClean="0"/>
              <a:t>politica</a:t>
            </a:r>
            <a:r>
              <a:rPr lang="ro-RO" sz="1200" dirty="0" smtClean="0"/>
              <a:t> </a:t>
            </a:r>
            <a:r>
              <a:rPr lang="en-US" sz="1200" dirty="0" err="1" smtClean="0"/>
              <a:t>educațională</a:t>
            </a:r>
            <a:r>
              <a:rPr lang="ro-RO" sz="1200" dirty="0" smtClean="0"/>
              <a:t> </a:t>
            </a:r>
            <a:r>
              <a:rPr lang="en-US" sz="1200" dirty="0" err="1" smtClean="0"/>
              <a:t>incoerentă</a:t>
            </a:r>
            <a:r>
              <a:rPr lang="en-US" sz="1200" dirty="0" smtClean="0"/>
              <a:t>; </a:t>
            </a:r>
          </a:p>
          <a:p>
            <a:pPr fontAlgn="base">
              <a:buNone/>
            </a:pPr>
            <a:r>
              <a:rPr lang="en-US" sz="1200" dirty="0" smtClean="0"/>
              <a:t>• </a:t>
            </a:r>
            <a:r>
              <a:rPr lang="en-US" sz="1200" dirty="0" err="1" smtClean="0"/>
              <a:t>managementul</a:t>
            </a:r>
            <a:r>
              <a:rPr lang="ro-RO" sz="1200" dirty="0" smtClean="0"/>
              <a:t> </a:t>
            </a:r>
            <a:r>
              <a:rPr lang="en-US" sz="1200" dirty="0" err="1" smtClean="0"/>
              <a:t>organizației</a:t>
            </a:r>
            <a:r>
              <a:rPr lang="en-US" sz="1200" dirty="0" smtClean="0"/>
              <a:t>; </a:t>
            </a:r>
          </a:p>
          <a:p>
            <a:pPr fontAlgn="base">
              <a:buNone/>
            </a:pPr>
            <a:r>
              <a:rPr lang="en-US" sz="1200" dirty="0" smtClean="0"/>
              <a:t>• </a:t>
            </a:r>
            <a:r>
              <a:rPr lang="en-US" sz="1200" dirty="0" err="1" smtClean="0"/>
              <a:t>factorul</a:t>
            </a:r>
            <a:r>
              <a:rPr lang="ro-RO" sz="1200" dirty="0" smtClean="0"/>
              <a:t> </a:t>
            </a:r>
            <a:r>
              <a:rPr lang="en-US" sz="1200" dirty="0" err="1" smtClean="0"/>
              <a:t>timp</a:t>
            </a:r>
            <a:r>
              <a:rPr lang="en-US" sz="1200" dirty="0" smtClean="0"/>
              <a:t>; </a:t>
            </a:r>
          </a:p>
          <a:p>
            <a:pPr fontAlgn="base">
              <a:buNone/>
            </a:pPr>
            <a:r>
              <a:rPr lang="en-US" sz="1200" dirty="0" smtClean="0"/>
              <a:t>• </a:t>
            </a:r>
            <a:r>
              <a:rPr lang="en-US" sz="1200" dirty="0" err="1" smtClean="0"/>
              <a:t>resursele</a:t>
            </a:r>
            <a:r>
              <a:rPr lang="ro-RO" sz="1200" dirty="0" smtClean="0"/>
              <a:t> </a:t>
            </a:r>
            <a:r>
              <a:rPr lang="en-US" sz="1200" dirty="0" err="1" smtClean="0"/>
              <a:t>materiale</a:t>
            </a:r>
            <a:r>
              <a:rPr lang="en-US" sz="1200" dirty="0" smtClean="0"/>
              <a:t> ale </a:t>
            </a:r>
            <a:r>
              <a:rPr lang="en-US" sz="1200" dirty="0" err="1" smtClean="0"/>
              <a:t>școlii</a:t>
            </a:r>
            <a:r>
              <a:rPr lang="en-US" sz="1200" dirty="0" smtClean="0"/>
              <a:t>.</a:t>
            </a:r>
            <a:endParaRPr lang="ro-RO" sz="1200" dirty="0" smtClean="0"/>
          </a:p>
          <a:p>
            <a:pPr fontAlgn="base">
              <a:buNone/>
            </a:pPr>
            <a:endParaRPr lang="ro-RO" sz="1200" dirty="0" smtClean="0"/>
          </a:p>
          <a:p>
            <a:pPr fontAlgn="base">
              <a:buNone/>
            </a:pPr>
            <a:r>
              <a:rPr lang="en-US" sz="1200" dirty="0" smtClean="0"/>
              <a:t>CONCLUZII  SI RECOMADARI</a:t>
            </a:r>
          </a:p>
          <a:p>
            <a:pPr lvl="0"/>
            <a:r>
              <a:rPr lang="en-US" sz="1200" b="1" dirty="0" err="1" smtClean="0"/>
              <a:t>Identificarea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si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monitorizarea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factorilor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stres</a:t>
            </a:r>
            <a:endParaRPr lang="en-US" sz="1200" dirty="0" smtClean="0"/>
          </a:p>
          <a:p>
            <a:pPr lvl="0"/>
            <a:r>
              <a:rPr lang="en-US" sz="1200" b="1" dirty="0" smtClean="0"/>
              <a:t>Con</a:t>
            </a:r>
            <a:r>
              <a:rPr lang="ro-RO" sz="1200" b="1" dirty="0" smtClean="0"/>
              <a:t>ș</a:t>
            </a:r>
            <a:r>
              <a:rPr lang="en-US" sz="1200" b="1" dirty="0" err="1" smtClean="0"/>
              <a:t>tientizarea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propriilor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reac</a:t>
            </a:r>
            <a:r>
              <a:rPr lang="ro-RO" sz="1200" b="1" dirty="0" smtClean="0"/>
              <a:t>ț</a:t>
            </a:r>
            <a:r>
              <a:rPr lang="en-US" sz="1200" b="1" dirty="0" smtClean="0"/>
              <a:t>ii la </a:t>
            </a:r>
            <a:r>
              <a:rPr lang="en-US" sz="1200" b="1" dirty="0" err="1" smtClean="0"/>
              <a:t>stres</a:t>
            </a:r>
            <a:endParaRPr lang="en-US" sz="1200" dirty="0" smtClean="0"/>
          </a:p>
          <a:p>
            <a:pPr lvl="0"/>
            <a:r>
              <a:rPr lang="en-US" sz="1200" b="1" dirty="0" err="1" smtClean="0"/>
              <a:t>Dezvoltarea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unor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abilitati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si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comportamente</a:t>
            </a:r>
            <a:r>
              <a:rPr lang="en-US" sz="1200" b="1" dirty="0" smtClean="0"/>
              <a:t> de management al </a:t>
            </a:r>
            <a:r>
              <a:rPr lang="en-US" sz="1200" b="1" dirty="0" err="1" smtClean="0"/>
              <a:t>stresului</a:t>
            </a:r>
            <a:endParaRPr lang="en-US" sz="1200" dirty="0" smtClean="0"/>
          </a:p>
          <a:p>
            <a:pPr lvl="0"/>
            <a:r>
              <a:rPr lang="en-US" sz="1200" b="1" dirty="0" err="1" smtClean="0"/>
              <a:t>Stabilirea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si</a:t>
            </a:r>
            <a:r>
              <a:rPr lang="ro-RO" sz="1200" b="1" dirty="0" smtClean="0"/>
              <a:t> </a:t>
            </a:r>
            <a:r>
              <a:rPr lang="en-US" sz="1200" b="1" dirty="0" smtClean="0"/>
              <a:t>men</a:t>
            </a:r>
            <a:r>
              <a:rPr lang="ro-RO" sz="1200" b="1" dirty="0" smtClean="0"/>
              <a:t>ț</a:t>
            </a:r>
            <a:r>
              <a:rPr lang="en-US" sz="1200" b="1" dirty="0" err="1" smtClean="0"/>
              <a:t>inerea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unui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suport</a:t>
            </a:r>
            <a:r>
              <a:rPr lang="en-US" sz="1200" b="1" dirty="0" smtClean="0"/>
              <a:t> social </a:t>
            </a:r>
            <a:r>
              <a:rPr lang="en-US" sz="1200" b="1" dirty="0" err="1" smtClean="0"/>
              <a:t>adecvat</a:t>
            </a:r>
            <a:endParaRPr lang="en-US" sz="1200" dirty="0" smtClean="0"/>
          </a:p>
          <a:p>
            <a:pPr lvl="0"/>
            <a:r>
              <a:rPr lang="en-US" sz="1200" b="1" dirty="0" err="1" smtClean="0"/>
              <a:t>Dezvoltarea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unui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stil</a:t>
            </a:r>
            <a:r>
              <a:rPr lang="en-US" sz="1200" b="1" dirty="0" smtClean="0"/>
              <a:t> de via</a:t>
            </a:r>
            <a:r>
              <a:rPr lang="ro-RO" sz="1200" b="1" dirty="0" err="1" smtClean="0"/>
              <a:t>ță</a:t>
            </a:r>
            <a:r>
              <a:rPr lang="ro-RO" sz="1200" b="1" dirty="0" smtClean="0"/>
              <a:t> </a:t>
            </a:r>
            <a:r>
              <a:rPr lang="en-US" sz="1200" b="1" dirty="0" smtClean="0"/>
              <a:t>s</a:t>
            </a:r>
            <a:r>
              <a:rPr lang="ro-RO" sz="1200" b="1" dirty="0" err="1" smtClean="0"/>
              <a:t>ănă</a:t>
            </a:r>
            <a:r>
              <a:rPr lang="en-US" sz="1200" b="1" dirty="0" err="1" smtClean="0"/>
              <a:t>tos</a:t>
            </a:r>
            <a:endParaRPr lang="en-US" sz="1200" dirty="0" smtClean="0"/>
          </a:p>
          <a:p>
            <a:r>
              <a:rPr lang="en-US" sz="1200" b="1" dirty="0" err="1" smtClean="0"/>
              <a:t>Dezvoltarea</a:t>
            </a:r>
            <a:r>
              <a:rPr lang="ro-RO" sz="1200" b="1" dirty="0" smtClean="0"/>
              <a:t> î</a:t>
            </a:r>
            <a:r>
              <a:rPr lang="en-US" sz="1200" b="1" dirty="0" err="1" smtClean="0"/>
              <a:t>ncrederii</a:t>
            </a:r>
            <a:r>
              <a:rPr lang="en-US" sz="1200" b="1" dirty="0" smtClean="0"/>
              <a:t> </a:t>
            </a:r>
            <a:r>
              <a:rPr lang="ro-RO" sz="1200" b="1" dirty="0" smtClean="0"/>
              <a:t>î</a:t>
            </a:r>
            <a:r>
              <a:rPr lang="en-US" sz="1200" b="1" dirty="0" smtClean="0"/>
              <a:t>n </a:t>
            </a:r>
            <a:r>
              <a:rPr lang="en-US" sz="1200" b="1" dirty="0" err="1" smtClean="0"/>
              <a:t>propria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persoan</a:t>
            </a:r>
            <a:r>
              <a:rPr lang="ro-RO" sz="1200" b="1" dirty="0" smtClean="0"/>
              <a:t>ă</a:t>
            </a:r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burn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5780" y="3548130"/>
            <a:ext cx="1754020" cy="1468194"/>
          </a:xfrm>
          <a:prstGeom prst="rect">
            <a:avLst/>
          </a:prstGeom>
        </p:spPr>
      </p:pic>
      <p:sp>
        <p:nvSpPr>
          <p:cNvPr id="11" name="Titlu 10"/>
          <p:cNvSpPr>
            <a:spLocks noGrp="1"/>
          </p:cNvSpPr>
          <p:nvPr>
            <p:ph type="title"/>
          </p:nvPr>
        </p:nvSpPr>
        <p:spPr>
          <a:xfrm>
            <a:off x="3464416" y="205979"/>
            <a:ext cx="5222383" cy="857250"/>
          </a:xfrm>
        </p:spPr>
        <p:txBody>
          <a:bodyPr/>
          <a:lstStyle/>
          <a:p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Sindromul </a:t>
            </a:r>
            <a:r>
              <a:rPr lang="ro-RO" b="1" i="1" dirty="0" smtClean="0">
                <a:solidFill>
                  <a:schemeClr val="accent2">
                    <a:lumMod val="75000"/>
                  </a:schemeClr>
                </a:solidFill>
              </a:rPr>
              <a:t>BURNOUT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ubstituent conținut 11"/>
          <p:cNvSpPr>
            <a:spLocks noGrp="1"/>
          </p:cNvSpPr>
          <p:nvPr>
            <p:ph sz="half" idx="1"/>
          </p:nvPr>
        </p:nvSpPr>
        <p:spPr>
          <a:xfrm>
            <a:off x="457200" y="1120462"/>
            <a:ext cx="4038600" cy="37541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o-RO" sz="2600" b="1" dirty="0" smtClean="0">
                <a:solidFill>
                  <a:srgbClr val="FF0000"/>
                </a:solidFill>
              </a:rPr>
              <a:t>Ce este? </a:t>
            </a:r>
          </a:p>
          <a:p>
            <a:r>
              <a:rPr lang="ro-RO" sz="2000" dirty="0" smtClean="0"/>
              <a:t>Epuizare psihică și nervoasă</a:t>
            </a:r>
          </a:p>
          <a:p>
            <a:r>
              <a:rPr lang="ro-RO" sz="2000" dirty="0" smtClean="0"/>
              <a:t>Suprasolicitare</a:t>
            </a:r>
          </a:p>
          <a:p>
            <a:pPr>
              <a:buNone/>
            </a:pPr>
            <a:r>
              <a:rPr lang="ro-RO" sz="2000" b="1" dirty="0" smtClean="0">
                <a:solidFill>
                  <a:srgbClr val="FF0000"/>
                </a:solidFill>
              </a:rPr>
              <a:t>Cauze – externe și interne</a:t>
            </a:r>
          </a:p>
          <a:p>
            <a:r>
              <a:rPr lang="ro-RO" sz="2000" dirty="0" smtClean="0"/>
              <a:t>Solicitări crescute;</a:t>
            </a:r>
          </a:p>
          <a:p>
            <a:r>
              <a:rPr lang="ro-RO" sz="2000" dirty="0" smtClean="0"/>
              <a:t>Presiunea timpului;</a:t>
            </a:r>
          </a:p>
          <a:p>
            <a:r>
              <a:rPr lang="ro-RO" sz="2000" dirty="0" smtClean="0"/>
              <a:t>Lipsa de resurse;</a:t>
            </a:r>
          </a:p>
          <a:p>
            <a:r>
              <a:rPr lang="ro-RO" sz="2000" dirty="0" smtClean="0"/>
              <a:t>Presiune din partea superiorilor;</a:t>
            </a:r>
          </a:p>
          <a:p>
            <a:r>
              <a:rPr lang="ro-RO" sz="2000" dirty="0" smtClean="0"/>
              <a:t>Relații tensionate;</a:t>
            </a:r>
          </a:p>
          <a:p>
            <a:r>
              <a:rPr lang="ro-RO" sz="2000" dirty="0" smtClean="0"/>
              <a:t>Lipsa feedback-ului pozitiv;</a:t>
            </a:r>
          </a:p>
          <a:p>
            <a:r>
              <a:rPr lang="ro-RO" sz="2000" dirty="0" smtClean="0"/>
              <a:t>Dorința de ascensiune socială;</a:t>
            </a:r>
          </a:p>
          <a:p>
            <a:r>
              <a:rPr lang="ro-RO" sz="2000" dirty="0" smtClean="0"/>
              <a:t>Renunțarea la viața personală/ socială.</a:t>
            </a:r>
          </a:p>
          <a:p>
            <a:pPr>
              <a:buNone/>
            </a:pPr>
            <a:r>
              <a:rPr lang="ro-RO" sz="2000" b="1" dirty="0" smtClean="0">
                <a:solidFill>
                  <a:srgbClr val="FF0000"/>
                </a:solidFill>
              </a:rPr>
              <a:t>Indicatori</a:t>
            </a:r>
          </a:p>
          <a:p>
            <a:r>
              <a:rPr lang="ro-RO" sz="2000" dirty="0" smtClean="0"/>
              <a:t>Lipsa poftei de mâncare;</a:t>
            </a:r>
          </a:p>
          <a:p>
            <a:r>
              <a:rPr lang="ro-RO" sz="2000" dirty="0" smtClean="0"/>
              <a:t>Iritabilitate;</a:t>
            </a:r>
          </a:p>
          <a:p>
            <a:r>
              <a:rPr lang="ro-RO" sz="2000" dirty="0" smtClean="0"/>
              <a:t>Insomnii;</a:t>
            </a:r>
          </a:p>
          <a:p>
            <a:r>
              <a:rPr lang="ro-RO" sz="2000" dirty="0" smtClean="0"/>
              <a:t>Lipsa de concentrare;</a:t>
            </a:r>
          </a:p>
          <a:p>
            <a:r>
              <a:rPr lang="ro-RO" sz="2000" dirty="0" smtClean="0"/>
              <a:t>Stima de sine foarte scăzută.</a:t>
            </a:r>
          </a:p>
        </p:txBody>
      </p:sp>
      <p:sp>
        <p:nvSpPr>
          <p:cNvPr id="13" name="Substituent conținut 12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48964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o-RO" sz="2000" b="1" dirty="0" smtClean="0">
                <a:solidFill>
                  <a:srgbClr val="FF0000"/>
                </a:solidFill>
              </a:rPr>
              <a:t>Cum prevenim?</a:t>
            </a:r>
          </a:p>
          <a:p>
            <a:r>
              <a:rPr lang="ro-RO" sz="2000" dirty="0" smtClean="0"/>
              <a:t>Regula celor trei 8. </a:t>
            </a:r>
          </a:p>
          <a:p>
            <a:r>
              <a:rPr lang="ro-RO" sz="2000" dirty="0" smtClean="0"/>
              <a:t>Cuantificarea temporală a muncii.</a:t>
            </a:r>
          </a:p>
          <a:p>
            <a:r>
              <a:rPr lang="ro-RO" sz="2000" dirty="0" smtClean="0"/>
              <a:t>Stabilirea priorităților.</a:t>
            </a:r>
          </a:p>
          <a:p>
            <a:pPr>
              <a:buNone/>
            </a:pPr>
            <a:endParaRPr lang="ro-RO" sz="2000" dirty="0" smtClean="0"/>
          </a:p>
          <a:p>
            <a:pPr>
              <a:buNone/>
            </a:pPr>
            <a:r>
              <a:rPr lang="ro-RO" sz="2000" b="1" dirty="0" smtClean="0">
                <a:solidFill>
                  <a:srgbClr val="FF0000"/>
                </a:solidFill>
              </a:rPr>
              <a:t>Soluții</a:t>
            </a:r>
          </a:p>
          <a:p>
            <a:r>
              <a:rPr lang="ro-RO" sz="2000" dirty="0" smtClean="0"/>
              <a:t>Repaus, scoatere din mediu.</a:t>
            </a:r>
          </a:p>
          <a:p>
            <a:r>
              <a:rPr lang="ro-RO" sz="2000" dirty="0" smtClean="0"/>
              <a:t>Organizarea eficientă a timpului.</a:t>
            </a:r>
            <a:endParaRPr lang="en-US" sz="2000" dirty="0" smtClean="0"/>
          </a:p>
          <a:p>
            <a:r>
              <a:rPr lang="ro-RO" sz="2000" dirty="0" smtClean="0"/>
              <a:t>Activități recreative.</a:t>
            </a:r>
          </a:p>
          <a:p>
            <a:r>
              <a:rPr lang="ro-RO" sz="2000" dirty="0" smtClean="0"/>
              <a:t>Sport, activități în aer liber.</a:t>
            </a:r>
          </a:p>
          <a:p>
            <a:r>
              <a:rPr lang="ro-RO" sz="2000" dirty="0" smtClean="0"/>
              <a:t>Contact social.</a:t>
            </a:r>
          </a:p>
          <a:p>
            <a:r>
              <a:rPr lang="ro-RO" sz="2000" dirty="0" smtClean="0"/>
              <a:t>Consiliere psihologică, psihoterapie.</a:t>
            </a:r>
          </a:p>
        </p:txBody>
      </p:sp>
      <p:sp>
        <p:nvSpPr>
          <p:cNvPr id="14" name="Dreptunghi rotunjit 13"/>
          <p:cNvSpPr/>
          <p:nvPr/>
        </p:nvSpPr>
        <p:spPr>
          <a:xfrm>
            <a:off x="5550795" y="4623516"/>
            <a:ext cx="2678806" cy="30265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i="1" dirty="0" smtClean="0">
                <a:solidFill>
                  <a:schemeClr val="tx1"/>
                </a:solidFill>
              </a:rPr>
              <a:t>Simți că nu mai poți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5" name="Dreptunghi rotunjit 14"/>
          <p:cNvSpPr/>
          <p:nvPr/>
        </p:nvSpPr>
        <p:spPr>
          <a:xfrm>
            <a:off x="5338293" y="4250028"/>
            <a:ext cx="2665926" cy="270457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i="1" dirty="0" smtClean="0">
                <a:solidFill>
                  <a:schemeClr val="tx1"/>
                </a:solidFill>
              </a:rPr>
              <a:t>Arde ca o flacără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FF0000"/>
                </a:solidFill>
              </a:rPr>
              <a:t>Stresul în profesia didactică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7572777" cy="33944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o-RO" sz="3200" i="1" dirty="0" smtClean="0"/>
              <a:t>    </a:t>
            </a:r>
            <a:r>
              <a:rPr lang="ro-RO" sz="2000" i="1" dirty="0" smtClean="0"/>
              <a:t>conferențiar dr. </a:t>
            </a:r>
            <a:r>
              <a:rPr lang="ro-RO" sz="2000" dirty="0" err="1" smtClean="0"/>
              <a:t>Țocu</a:t>
            </a:r>
            <a:r>
              <a:rPr lang="ro-RO" sz="2000" dirty="0" smtClean="0"/>
              <a:t> Rodica </a:t>
            </a:r>
            <a:r>
              <a:rPr lang="ro-RO" sz="1600" dirty="0" smtClean="0"/>
              <a:t>(DPPD Universitatea Dunărea de Jos Galați)</a:t>
            </a:r>
          </a:p>
          <a:p>
            <a:r>
              <a:rPr lang="ro-RO" sz="2000" dirty="0" smtClean="0">
                <a:solidFill>
                  <a:srgbClr val="C00000"/>
                </a:solidFill>
              </a:rPr>
              <a:t>MANAGEMENTUL TIMPULUI ÎN SITUAȚII DE STRES</a:t>
            </a:r>
          </a:p>
          <a:p>
            <a:pPr>
              <a:buNone/>
            </a:pPr>
            <a:endParaRPr lang="ro-RO" sz="20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o-RO" sz="2000" dirty="0" smtClean="0"/>
              <a:t>    </a:t>
            </a:r>
            <a:r>
              <a:rPr lang="ro-RO" sz="2000" i="1" dirty="0" smtClean="0"/>
              <a:t>asistent univ. dr. </a:t>
            </a:r>
            <a:r>
              <a:rPr lang="ro-RO" sz="2000" dirty="0" err="1" smtClean="0"/>
              <a:t>Iordăchiță</a:t>
            </a:r>
            <a:r>
              <a:rPr lang="ro-RO" sz="2000" dirty="0" smtClean="0"/>
              <a:t> Gabriela Violeta</a:t>
            </a:r>
            <a:r>
              <a:rPr lang="ro-RO" sz="1600" dirty="0" smtClean="0"/>
              <a:t>(</a:t>
            </a:r>
            <a:r>
              <a:rPr lang="vi-VN" sz="1600" dirty="0" smtClean="0"/>
              <a:t>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Facultatea de Medicină și Farmacie, Universitatea "Dunărea de Jos", Galați</a:t>
            </a:r>
            <a:r>
              <a:rPr lang="ro-RO" sz="16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prof. cons. psih. Centrul Județean de Resurse și Asistență Educațională, Galați</a:t>
            </a:r>
            <a:r>
              <a:rPr lang="ro-RO" sz="1600" dirty="0" smtClean="0"/>
              <a:t>)</a:t>
            </a:r>
          </a:p>
          <a:p>
            <a:r>
              <a:rPr lang="ro-RO" sz="2000" dirty="0" smtClean="0">
                <a:solidFill>
                  <a:srgbClr val="C00000"/>
                </a:solidFill>
              </a:rPr>
              <a:t>MODELUL TRANZACȚIONAL AL STRESULUI APLICAT ÎN CAZUL PROFESORULUI ÎN ONLINE</a:t>
            </a:r>
          </a:p>
          <a:p>
            <a:pPr>
              <a:buNone/>
            </a:pPr>
            <a:endParaRPr lang="ro-RO" sz="16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o-RO" sz="2000" i="1" dirty="0" smtClean="0"/>
              <a:t>     lector dr. </a:t>
            </a:r>
            <a:r>
              <a:rPr lang="ro-RO" sz="2000" dirty="0" err="1" smtClean="0"/>
              <a:t>Mindu</a:t>
            </a:r>
            <a:r>
              <a:rPr lang="ro-RO" sz="2000" dirty="0" smtClean="0"/>
              <a:t> </a:t>
            </a:r>
            <a:r>
              <a:rPr lang="ro-RO" sz="2000" dirty="0" err="1" smtClean="0"/>
              <a:t>Sandrina</a:t>
            </a:r>
            <a:r>
              <a:rPr lang="ro-RO" sz="2000" dirty="0" smtClean="0"/>
              <a:t> </a:t>
            </a:r>
            <a:r>
              <a:rPr lang="ro-RO" sz="1600" dirty="0" smtClean="0"/>
              <a:t>(DPPD Universitatea Dunărea de Jos Galați)</a:t>
            </a:r>
          </a:p>
          <a:p>
            <a:r>
              <a:rPr lang="ro-RO" sz="2000" dirty="0" smtClean="0">
                <a:solidFill>
                  <a:srgbClr val="C00000"/>
                </a:solidFill>
              </a:rPr>
              <a:t>FACTORI PREDICTORI AI AMELIORĂRII STRESULUI PROFESIONAL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242894"/>
          </a:xfrm>
        </p:spPr>
        <p:txBody>
          <a:bodyPr/>
          <a:lstStyle/>
          <a:p>
            <a:pPr algn="r"/>
            <a:r>
              <a:rPr lang="ro-RO" dirty="0" smtClean="0">
                <a:solidFill>
                  <a:srgbClr val="C80064"/>
                </a:solidFill>
              </a:rPr>
              <a:t>Să împărtășim idei!</a:t>
            </a:r>
            <a:endParaRPr lang="en-US" dirty="0">
              <a:solidFill>
                <a:srgbClr val="C80064"/>
              </a:solidFill>
            </a:endParaRPr>
          </a:p>
        </p:txBody>
      </p:sp>
      <p:pic>
        <p:nvPicPr>
          <p:cNvPr id="6" name="Substituent conținut 5" descr="incredere-in-fortele-proprii-640x48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4018" y="1936504"/>
            <a:ext cx="3110457" cy="2332843"/>
          </a:xfrm>
        </p:spPr>
      </p:pic>
      <p:sp>
        <p:nvSpPr>
          <p:cNvPr id="7" name="Substituent conținut 6"/>
          <p:cNvSpPr>
            <a:spLocks noGrp="1"/>
          </p:cNvSpPr>
          <p:nvPr>
            <p:ph sz="half" idx="2"/>
          </p:nvPr>
        </p:nvSpPr>
        <p:spPr>
          <a:xfrm>
            <a:off x="4134118" y="1200151"/>
            <a:ext cx="4552682" cy="3394472"/>
          </a:xfrm>
        </p:spPr>
        <p:txBody>
          <a:bodyPr>
            <a:normAutofit/>
          </a:bodyPr>
          <a:lstStyle/>
          <a:p>
            <a:r>
              <a:rPr lang="ro-RO" sz="2000" dirty="0" smtClean="0"/>
              <a:t>Experiențe personale</a:t>
            </a:r>
          </a:p>
          <a:p>
            <a:r>
              <a:rPr lang="ro-RO" sz="2000" dirty="0" smtClean="0"/>
              <a:t>Strategii de gestionare eficientă a stresului</a:t>
            </a:r>
          </a:p>
          <a:p>
            <a:r>
              <a:rPr lang="ro-RO" sz="2000" dirty="0" smtClean="0"/>
              <a:t>Feedback-ul participanților</a:t>
            </a:r>
          </a:p>
          <a:p>
            <a:endParaRPr lang="ro-RO" sz="2000" dirty="0" smtClean="0"/>
          </a:p>
          <a:p>
            <a:pPr>
              <a:buFont typeface="Wingdings" pitchFamily="2" charset="2"/>
              <a:buChar char="q"/>
            </a:pPr>
            <a:r>
              <a:rPr lang="ro-RO" sz="2000" b="1" dirty="0" err="1" smtClean="0">
                <a:solidFill>
                  <a:srgbClr val="C00000"/>
                </a:solidFill>
              </a:rPr>
              <a:t>Exercitii</a:t>
            </a:r>
            <a:r>
              <a:rPr lang="ro-RO" sz="2000" b="1" dirty="0" smtClean="0">
                <a:solidFill>
                  <a:srgbClr val="C00000"/>
                </a:solidFill>
              </a:rPr>
              <a:t> de respirație conștientă</a:t>
            </a:r>
          </a:p>
          <a:p>
            <a:pPr>
              <a:buFont typeface="Wingdings" pitchFamily="2" charset="2"/>
              <a:buChar char="q"/>
            </a:pPr>
            <a:endParaRPr lang="ro-RO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o-RO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400" b="1" dirty="0" smtClean="0">
                <a:solidFill>
                  <a:srgbClr val="C00000"/>
                </a:solidFill>
              </a:rPr>
              <a:t>https://padlet.com/alinapopa1/rz3dtjyhga6x9pet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sz="5400" b="1" dirty="0" smtClean="0"/>
              <a:t>VĂ MULȚUMIM!</a:t>
            </a:r>
            <a:endParaRPr lang="en-US" sz="5400" b="1" dirty="0"/>
          </a:p>
        </p:txBody>
      </p:sp>
      <p:sp>
        <p:nvSpPr>
          <p:cNvPr id="6" name="Subtitlu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sz="2400" dirty="0" smtClean="0"/>
              <a:t>Prezenta se va completa </a:t>
            </a:r>
            <a:r>
              <a:rPr lang="ro-RO" sz="2400" dirty="0" err="1" smtClean="0"/>
              <a:t>aici-</a:t>
            </a:r>
            <a:endParaRPr lang="ro-RO" sz="2400" dirty="0" smtClean="0"/>
          </a:p>
          <a:p>
            <a:r>
              <a:rPr lang="ro-RO" sz="2400" dirty="0" smtClean="0"/>
              <a:t> </a:t>
            </a:r>
            <a:r>
              <a:rPr lang="en-US" dirty="0" smtClean="0">
                <a:hlinkClick r:id="rId2"/>
              </a:rPr>
              <a:t>https://forms.gle/RvgmntLAtdJi8R5J9</a:t>
            </a:r>
            <a:endParaRPr lang="ro-RO" dirty="0" smtClean="0"/>
          </a:p>
          <a:p>
            <a:endParaRPr lang="ro-RO" dirty="0" smtClean="0"/>
          </a:p>
          <a:p>
            <a:endParaRPr lang="en-US" dirty="0"/>
          </a:p>
        </p:txBody>
      </p:sp>
      <p:sp>
        <p:nvSpPr>
          <p:cNvPr id="7" name="Dreptunghi 6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FFC000"/>
                </a:solidFill>
              </a:rPr>
              <a:t>TEMA:</a:t>
            </a:r>
            <a:r>
              <a:rPr lang="ro-RO" dirty="0" smtClean="0">
                <a:solidFill>
                  <a:srgbClr val="FFC000"/>
                </a:solidFill>
              </a:rPr>
              <a:t>   </a:t>
            </a:r>
            <a:r>
              <a:rPr lang="ro-RO" b="1" dirty="0" smtClean="0">
                <a:solidFill>
                  <a:schemeClr val="tx1"/>
                </a:solidFill>
              </a:rPr>
              <a:t>Managementul stresului profesional </a:t>
            </a:r>
            <a:br>
              <a:rPr lang="ro-RO" b="1" dirty="0" smtClean="0">
                <a:solidFill>
                  <a:schemeClr val="tx1"/>
                </a:solidFill>
              </a:rPr>
            </a:br>
            <a:r>
              <a:rPr lang="ro-RO" b="1" dirty="0" smtClean="0">
                <a:solidFill>
                  <a:schemeClr val="tx1"/>
                </a:solidFill>
              </a:rPr>
              <a:t>în învățământul primar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sz="2000" dirty="0" smtClean="0"/>
              <a:t>13.15 - 13.30 – Salutul virtual</a:t>
            </a:r>
          </a:p>
          <a:p>
            <a:r>
              <a:rPr lang="ro-RO" sz="2000" dirty="0" smtClean="0"/>
              <a:t>13.30 - 13.35 – Emoția zilei</a:t>
            </a:r>
          </a:p>
          <a:p>
            <a:r>
              <a:rPr lang="ro-RO" sz="2000" dirty="0" smtClean="0"/>
              <a:t>13.35 – 13.45 – Prezentarea școlii gazdă</a:t>
            </a:r>
          </a:p>
          <a:p>
            <a:r>
              <a:rPr lang="ro-RO" sz="2000" dirty="0" smtClean="0"/>
              <a:t>13.45 – 14.00 – Studiu experimental ,,Surse percepute ale stresului didactic”</a:t>
            </a:r>
          </a:p>
          <a:p>
            <a:r>
              <a:rPr lang="ro-RO" sz="2000" dirty="0" smtClean="0"/>
              <a:t>14.00 – 15.00 – Stresul in profesia didactică</a:t>
            </a:r>
          </a:p>
          <a:p>
            <a:pPr>
              <a:buNone/>
            </a:pPr>
            <a:r>
              <a:rPr lang="ro-RO" sz="2000" dirty="0" smtClean="0"/>
              <a:t>      </a:t>
            </a:r>
            <a:r>
              <a:rPr lang="ro-RO" sz="2000" dirty="0" err="1" smtClean="0">
                <a:latin typeface="Algerian" pitchFamily="82" charset="0"/>
              </a:rPr>
              <a:t>Invitati</a:t>
            </a:r>
            <a:r>
              <a:rPr lang="ro-RO" sz="2000" dirty="0" smtClean="0"/>
              <a:t>: </a:t>
            </a:r>
            <a:r>
              <a:rPr lang="ro-RO" sz="2000" i="1" dirty="0" smtClean="0"/>
              <a:t>conferențiar dr. </a:t>
            </a:r>
            <a:r>
              <a:rPr lang="ro-RO" sz="2000" dirty="0" err="1" smtClean="0"/>
              <a:t>Țocu</a:t>
            </a:r>
            <a:r>
              <a:rPr lang="ro-RO" sz="2000" dirty="0" smtClean="0"/>
              <a:t> Rodica </a:t>
            </a:r>
            <a:r>
              <a:rPr lang="ro-RO" sz="1700" dirty="0" smtClean="0"/>
              <a:t>(DPPD Universitatea Dunărea de Jos Galați)</a:t>
            </a:r>
          </a:p>
          <a:p>
            <a:pPr>
              <a:buNone/>
            </a:pPr>
            <a:r>
              <a:rPr lang="ro-RO" sz="2000" dirty="0" smtClean="0"/>
              <a:t>                          </a:t>
            </a:r>
            <a:r>
              <a:rPr lang="ro-RO" sz="1800" i="1" dirty="0" smtClean="0"/>
              <a:t>asistent univ. dr. </a:t>
            </a:r>
            <a:r>
              <a:rPr lang="ro-RO" sz="1800" dirty="0" err="1" smtClean="0"/>
              <a:t>Iordăchiță</a:t>
            </a:r>
            <a:r>
              <a:rPr lang="ro-RO" sz="1800" dirty="0" smtClean="0"/>
              <a:t> Gabriela ( Facultatea de Medicină și Farmacie)</a:t>
            </a:r>
          </a:p>
          <a:p>
            <a:pPr>
              <a:buNone/>
            </a:pPr>
            <a:r>
              <a:rPr lang="ro-RO" sz="1800" i="1" dirty="0" smtClean="0"/>
              <a:t>                             lector dr. </a:t>
            </a:r>
            <a:r>
              <a:rPr lang="ro-RO" sz="1800" dirty="0" err="1" smtClean="0"/>
              <a:t>Mindu</a:t>
            </a:r>
            <a:r>
              <a:rPr lang="ro-RO" sz="1800" dirty="0" smtClean="0"/>
              <a:t> </a:t>
            </a:r>
            <a:r>
              <a:rPr lang="ro-RO" sz="1800" dirty="0" err="1" smtClean="0"/>
              <a:t>Sandrina</a:t>
            </a:r>
            <a:r>
              <a:rPr lang="ro-RO" sz="1800" dirty="0" smtClean="0"/>
              <a:t> </a:t>
            </a:r>
            <a:r>
              <a:rPr lang="ro-RO" sz="1700" dirty="0" smtClean="0"/>
              <a:t>(DPPD Universitatea Dunărea de Jos Galați)</a:t>
            </a:r>
            <a:endParaRPr lang="ro-RO" sz="2000" dirty="0" smtClean="0"/>
          </a:p>
          <a:p>
            <a:r>
              <a:rPr lang="ro-RO" sz="2000" dirty="0" smtClean="0"/>
              <a:t>15.00 – 15.20 – Să </a:t>
            </a:r>
            <a:r>
              <a:rPr lang="ro-RO" sz="2000" dirty="0" err="1" smtClean="0"/>
              <a:t>împătășim</a:t>
            </a:r>
            <a:r>
              <a:rPr lang="ro-RO" sz="2000" dirty="0" smtClean="0"/>
              <a:t> idei ! </a:t>
            </a:r>
          </a:p>
          <a:p>
            <a:r>
              <a:rPr lang="ro-RO" sz="2000" dirty="0" smtClean="0"/>
              <a:t>15.20 - 15.30 – Analiza activității</a:t>
            </a:r>
          </a:p>
          <a:p>
            <a:pPr>
              <a:buNone/>
            </a:pPr>
            <a:endParaRPr lang="ro-RO" sz="2000" dirty="0" smtClean="0"/>
          </a:p>
          <a:p>
            <a:pPr>
              <a:buNone/>
            </a:pPr>
            <a:endParaRPr lang="ro-RO" sz="2400" dirty="0" smtClean="0"/>
          </a:p>
          <a:p>
            <a:pPr>
              <a:buNone/>
            </a:pPr>
            <a:endParaRPr lang="ro-RO" sz="2400" dirty="0" smtClean="0"/>
          </a:p>
          <a:p>
            <a:endParaRPr lang="ro-RO" sz="2400" dirty="0" smtClean="0"/>
          </a:p>
          <a:p>
            <a:endParaRPr lang="ro-RO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7475" y="458157"/>
            <a:ext cx="6178189" cy="1453234"/>
          </a:xfrm>
        </p:spPr>
        <p:txBody>
          <a:bodyPr>
            <a:noAutofit/>
          </a:bodyPr>
          <a:lstStyle/>
          <a:p>
            <a:r>
              <a:rPr lang="ro-RO" sz="4400" dirty="0" smtClean="0"/>
              <a:t>Care e emoția pe care o simți azi?</a:t>
            </a:r>
            <a:endParaRPr lang="en-US" sz="4400" dirty="0"/>
          </a:p>
        </p:txBody>
      </p:sp>
      <p:sp>
        <p:nvSpPr>
          <p:cNvPr id="8" name="Substituent conținut 7"/>
          <p:cNvSpPr>
            <a:spLocks noGrp="1"/>
          </p:cNvSpPr>
          <p:nvPr>
            <p:ph idx="1"/>
          </p:nvPr>
        </p:nvSpPr>
        <p:spPr>
          <a:xfrm>
            <a:off x="2766797" y="2247654"/>
            <a:ext cx="5912628" cy="1796312"/>
          </a:xfrm>
        </p:spPr>
        <p:txBody>
          <a:bodyPr>
            <a:normAutofit/>
          </a:bodyPr>
          <a:lstStyle/>
          <a:p>
            <a:r>
              <a:rPr lang="ro-RO" dirty="0" smtClean="0"/>
              <a:t>Accesați </a:t>
            </a:r>
            <a:r>
              <a:rPr lang="ro-RO" sz="3600" dirty="0" err="1" smtClean="0">
                <a:hlinkClick r:id="rId2"/>
              </a:rPr>
              <a:t>www.menti.com</a:t>
            </a:r>
            <a:endParaRPr lang="ro-RO" sz="3600" dirty="0" smtClean="0"/>
          </a:p>
          <a:p>
            <a:r>
              <a:rPr lang="ro-RO" dirty="0" err="1" smtClean="0"/>
              <a:t>Introduceti</a:t>
            </a:r>
            <a:r>
              <a:rPr lang="ro-RO" dirty="0" smtClean="0"/>
              <a:t> codul </a:t>
            </a:r>
            <a:r>
              <a:rPr lang="en-US" sz="3600" b="1" dirty="0" smtClean="0"/>
              <a:t>93 67 88 4</a:t>
            </a:r>
            <a:endParaRPr lang="ro-RO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174642" y="386284"/>
            <a:ext cx="5512158" cy="857250"/>
          </a:xfrm>
        </p:spPr>
        <p:txBody>
          <a:bodyPr>
            <a:noAutofit/>
          </a:bodyPr>
          <a:lstStyle/>
          <a:p>
            <a:pPr algn="r"/>
            <a:r>
              <a:rPr lang="ro-R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Școala „Ludovic Cosma” </a:t>
            </a:r>
            <a:br>
              <a:rPr lang="ro-R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o-R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în trecut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2987899" y="1345841"/>
            <a:ext cx="5698901" cy="324878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ro-RO" dirty="0" smtClean="0"/>
              <a:t>Prima școală publică înființată în Galați, după reforma învățământului din 1864 a fost </a:t>
            </a:r>
            <a:r>
              <a:rPr lang="ro-RO" b="1" dirty="0" smtClean="0"/>
              <a:t>Școala nr. 3 de băieți, viitoarea Școala nr. 19 din Galați botezată în anul școlar 1996-1997 Școala LUDOVIC COSMA</a:t>
            </a:r>
          </a:p>
          <a:p>
            <a:pPr>
              <a:lnSpc>
                <a:spcPct val="170000"/>
              </a:lnSpc>
            </a:pPr>
            <a:r>
              <a:rPr lang="ro-RO" dirty="0" smtClean="0"/>
              <a:t>În anul 1923 preotul econom Ludovic Cosma, neavând </a:t>
            </a:r>
            <a:r>
              <a:rPr lang="ro-RO" dirty="0" err="1" smtClean="0"/>
              <a:t>nicio</a:t>
            </a:r>
            <a:r>
              <a:rPr lang="ro-RO" dirty="0" smtClean="0"/>
              <a:t> școală în parohie, insistă si obține aprobarea de la primarii I. </a:t>
            </a:r>
            <a:r>
              <a:rPr lang="ro-RO" dirty="0" err="1" smtClean="0"/>
              <a:t>Prodom</a:t>
            </a:r>
            <a:r>
              <a:rPr lang="ro-RO" dirty="0" smtClean="0"/>
              <a:t> și Ștefan H. Ștefan construcția unui local impozant ce va cuprinde Școala nr. 3 </a:t>
            </a:r>
            <a:r>
              <a:rPr lang="ro-RO" dirty="0" err="1" smtClean="0"/>
              <a:t>băieti</a:t>
            </a:r>
            <a:r>
              <a:rPr lang="ro-RO" dirty="0" smtClean="0"/>
              <a:t> și Școala nr. 10 fete.</a:t>
            </a:r>
            <a:endParaRPr lang="en-US" dirty="0" smtClean="0"/>
          </a:p>
        </p:txBody>
      </p:sp>
      <p:pic>
        <p:nvPicPr>
          <p:cNvPr id="5" name="Picture Placeholder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40" t="7492" r="12612" b="24070"/>
          <a:stretch/>
        </p:blipFill>
        <p:spPr>
          <a:xfrm>
            <a:off x="276896" y="1867437"/>
            <a:ext cx="2620851" cy="2369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o-RO" sz="3200" b="1" dirty="0" smtClean="0"/>
              <a:t>Cine a fost </a:t>
            </a:r>
            <a:r>
              <a:rPr lang="ro-RO" sz="3200" b="1" i="1" dirty="0" smtClean="0"/>
              <a:t>Ludovic Cosma</a:t>
            </a:r>
            <a:r>
              <a:rPr lang="ro-RO" sz="3200" b="1" dirty="0" smtClean="0"/>
              <a:t>?</a:t>
            </a:r>
            <a:endParaRPr lang="en-US" sz="32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251138" y="1586516"/>
            <a:ext cx="4900411" cy="305631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o-RO" sz="1200" dirty="0" smtClean="0"/>
              <a:t>S-a născut la 13 ianuarie 1882 în comuna Boțești, jud. Fălciu.</a:t>
            </a:r>
          </a:p>
          <a:p>
            <a:pPr>
              <a:lnSpc>
                <a:spcPct val="170000"/>
              </a:lnSpc>
            </a:pPr>
            <a:r>
              <a:rPr lang="ro-RO" sz="1200" dirty="0" smtClean="0"/>
              <a:t>În anul 1907 paroh la Biserica Sf. Împărați din Galați, 1907-1940. conferențiar la Penitenciar, titular la Școala Normală C. Negri Galați.</a:t>
            </a:r>
          </a:p>
          <a:p>
            <a:pPr>
              <a:lnSpc>
                <a:spcPct val="170000"/>
              </a:lnSpc>
            </a:pPr>
            <a:r>
              <a:rPr lang="ro-RO" sz="1200" dirty="0" smtClean="0"/>
              <a:t>A înființat Banca Pop. Sf. Împărați (1910).</a:t>
            </a:r>
          </a:p>
          <a:p>
            <a:pPr>
              <a:lnSpc>
                <a:spcPct val="170000"/>
              </a:lnSpc>
            </a:pPr>
            <a:r>
              <a:rPr lang="ro-RO" sz="1200" dirty="0" smtClean="0"/>
              <a:t>Căminul cultural Sf. Împărați (1909-1943).</a:t>
            </a:r>
          </a:p>
          <a:p>
            <a:pPr>
              <a:lnSpc>
                <a:spcPct val="170000"/>
              </a:lnSpc>
            </a:pPr>
            <a:r>
              <a:rPr lang="ro-RO" sz="1200" dirty="0" smtClean="0"/>
              <a:t>A fost președintele comitetului școlar nr. 3 băieți, pentru a cărui înființare odată cu Nr. 10 de fete, a stăruit.</a:t>
            </a:r>
          </a:p>
          <a:p>
            <a:pPr>
              <a:lnSpc>
                <a:spcPct val="170000"/>
              </a:lnSpc>
            </a:pPr>
            <a:r>
              <a:rPr lang="ro-RO" sz="1200" dirty="0" smtClean="0"/>
              <a:t>Se stinge din viață la 3 martie 1947 cu bucuria unei datorii împlinite.</a:t>
            </a:r>
          </a:p>
        </p:txBody>
      </p:sp>
      <p:pic>
        <p:nvPicPr>
          <p:cNvPr id="5" name="Picture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" t="7184" r="11238"/>
          <a:stretch/>
        </p:blipFill>
        <p:spPr>
          <a:xfrm rot="5400000">
            <a:off x="5164282" y="1313793"/>
            <a:ext cx="3477293" cy="292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b390dd02-7656-468a-a1d1-183864a5f4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3673" y="1146216"/>
            <a:ext cx="2383976" cy="282363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Școala noastră, </a:t>
            </a:r>
            <a:br>
              <a:rPr lang="ro-RO" dirty="0" smtClean="0">
                <a:solidFill>
                  <a:srgbClr val="FF0000"/>
                </a:solidFill>
              </a:rPr>
            </a:br>
            <a:r>
              <a:rPr lang="ro-RO" dirty="0" smtClean="0">
                <a:solidFill>
                  <a:srgbClr val="FF0000"/>
                </a:solidFill>
              </a:rPr>
              <a:t>o școală pentru fiecare!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331" y="1946990"/>
            <a:ext cx="2280352" cy="3043573"/>
          </a:xfrm>
        </p:spPr>
      </p:pic>
      <p:pic>
        <p:nvPicPr>
          <p:cNvPr id="11" name="Picture 3" descr="IMG_92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651" y="2163650"/>
            <a:ext cx="2512186" cy="260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pic>
        <p:nvPicPr>
          <p:cNvPr id="2050" name="Picture 2" descr="C:\Users\Alina\Desktop\poze scoala\c875a4d6-1dee-473b-8f2c-969137d384f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7020" y="2910626"/>
            <a:ext cx="1476373" cy="187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FF2549"/>
                </a:solidFill>
                <a:latin typeface="Algerian" pitchFamily="82" charset="0"/>
              </a:rPr>
              <a:t>Echipa </a:t>
            </a:r>
            <a:r>
              <a:rPr lang="ro-RO" dirty="0" err="1" smtClean="0">
                <a:solidFill>
                  <a:srgbClr val="FF2549"/>
                </a:solidFill>
                <a:latin typeface="Algerian" pitchFamily="82" charset="0"/>
              </a:rPr>
              <a:t>noastrĂ</a:t>
            </a:r>
            <a:endParaRPr lang="en-US" dirty="0">
              <a:solidFill>
                <a:srgbClr val="FF2549"/>
              </a:solidFill>
              <a:latin typeface="Algerian" pitchFamily="82" charset="0"/>
            </a:endParaRPr>
          </a:p>
        </p:txBody>
      </p:sp>
      <p:pic>
        <p:nvPicPr>
          <p:cNvPr id="11" name="Substituent conținut 10" descr="63bef507-a78f-4f69-8222-c36f270f8a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4358" y="1291057"/>
            <a:ext cx="3084022" cy="1354975"/>
          </a:xfrm>
        </p:spPr>
      </p:pic>
      <p:pic>
        <p:nvPicPr>
          <p:cNvPr id="5" name="Imagine 4" descr="6eb62bb9-6e19-412b-8c24-3b3071a77a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504" y="1373967"/>
            <a:ext cx="2095539" cy="3304723"/>
          </a:xfrm>
          <a:prstGeom prst="rect">
            <a:avLst/>
          </a:prstGeom>
        </p:spPr>
      </p:pic>
      <p:graphicFrame>
        <p:nvGraphicFramePr>
          <p:cNvPr id="6" name="Nomogramă 5"/>
          <p:cNvGraphicFramePr/>
          <p:nvPr/>
        </p:nvGraphicFramePr>
        <p:xfrm>
          <a:off x="2975574" y="2924736"/>
          <a:ext cx="4487442" cy="206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ine 8" descr="8dd91628-c343-441a-8153-a3c16a2df4e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753" y="2213556"/>
            <a:ext cx="2865872" cy="246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ro-RO" dirty="0" err="1" smtClean="0">
                <a:solidFill>
                  <a:srgbClr val="C00000"/>
                </a:solidFill>
              </a:rPr>
              <a:t>tudiu</a:t>
            </a:r>
            <a:r>
              <a:rPr lang="ro-RO" dirty="0" smtClean="0">
                <a:solidFill>
                  <a:srgbClr val="C00000"/>
                </a:solidFill>
              </a:rPr>
              <a:t> experimental</a:t>
            </a:r>
            <a:br>
              <a:rPr lang="ro-RO" dirty="0" smtClean="0">
                <a:solidFill>
                  <a:srgbClr val="C00000"/>
                </a:solidFill>
              </a:rPr>
            </a:br>
            <a:r>
              <a:rPr lang="ro-RO" dirty="0" smtClean="0">
                <a:solidFill>
                  <a:srgbClr val="C00000"/>
                </a:solidFill>
              </a:rPr>
              <a:t> „Surse percepute ale stresului didactic”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1339" y="1772029"/>
            <a:ext cx="4040188" cy="479822"/>
          </a:xfrm>
        </p:spPr>
        <p:txBody>
          <a:bodyPr>
            <a:normAutofit/>
          </a:bodyPr>
          <a:lstStyle/>
          <a:p>
            <a:r>
              <a:rPr lang="ro-RO" dirty="0" smtClean="0"/>
              <a:t>Datele studiului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6232" y="2244426"/>
            <a:ext cx="4040188" cy="1767136"/>
          </a:xfrm>
        </p:spPr>
        <p:txBody>
          <a:bodyPr/>
          <a:lstStyle/>
          <a:p>
            <a:r>
              <a:rPr lang="ro-RO" sz="2000" dirty="0" smtClean="0"/>
              <a:t>Participanții: 70 de cadre didactice (învățători) din Galați</a:t>
            </a:r>
          </a:p>
          <a:p>
            <a:r>
              <a:rPr lang="ro-RO" sz="2000" dirty="0" smtClean="0"/>
              <a:t>Perioada: 1-15 noiembrie 2020</a:t>
            </a:r>
          </a:p>
          <a:p>
            <a:r>
              <a:rPr lang="ro-RO" sz="2000" dirty="0" smtClean="0"/>
              <a:t>Aplicația Google Formulare</a:t>
            </a:r>
          </a:p>
          <a:p>
            <a:endParaRPr lang="ro-RO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 smtClean="0"/>
              <a:t>Domenii vizate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57252" y="1884565"/>
            <a:ext cx="4041775" cy="2510454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o-RO" dirty="0" smtClean="0"/>
              <a:t>Inovație și schimbare	</a:t>
            </a:r>
          </a:p>
          <a:p>
            <a:pPr marL="457200" indent="-457200" algn="l">
              <a:buFont typeface="+mj-lt"/>
              <a:buAutoNum type="arabicPeriod"/>
            </a:pPr>
            <a:r>
              <a:rPr lang="ro-RO" dirty="0" smtClean="0"/>
              <a:t>Structura ierarhică și managementul</a:t>
            </a:r>
          </a:p>
          <a:p>
            <a:pPr marL="457200" indent="-457200" algn="l">
              <a:buFont typeface="+mj-lt"/>
              <a:buAutoNum type="arabicPeriod"/>
            </a:pPr>
            <a:r>
              <a:rPr lang="ro-RO" dirty="0" smtClean="0"/>
              <a:t>Relațiile cu colegii</a:t>
            </a:r>
          </a:p>
          <a:p>
            <a:pPr marL="457200" indent="-457200" algn="l">
              <a:buFont typeface="+mj-lt"/>
              <a:buAutoNum type="arabicPeriod"/>
            </a:pPr>
            <a:r>
              <a:rPr lang="ro-RO" dirty="0" smtClean="0"/>
              <a:t>Relațiile profesor-elev</a:t>
            </a:r>
          </a:p>
          <a:p>
            <a:pPr marL="457200" indent="-457200" algn="l">
              <a:buFont typeface="+mj-lt"/>
              <a:buAutoNum type="arabicPeriod"/>
            </a:pPr>
            <a:r>
              <a:rPr lang="ro-RO" dirty="0" smtClean="0"/>
              <a:t>Supraîncărcarea</a:t>
            </a:r>
          </a:p>
          <a:p>
            <a:pPr marL="457200" indent="-457200" algn="l">
              <a:buFont typeface="+mj-lt"/>
              <a:buAutoNum type="arabicPeriod"/>
            </a:pPr>
            <a:r>
              <a:rPr lang="ro-RO" dirty="0" smtClean="0"/>
              <a:t>Factorul timp</a:t>
            </a:r>
          </a:p>
          <a:p>
            <a:pPr marL="457200" indent="-457200" algn="l">
              <a:buFont typeface="+mj-lt"/>
              <a:buAutoNum type="arabicPeriod"/>
            </a:pPr>
            <a:r>
              <a:rPr lang="ro-RO" dirty="0" smtClean="0"/>
              <a:t>Resursele limitate</a:t>
            </a:r>
          </a:p>
          <a:p>
            <a:pPr marL="457200" indent="-457200" algn="l">
              <a:buFont typeface="+mj-lt"/>
              <a:buAutoNum type="arabicPeriod"/>
            </a:pPr>
            <a:r>
              <a:rPr lang="ro-RO" dirty="0" smtClean="0"/>
              <a:t>Cariera</a:t>
            </a:r>
          </a:p>
          <a:p>
            <a:pPr marL="457200" indent="-457200" algn="l">
              <a:buFont typeface="+mj-lt"/>
              <a:buAutoNum type="arabicPeriod"/>
            </a:pPr>
            <a:r>
              <a:rPr lang="ro-RO" dirty="0" smtClean="0"/>
              <a:t>Ambiguitatea rolului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iagramă a răspunsurilor din Formulare. Titlul întrebării: 6. Neadaptarea programei școlare la noua formă de învățământ. Numărul de răspunsuri: 44 de răspunsuri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iagramă a răspunsurilor din Formulare. Titlul întrebării: 6. Neadaptarea programei școlare la noua formă de învățământ. Numărul de răspunsuri: 44 de răspunsuri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iagramă a răspunsurilor din Formulare. Titlul întrebării: 6. Neadaptarea programei școlare la noua formă de învățământ. Numărul de răspunsuri: 44 de răspunsuri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Diagramă a răspunsurilor din Formulare. Titlul întrebării: 6. Neadaptarea programei școlare la noua formă de învățământ. Numărul de răspunsuri: 44 de răspunsuri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u 5"/>
          <p:cNvSpPr>
            <a:spLocks noGrp="1"/>
          </p:cNvSpPr>
          <p:nvPr>
            <p:ph type="title"/>
          </p:nvPr>
        </p:nvSpPr>
        <p:spPr>
          <a:xfrm>
            <a:off x="4514045" y="205979"/>
            <a:ext cx="4172754" cy="669784"/>
          </a:xfrm>
        </p:spPr>
        <p:txBody>
          <a:bodyPr>
            <a:noAutofit/>
          </a:bodyPr>
          <a:lstStyle/>
          <a:p>
            <a:r>
              <a:rPr lang="ro-R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Analiza rezultatelor </a:t>
            </a:r>
            <a:br>
              <a:rPr lang="ro-R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o-R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surse de stres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Substituent conținut 6"/>
          <p:cNvSpPr>
            <a:spLocks noGrp="1"/>
          </p:cNvSpPr>
          <p:nvPr>
            <p:ph sz="half" idx="1"/>
          </p:nvPr>
        </p:nvSpPr>
        <p:spPr>
          <a:xfrm>
            <a:off x="354169" y="1281447"/>
            <a:ext cx="4180268" cy="357075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o-RO" sz="1400" dirty="0" smtClean="0">
                <a:solidFill>
                  <a:srgbClr val="FF0000"/>
                </a:solidFill>
              </a:rPr>
              <a:t>Inovație și schimbare</a:t>
            </a:r>
          </a:p>
          <a:p>
            <a:pPr>
              <a:buNone/>
            </a:pPr>
            <a:r>
              <a:rPr lang="ro-RO" sz="1300" dirty="0" smtClean="0">
                <a:latin typeface="Calibri" pitchFamily="34" charset="0"/>
                <a:cs typeface="Calibri" pitchFamily="34" charset="0"/>
              </a:rPr>
              <a:t>5. Adoptarea bruscă a formei de învățământ online -  74% A+TA</a:t>
            </a:r>
          </a:p>
          <a:p>
            <a:pPr>
              <a:buNone/>
            </a:pPr>
            <a:r>
              <a:rPr lang="ro-RO" sz="1300" dirty="0" smtClean="0">
                <a:latin typeface="Calibri" pitchFamily="34" charset="0"/>
                <a:cs typeface="Calibri" pitchFamily="34" charset="0"/>
              </a:rPr>
              <a:t>6. Neadaptarea programei la noua formă de învățare  - 75%  A+TA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o-RO" sz="1400" dirty="0" smtClean="0">
                <a:solidFill>
                  <a:srgbClr val="FF0000"/>
                </a:solidFill>
              </a:rPr>
              <a:t>Structura ierarhică și managementul</a:t>
            </a:r>
          </a:p>
          <a:p>
            <a:pPr marL="457200" indent="-457200">
              <a:buNone/>
            </a:pPr>
            <a:r>
              <a:rPr lang="ro-RO" sz="1300" dirty="0" smtClean="0">
                <a:latin typeface="Calibri" pitchFamily="34" charset="0"/>
                <a:cs typeface="Calibri" pitchFamily="34" charset="0"/>
              </a:rPr>
              <a:t>10. Orientarea spre profilul economic în detrimentul calităților </a:t>
            </a:r>
          </a:p>
          <a:p>
            <a:pPr marL="457200" indent="-457200">
              <a:buNone/>
            </a:pPr>
            <a:r>
              <a:rPr lang="ro-RO" sz="1300" dirty="0" smtClean="0">
                <a:latin typeface="Calibri" pitchFamily="34" charset="0"/>
                <a:cs typeface="Calibri" pitchFamily="34" charset="0"/>
              </a:rPr>
              <a:t>didactice  (număr mare de elevi, acordarea cu ușurință a </a:t>
            </a:r>
          </a:p>
          <a:p>
            <a:pPr marL="457200" indent="-457200">
              <a:buNone/>
            </a:pPr>
            <a:r>
              <a:rPr lang="ro-RO" sz="1300" dirty="0" smtClean="0">
                <a:latin typeface="Calibri" pitchFamily="34" charset="0"/>
                <a:cs typeface="Calibri" pitchFamily="34" charset="0"/>
              </a:rPr>
              <a:t>notelor de trecere) – 60% A+TA</a:t>
            </a:r>
          </a:p>
          <a:p>
            <a:pPr marL="457200" indent="-457200">
              <a:buNone/>
            </a:pPr>
            <a:r>
              <a:rPr lang="ro-RO" sz="1300" dirty="0" smtClean="0">
                <a:latin typeface="Calibri" pitchFamily="34" charset="0"/>
                <a:cs typeface="Calibri" pitchFamily="34" charset="0"/>
              </a:rPr>
              <a:t>11. Lipsa unei strategii de motivare a celor care muncesc – 71% A+TA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o-RO" sz="1400" dirty="0" smtClean="0">
                <a:solidFill>
                  <a:srgbClr val="FF0000"/>
                </a:solidFill>
              </a:rPr>
              <a:t>Relațiile cu colegii</a:t>
            </a:r>
          </a:p>
          <a:p>
            <a:pPr marL="457200" indent="-457200">
              <a:buNone/>
            </a:pPr>
            <a:r>
              <a:rPr lang="it-IT" sz="13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20. </a:t>
            </a:r>
            <a:r>
              <a:rPr lang="en-US" sz="1300" dirty="0" err="1" smtClean="0">
                <a:latin typeface="Calibri" pitchFamily="34" charset="0"/>
                <a:cs typeface="Calibri" pitchFamily="34" charset="0"/>
              </a:rPr>
              <a:t>Frustrari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 legate de </a:t>
            </a:r>
            <a:r>
              <a:rPr lang="en-US" sz="1300" dirty="0" err="1" smtClean="0">
                <a:latin typeface="Calibri" pitchFamily="34" charset="0"/>
                <a:cs typeface="Calibri" pitchFamily="34" charset="0"/>
              </a:rPr>
              <a:t>nerecunoașterea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  <a:cs typeface="Calibri" pitchFamily="34" charset="0"/>
              </a:rPr>
              <a:t>meritelor</a:t>
            </a:r>
            <a:r>
              <a:rPr lang="ro-RO" sz="1300" dirty="0" smtClean="0">
                <a:latin typeface="Calibri" pitchFamily="34" charset="0"/>
                <a:cs typeface="Calibri" pitchFamily="34" charset="0"/>
              </a:rPr>
              <a:t>  - 44% A+TA</a:t>
            </a:r>
          </a:p>
          <a:p>
            <a:pPr marL="457200" indent="-457200">
              <a:buNone/>
            </a:pPr>
            <a:r>
              <a:rPr lang="ro-RO" sz="1300" dirty="0" smtClean="0">
                <a:latin typeface="Calibri" pitchFamily="34" charset="0"/>
                <a:cs typeface="Calibri" pitchFamily="34" charset="0"/>
              </a:rPr>
              <a:t>21. </a:t>
            </a:r>
            <a:r>
              <a:rPr lang="ro-RO" sz="1300" dirty="0" err="1" smtClean="0">
                <a:latin typeface="Calibri" pitchFamily="34" charset="0"/>
                <a:cs typeface="Calibri" pitchFamily="34" charset="0"/>
              </a:rPr>
              <a:t>Competivitate</a:t>
            </a:r>
            <a:r>
              <a:rPr lang="ro-RO" sz="1300" dirty="0" smtClean="0">
                <a:latin typeface="Calibri" pitchFamily="34" charset="0"/>
                <a:cs typeface="Calibri" pitchFamily="34" charset="0"/>
              </a:rPr>
              <a:t> crescută – 41% A+TA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o-RO" sz="1400" dirty="0" smtClean="0">
                <a:solidFill>
                  <a:srgbClr val="FF0000"/>
                </a:solidFill>
              </a:rPr>
              <a:t>Relațiile profesor-elev</a:t>
            </a:r>
          </a:p>
          <a:p>
            <a:pPr marL="457200" indent="-457200">
              <a:buNone/>
            </a:pPr>
            <a:r>
              <a:rPr lang="ro-RO" sz="1300" dirty="0" smtClean="0">
                <a:latin typeface="Calibri" pitchFamily="34" charset="0"/>
                <a:cs typeface="Calibri" pitchFamily="34" charset="0"/>
              </a:rPr>
              <a:t>24. Conflicte/ tensiuni în relația </a:t>
            </a:r>
            <a:r>
              <a:rPr lang="ro-RO" sz="1300" dirty="0" err="1" smtClean="0">
                <a:latin typeface="Calibri" pitchFamily="34" charset="0"/>
                <a:cs typeface="Calibri" pitchFamily="34" charset="0"/>
              </a:rPr>
              <a:t>elev-profesor-părinte</a:t>
            </a:r>
            <a:r>
              <a:rPr lang="ro-RO" sz="1300" dirty="0" smtClean="0">
                <a:latin typeface="Calibri" pitchFamily="34" charset="0"/>
                <a:cs typeface="Calibri" pitchFamily="34" charset="0"/>
              </a:rPr>
              <a:t> –</a:t>
            </a:r>
          </a:p>
          <a:p>
            <a:pPr marL="457200" indent="-457200">
              <a:buNone/>
            </a:pPr>
            <a:r>
              <a:rPr lang="ro-RO" sz="1300" dirty="0" smtClean="0">
                <a:latin typeface="Calibri" pitchFamily="34" charset="0"/>
                <a:cs typeface="Calibri" pitchFamily="34" charset="0"/>
              </a:rPr>
              <a:t>       69% A+TA</a:t>
            </a:r>
          </a:p>
          <a:p>
            <a:pPr marL="457200" indent="-457200">
              <a:buNone/>
            </a:pPr>
            <a:r>
              <a:rPr lang="ro-RO" sz="1300" dirty="0" smtClean="0">
                <a:latin typeface="Calibri" pitchFamily="34" charset="0"/>
                <a:cs typeface="Calibri" pitchFamily="34" charset="0"/>
              </a:rPr>
              <a:t>23. Indisciplina elevilor – 66% A+TA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o-RO" sz="1400" dirty="0" smtClean="0">
                <a:solidFill>
                  <a:srgbClr val="FF0000"/>
                </a:solidFill>
              </a:rPr>
              <a:t>Supraîncărcarea</a:t>
            </a:r>
          </a:p>
          <a:p>
            <a:pPr marL="457200" indent="-457200">
              <a:buNone/>
            </a:pPr>
            <a:r>
              <a:rPr lang="vi-VN" sz="1200" dirty="0" err="1" smtClean="0"/>
              <a:t>32. </a:t>
            </a:r>
            <a:r>
              <a:rPr lang="vi-VN" sz="1200" dirty="0" smtClean="0"/>
              <a:t>Renunțarea la activități recreative și „aducerea serviciului </a:t>
            </a:r>
            <a:endParaRPr lang="ro-RO" sz="1200" dirty="0" smtClean="0"/>
          </a:p>
          <a:p>
            <a:pPr marL="457200" indent="-457200">
              <a:buNone/>
            </a:pPr>
            <a:r>
              <a:rPr lang="vi-VN" sz="1200" dirty="0" smtClean="0"/>
              <a:t>acasă”</a:t>
            </a:r>
            <a:r>
              <a:rPr lang="ro-RO" sz="1200" dirty="0" smtClean="0"/>
              <a:t> – 79% A+TA</a:t>
            </a:r>
          </a:p>
          <a:p>
            <a:pPr marL="457200" indent="-457200">
              <a:buNone/>
            </a:pPr>
            <a:r>
              <a:rPr lang="vi-VN" sz="1200" dirty="0" err="1" smtClean="0"/>
              <a:t>33. </a:t>
            </a:r>
            <a:r>
              <a:rPr lang="vi-VN" sz="1200" dirty="0" smtClean="0"/>
              <a:t>Afectarea vieții personale/ familiale</a:t>
            </a:r>
            <a:r>
              <a:rPr lang="ro-RO" sz="1200" dirty="0" smtClean="0"/>
              <a:t> – 85% A+TA</a:t>
            </a:r>
            <a:endParaRPr lang="ro-RO" sz="1400" dirty="0" smtClean="0"/>
          </a:p>
        </p:txBody>
      </p:sp>
      <p:sp>
        <p:nvSpPr>
          <p:cNvPr id="8" name="Substituent conținut 7"/>
          <p:cNvSpPr>
            <a:spLocks noGrp="1"/>
          </p:cNvSpPr>
          <p:nvPr>
            <p:ph sz="half" idx="2"/>
          </p:nvPr>
        </p:nvSpPr>
        <p:spPr>
          <a:xfrm>
            <a:off x="4654640" y="1294327"/>
            <a:ext cx="4038600" cy="323903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o-RO" sz="1500" dirty="0" smtClean="0">
                <a:solidFill>
                  <a:srgbClr val="FF0000"/>
                </a:solidFill>
              </a:rPr>
              <a:t>Factorul timp</a:t>
            </a:r>
          </a:p>
          <a:p>
            <a:pPr marL="457200" indent="-457200">
              <a:buNone/>
            </a:pPr>
            <a:r>
              <a:rPr lang="vi-VN" sz="1200" dirty="0" smtClean="0">
                <a:latin typeface="Calibri" pitchFamily="34" charset="0"/>
                <a:cs typeface="Calibri" pitchFamily="34" charset="0"/>
              </a:rPr>
              <a:t>35. Lipsa timpului pentru realizarea activităților de cercetare</a:t>
            </a:r>
            <a:endParaRPr lang="ro-RO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ro-RO" sz="1200" dirty="0" smtClean="0">
                <a:latin typeface="Calibri" pitchFamily="34" charset="0"/>
                <a:cs typeface="Calibri" pitchFamily="34" charset="0"/>
              </a:rPr>
              <a:t>       79% A+TA</a:t>
            </a:r>
          </a:p>
          <a:p>
            <a:pPr marL="457200" indent="-457200">
              <a:buNone/>
            </a:pPr>
            <a:r>
              <a:rPr lang="vi-VN" sz="1200" dirty="0" smtClean="0">
                <a:latin typeface="Calibri" pitchFamily="34" charset="0"/>
                <a:cs typeface="Calibri" pitchFamily="34" charset="0"/>
              </a:rPr>
              <a:t>36. Prelungirea timpului acordat activităților profesionale în detrimentul timpului personal</a:t>
            </a:r>
            <a:r>
              <a:rPr lang="ro-RO" sz="1200" dirty="0" smtClean="0">
                <a:latin typeface="Calibri" pitchFamily="34" charset="0"/>
                <a:cs typeface="Calibri" pitchFamily="34" charset="0"/>
              </a:rPr>
              <a:t> – 83% A+TA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o-RO" sz="1500" dirty="0" smtClean="0">
                <a:solidFill>
                  <a:srgbClr val="FF0000"/>
                </a:solidFill>
              </a:rPr>
              <a:t>Resursele limitate</a:t>
            </a:r>
          </a:p>
          <a:p>
            <a:pPr marL="457200" indent="-457200">
              <a:buNone/>
            </a:pPr>
            <a:r>
              <a:rPr lang="vi-VN" sz="1200" dirty="0" smtClean="0">
                <a:latin typeface="Calibri" pitchFamily="34" charset="0"/>
                <a:cs typeface="Calibri" pitchFamily="34" charset="0"/>
              </a:rPr>
              <a:t>38. Dotarea materială insuficientă a spațiilor destinate activităților </a:t>
            </a:r>
            <a:endParaRPr lang="ro-RO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vi-VN" sz="1200" dirty="0" smtClean="0">
                <a:latin typeface="Calibri" pitchFamily="34" charset="0"/>
                <a:cs typeface="Calibri" pitchFamily="34" charset="0"/>
              </a:rPr>
              <a:t>Didactice</a:t>
            </a:r>
            <a:r>
              <a:rPr lang="ro-RO" sz="1200" dirty="0" smtClean="0">
                <a:latin typeface="Calibri" pitchFamily="34" charset="0"/>
                <a:cs typeface="Calibri" pitchFamily="34" charset="0"/>
              </a:rPr>
              <a:t> – 85% A+TA</a:t>
            </a:r>
            <a:endParaRPr lang="ro-RO" sz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ro-RO" sz="1200" dirty="0" smtClean="0">
                <a:latin typeface="Calibri" pitchFamily="34" charset="0"/>
                <a:cs typeface="Calibri" pitchFamily="34" charset="0"/>
              </a:rPr>
              <a:t>43. </a:t>
            </a:r>
            <a:r>
              <a:rPr lang="vi-VN" sz="1200" dirty="0" smtClean="0">
                <a:latin typeface="Calibri" pitchFamily="34" charset="0"/>
                <a:cs typeface="Calibri" pitchFamily="34" charset="0"/>
              </a:rPr>
              <a:t>Lipsa resurselor informatice performante pentru activitățile </a:t>
            </a:r>
            <a:endParaRPr lang="ro-RO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vi-VN" sz="1200" dirty="0" smtClean="0">
                <a:latin typeface="Calibri" pitchFamily="34" charset="0"/>
                <a:cs typeface="Calibri" pitchFamily="34" charset="0"/>
              </a:rPr>
              <a:t>online sau „hibrid” (la elevi sau profesori)</a:t>
            </a:r>
            <a:r>
              <a:rPr lang="ro-RO" sz="1200" dirty="0" smtClean="0">
                <a:latin typeface="Calibri" pitchFamily="34" charset="0"/>
                <a:cs typeface="Calibri" pitchFamily="34" charset="0"/>
              </a:rPr>
              <a:t> – 75% A+TA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o-RO" sz="1500" dirty="0" smtClean="0">
                <a:solidFill>
                  <a:srgbClr val="FF0000"/>
                </a:solidFill>
              </a:rPr>
              <a:t>Cariera</a:t>
            </a:r>
          </a:p>
          <a:p>
            <a:pPr marL="457200" indent="-457200">
              <a:buNone/>
            </a:pPr>
            <a:r>
              <a:rPr lang="vi-VN" sz="1200" dirty="0" smtClean="0">
                <a:latin typeface="Calibri" pitchFamily="34" charset="0"/>
                <a:cs typeface="Calibri" pitchFamily="34" charset="0"/>
              </a:rPr>
              <a:t>45. Accent exagerat pus pe activitățile interne (comisii, rapoarte, </a:t>
            </a:r>
            <a:endParaRPr lang="ro-RO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vi-VN" sz="1200" dirty="0" smtClean="0">
                <a:latin typeface="Calibri" pitchFamily="34" charset="0"/>
                <a:cs typeface="Calibri" pitchFamily="34" charset="0"/>
              </a:rPr>
              <a:t>procese verbale) în detrimentul activităților didactice</a:t>
            </a:r>
            <a:r>
              <a:rPr lang="ro-RO" sz="1200" dirty="0" smtClean="0">
                <a:latin typeface="Calibri" pitchFamily="34" charset="0"/>
                <a:cs typeface="Calibri" pitchFamily="34" charset="0"/>
              </a:rPr>
              <a:t> – 86% A+TA</a:t>
            </a:r>
          </a:p>
          <a:p>
            <a:pPr marL="457200" indent="-457200">
              <a:buNone/>
            </a:pPr>
            <a:r>
              <a:rPr lang="it-IT" sz="1200" dirty="0" smtClean="0"/>
              <a:t>46. Costurile crescute (publicarea de articole, participarea la </a:t>
            </a:r>
            <a:endParaRPr lang="ro-RO" sz="1200" dirty="0" smtClean="0"/>
          </a:p>
          <a:p>
            <a:pPr marL="457200" indent="-457200">
              <a:buNone/>
            </a:pPr>
            <a:r>
              <a:rPr lang="it-IT" sz="1200" dirty="0" smtClean="0"/>
              <a:t>cursuri, conferințe etc.)</a:t>
            </a:r>
            <a:r>
              <a:rPr lang="ro-RO" sz="1200" dirty="0" smtClean="0"/>
              <a:t> – 87% A+TA</a:t>
            </a:r>
            <a:endParaRPr lang="ro-RO" sz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o-RO" sz="1500" dirty="0" smtClean="0">
                <a:solidFill>
                  <a:srgbClr val="FF0000"/>
                </a:solidFill>
              </a:rPr>
              <a:t>Ambiguitatea rolului</a:t>
            </a:r>
          </a:p>
          <a:p>
            <a:pPr marL="457200" indent="-457200">
              <a:buNone/>
            </a:pPr>
            <a:r>
              <a:rPr lang="vi-VN" sz="1300" dirty="0" smtClean="0">
                <a:latin typeface="Calibri" pitchFamily="34" charset="0"/>
                <a:cs typeface="Calibri" pitchFamily="34" charset="0"/>
              </a:rPr>
              <a:t>50. Neclarități privind atribuțiile profesionale</a:t>
            </a:r>
            <a:r>
              <a:rPr lang="ro-RO" sz="1300" dirty="0" smtClean="0">
                <a:latin typeface="Calibri" pitchFamily="34" charset="0"/>
                <a:cs typeface="Calibri" pitchFamily="34" charset="0"/>
              </a:rPr>
              <a:t> – 54% A+TA</a:t>
            </a:r>
          </a:p>
          <a:p>
            <a:pPr marL="457200" indent="-457200">
              <a:buNone/>
            </a:pPr>
            <a:r>
              <a:rPr lang="it-IT" sz="1300" dirty="0" smtClean="0">
                <a:latin typeface="Calibri" pitchFamily="34" charset="0"/>
                <a:cs typeface="Calibri" pitchFamily="34" charset="0"/>
              </a:rPr>
              <a:t>52. Formarea inițială insuficientă, raportată la cerințele profesionale</a:t>
            </a:r>
            <a:r>
              <a:rPr lang="ro-RO" sz="1300" dirty="0" smtClean="0">
                <a:latin typeface="Calibri" pitchFamily="34" charset="0"/>
                <a:cs typeface="Calibri" pitchFamily="34" charset="0"/>
              </a:rPr>
              <a:t> – 56% A+TA</a:t>
            </a:r>
          </a:p>
          <a:p>
            <a:pPr marL="457200" indent="-457200">
              <a:buNone/>
            </a:pPr>
            <a:endParaRPr lang="ro-RO" sz="13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US" sz="13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Expunere pe ecran (16:9)</PresentationFormat>
  <Paragraphs>248</Paragraphs>
  <Slides>15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16" baseType="lpstr">
      <vt:lpstr>Office Theme</vt:lpstr>
      <vt:lpstr>CERC PEDAGOGIC ÎNVĂȚĂTORI – SET C Școala Gimnazială „Ludovic Cosma” GALAȚI   </vt:lpstr>
      <vt:lpstr>TEMA:   Managementul stresului profesional  în învățământul primar</vt:lpstr>
      <vt:lpstr>Care e emoția pe care o simți azi?</vt:lpstr>
      <vt:lpstr>Școala „Ludovic Cosma”  în trecut</vt:lpstr>
      <vt:lpstr>Cine a fost Ludovic Cosma?</vt:lpstr>
      <vt:lpstr>Școala noastră,  o școală pentru fiecare!</vt:lpstr>
      <vt:lpstr>Echipa noastrĂ</vt:lpstr>
      <vt:lpstr>Studiu experimental  „Surse percepute ale stresului didactic”</vt:lpstr>
      <vt:lpstr>Analiza rezultatelor  - surse de stres</vt:lpstr>
      <vt:lpstr>Analiza comparativă  cu un studiu anterior</vt:lpstr>
      <vt:lpstr>STRESUL ȘI MODALITĂȚI DE GESTIONARE  A FACTORILOR DE STRES</vt:lpstr>
      <vt:lpstr>Sindromul BURNOUT</vt:lpstr>
      <vt:lpstr>Stresul în profesia didactică</vt:lpstr>
      <vt:lpstr>Să împărtășim idei!</vt:lpstr>
      <vt:lpstr>VĂ MULȚUMIM!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2021-01-06T09:56:39Z</dcterms:modified>
</cp:coreProperties>
</file>