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2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3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0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3423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451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393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680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097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7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53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2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9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3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6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53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95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92AB-62EA-45B9-9FA9-3E792AA42CA5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B99268A-06EE-4C7D-ABD0-ADB1D9CAC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4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65218-467D-4A4D-B200-A589B1B79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258" y="2404534"/>
            <a:ext cx="9330813" cy="1646302"/>
          </a:xfrm>
        </p:spPr>
        <p:txBody>
          <a:bodyPr/>
          <a:lstStyle/>
          <a:p>
            <a:r>
              <a:rPr lang="en-GB" sz="3200" b="1" dirty="0" err="1"/>
              <a:t>Modelul</a:t>
            </a:r>
            <a:r>
              <a:rPr lang="en-GB" sz="3200" b="1" dirty="0"/>
              <a:t> </a:t>
            </a:r>
            <a:r>
              <a:rPr lang="en-GB" sz="3200" b="1" dirty="0" err="1"/>
              <a:t>tranzac</a:t>
            </a:r>
            <a:r>
              <a:rPr lang="ro-RO" sz="3200" b="1" dirty="0"/>
              <a:t>ț</a:t>
            </a:r>
            <a:r>
              <a:rPr lang="en-GB" sz="3200" b="1" dirty="0" err="1"/>
              <a:t>ional</a:t>
            </a:r>
            <a:r>
              <a:rPr lang="en-GB" sz="3200" b="1" dirty="0"/>
              <a:t> al </a:t>
            </a:r>
            <a:r>
              <a:rPr lang="en-GB" sz="3200" b="1" dirty="0" err="1"/>
              <a:t>stresului</a:t>
            </a:r>
            <a:r>
              <a:rPr lang="ro-RO" sz="3200" b="1" dirty="0"/>
              <a:t> aplicat cazului profesorului în on-line</a:t>
            </a:r>
            <a:r>
              <a:rPr lang="en-GB" sz="3200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6D222-2ECD-4993-9F9D-C30DB1C03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6296" y="5604387"/>
            <a:ext cx="4534855" cy="526570"/>
          </a:xfrm>
        </p:spPr>
        <p:txBody>
          <a:bodyPr/>
          <a:lstStyle/>
          <a:p>
            <a:r>
              <a:rPr lang="ro-RO" dirty="0"/>
              <a:t>Asist. Univ. Dr. Gabriela-Violeta Iordăchiță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86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F4E8B-CD65-4D6C-877A-BB9B19F0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/>
              <a:t>Modelul tranzacțional al stresului al lui Tom Cox (1978), Lazarus și Folkman (1984)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2FECA-ACAD-4151-8B39-E7508EC18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66434" cy="3880773"/>
          </a:xfrm>
        </p:spPr>
        <p:txBody>
          <a:bodyPr/>
          <a:lstStyle/>
          <a:p>
            <a:r>
              <a:rPr lang="ro-RO" sz="2000" dirty="0"/>
              <a:t>Stresul </a:t>
            </a:r>
          </a:p>
          <a:p>
            <a:pPr marL="1258888" indent="0">
              <a:buFont typeface="Wingdings" panose="05000000000000000000" pitchFamily="2" charset="2"/>
              <a:buChar char="Ø"/>
            </a:pPr>
            <a:r>
              <a:rPr lang="ro-RO" sz="2000" dirty="0"/>
              <a:t>ca interacține între individ și mediu</a:t>
            </a:r>
          </a:p>
          <a:p>
            <a:pPr marL="1258888" indent="0">
              <a:buFont typeface="Wingdings" panose="05000000000000000000" pitchFamily="2" charset="2"/>
              <a:buChar char="Ø"/>
            </a:pPr>
            <a:r>
              <a:rPr lang="ro-RO" sz="2000" dirty="0"/>
              <a:t>ca dezechilibru între solicitările interne și externe ale individului și capacitatea sa de </a:t>
            </a:r>
            <a:r>
              <a:rPr lang="ro-RO" sz="2000" i="1" dirty="0"/>
              <a:t>coping</a:t>
            </a:r>
            <a:r>
              <a:rPr lang="ro-RO" sz="2000" dirty="0"/>
              <a:t> </a:t>
            </a:r>
          </a:p>
          <a:p>
            <a:pPr marL="1258888" indent="0">
              <a:buFont typeface="Wingdings" panose="05000000000000000000" pitchFamily="2" charset="2"/>
              <a:buChar char="Ø"/>
            </a:pPr>
            <a:endParaRPr lang="ro-RO" sz="2000" dirty="0"/>
          </a:p>
          <a:p>
            <a:pPr marL="452438" indent="0" defTabSz="179388">
              <a:buFont typeface="Wingdings" panose="05000000000000000000" pitchFamily="2" charset="2"/>
              <a:buChar char="Ø"/>
            </a:pPr>
            <a:r>
              <a:rPr lang="ro-RO" sz="2000" dirty="0"/>
              <a:t>O tranzacție între o persoană și mediu devine stresantă atunci când este evaluată  ca fiind un prejudiciu, o amenințare sau o provocare la adresa stării de sănătate.  (Lazarus, 1995 )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56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6042A-4C07-42FD-B2F5-FDD57D35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Stresori (variabile)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685C1-3D68-4217-B0BA-BFDB0237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1485"/>
            <a:ext cx="8596668" cy="4369878"/>
          </a:xfrm>
        </p:spPr>
        <p:txBody>
          <a:bodyPr>
            <a:noAutofit/>
          </a:bodyPr>
          <a:lstStyle/>
          <a:p>
            <a:r>
              <a:rPr lang="ro-RO" sz="2000" dirty="0"/>
              <a:t>Vulnerabilitate în fața noilor situații</a:t>
            </a:r>
          </a:p>
          <a:p>
            <a:r>
              <a:rPr lang="ro-RO" sz="2000" dirty="0"/>
              <a:t>Teamă </a:t>
            </a:r>
          </a:p>
          <a:p>
            <a:r>
              <a:rPr lang="ro-RO" sz="2000" dirty="0"/>
              <a:t>Anxietate</a:t>
            </a:r>
          </a:p>
          <a:p>
            <a:r>
              <a:rPr lang="ro-RO" sz="2000" dirty="0"/>
              <a:t>Dispoziție negativă</a:t>
            </a:r>
          </a:p>
          <a:p>
            <a:r>
              <a:rPr lang="ro-RO" sz="2000" dirty="0"/>
              <a:t>Dificultăți cognitive</a:t>
            </a:r>
          </a:p>
          <a:p>
            <a:r>
              <a:rPr lang="ro-RO" sz="2000" dirty="0"/>
              <a:t>Presiune temporală</a:t>
            </a:r>
          </a:p>
          <a:p>
            <a:r>
              <a:rPr lang="ro-RO" sz="2000" dirty="0"/>
              <a:t>Stresori sociali/conflicte în organizație/climat organizațional</a:t>
            </a:r>
          </a:p>
          <a:p>
            <a:r>
              <a:rPr lang="ro-RO" sz="2000" dirty="0"/>
              <a:t>Incertitudine</a:t>
            </a:r>
          </a:p>
          <a:p>
            <a:r>
              <a:rPr lang="ro-RO" sz="2000" dirty="0"/>
              <a:t>Violentă instituțională/simbolică</a:t>
            </a:r>
          </a:p>
          <a:p>
            <a:r>
              <a:rPr lang="ro-RO" sz="2000" dirty="0"/>
              <a:t>Sarcini numeroase și neorganizate</a:t>
            </a:r>
          </a:p>
          <a:p>
            <a:r>
              <a:rPr lang="ro-RO" sz="2000" dirty="0"/>
              <a:t>Amenințarea cu sancțiuni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5059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30C1-47D9-41B0-B244-74DD0F9B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Consecințe comportamentale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A745D-F927-4F7E-A643-3F986EE87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dirty="0"/>
              <a:t>Implicare limitată</a:t>
            </a:r>
          </a:p>
          <a:p>
            <a:r>
              <a:rPr lang="ro-RO" sz="2400" dirty="0"/>
              <a:t>Neglijarea unor obligații profesionale</a:t>
            </a:r>
          </a:p>
          <a:p>
            <a:r>
              <a:rPr lang="ro-RO" sz="2400" dirty="0"/>
              <a:t>Intenții de părăsire a organizației</a:t>
            </a:r>
          </a:p>
          <a:p>
            <a:r>
              <a:rPr lang="ro-RO" sz="2400" dirty="0"/>
              <a:t>Probleme psihosomatice</a:t>
            </a:r>
          </a:p>
          <a:p>
            <a:r>
              <a:rPr lang="ro-RO" sz="2400" dirty="0"/>
              <a:t>Burnout</a:t>
            </a:r>
          </a:p>
        </p:txBody>
      </p:sp>
    </p:spTree>
    <p:extLst>
      <p:ext uri="{BB962C8B-B14F-4D97-AF65-F5344CB8AC3E}">
        <p14:creationId xmlns:p14="http://schemas.microsoft.com/office/powerpoint/2010/main" val="197151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96BB-85A7-46D9-B50C-D6DD8042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5638"/>
            <a:ext cx="8596668" cy="1674761"/>
          </a:xfrm>
        </p:spPr>
        <p:txBody>
          <a:bodyPr/>
          <a:lstStyle/>
          <a:p>
            <a:r>
              <a:rPr lang="ro-RO" b="1" dirty="0"/>
              <a:t>Soluții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3A67-4A7E-46FC-A4C9-3552E768B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04335"/>
            <a:ext cx="9351569" cy="5201264"/>
          </a:xfrm>
        </p:spPr>
        <p:txBody>
          <a:bodyPr>
            <a:normAutofit fontScale="92500" lnSpcReduction="10000"/>
          </a:bodyPr>
          <a:lstStyle/>
          <a:p>
            <a:r>
              <a:rPr lang="ro-RO" sz="2400" b="1" dirty="0">
                <a:solidFill>
                  <a:srgbClr val="FF0000"/>
                </a:solidFill>
              </a:rPr>
              <a:t>Suportul social </a:t>
            </a:r>
            <a:r>
              <a:rPr lang="ro-RO" sz="2400" dirty="0"/>
              <a:t>(James House, 1981)</a:t>
            </a:r>
          </a:p>
          <a:p>
            <a:pPr marL="1789113" lvl="3" indent="0" algn="just">
              <a:buFont typeface="Wingdings" panose="05000000000000000000" pitchFamily="2" charset="2"/>
              <a:buChar char="Ø"/>
            </a:pPr>
            <a:r>
              <a:rPr lang="ro-RO" sz="2400" b="1" dirty="0">
                <a:solidFill>
                  <a:srgbClr val="FF0000"/>
                </a:solidFill>
              </a:rPr>
              <a:t>Instrumental</a:t>
            </a:r>
            <a:r>
              <a:rPr lang="ro-RO" sz="2400" dirty="0"/>
              <a:t>-comportamente de sprijin direct, moderează efectele stresului asupra stării de sănătate, fricii și stabilității emoționale </a:t>
            </a:r>
          </a:p>
          <a:p>
            <a:pPr marL="1789113" lvl="3" indent="0" algn="just">
              <a:buFont typeface="Wingdings" panose="05000000000000000000" pitchFamily="2" charset="2"/>
              <a:buChar char="Ø"/>
            </a:pPr>
            <a:r>
              <a:rPr lang="ro-RO" sz="2400" b="1" dirty="0">
                <a:solidFill>
                  <a:srgbClr val="FF0000"/>
                </a:solidFill>
              </a:rPr>
              <a:t>Informațional</a:t>
            </a:r>
            <a:r>
              <a:rPr lang="ro-RO" sz="2400" dirty="0"/>
              <a:t>-de a furniza persoanelor informațiile necesare pentru abordarea eficientă a situațiilor de stres cu impact asupra stabilității emoționale</a:t>
            </a:r>
          </a:p>
          <a:p>
            <a:pPr marL="0" lvl="3" indent="0" algn="just">
              <a:buFont typeface="Wingdings" panose="05000000000000000000" pitchFamily="2" charset="2"/>
              <a:buChar char="Ø"/>
            </a:pPr>
            <a:r>
              <a:rPr lang="ro-RO" sz="2400" b="1" dirty="0">
                <a:solidFill>
                  <a:srgbClr val="FF0000"/>
                </a:solidFill>
              </a:rPr>
              <a:t>Predictibilitatea </a:t>
            </a:r>
            <a:r>
              <a:rPr lang="ro-RO" sz="2400" dirty="0">
                <a:solidFill>
                  <a:schemeClr val="tx1"/>
                </a:solidFill>
              </a:rPr>
              <a:t>(Sutton</a:t>
            </a:r>
            <a:r>
              <a:rPr lang="en-GB" sz="2400" dirty="0">
                <a:solidFill>
                  <a:schemeClr val="tx1"/>
                </a:solidFill>
              </a:rPr>
              <a:t>&amp;Kahn, 1978</a:t>
            </a:r>
            <a:r>
              <a:rPr lang="ro-RO" sz="2400" dirty="0">
                <a:solidFill>
                  <a:schemeClr val="tx1"/>
                </a:solidFill>
              </a:rPr>
              <a:t>)</a:t>
            </a:r>
          </a:p>
          <a:p>
            <a:pPr marL="0" lvl="3" indent="0" algn="just" defTabSz="179388">
              <a:buFont typeface="Wingdings" panose="05000000000000000000" pitchFamily="2" charset="2"/>
              <a:buChar char="Ø"/>
            </a:pPr>
            <a:r>
              <a:rPr lang="en-GB" sz="2400" b="1" dirty="0" err="1">
                <a:solidFill>
                  <a:srgbClr val="FF0000"/>
                </a:solidFill>
              </a:rPr>
              <a:t>Comprehensiunea</a:t>
            </a:r>
            <a:r>
              <a:rPr lang="ro-RO" sz="2400" b="1" dirty="0">
                <a:solidFill>
                  <a:srgbClr val="FF0000"/>
                </a:solidFill>
              </a:rPr>
              <a:t> </a:t>
            </a:r>
            <a:r>
              <a:rPr lang="ro-RO" sz="2400" dirty="0">
                <a:solidFill>
                  <a:schemeClr val="tx1"/>
                </a:solidFill>
              </a:rPr>
              <a:t>(nivelul de cunoaștere/înțelegere)</a:t>
            </a:r>
            <a:endParaRPr lang="en-GB" sz="2400" dirty="0">
              <a:solidFill>
                <a:schemeClr val="tx1"/>
              </a:solidFill>
            </a:endParaRPr>
          </a:p>
          <a:p>
            <a:pPr marL="0" lvl="3" indent="0" algn="just" defTabSz="179388">
              <a:buFont typeface="Wingdings" panose="05000000000000000000" pitchFamily="2" charset="2"/>
              <a:buChar char="Ø"/>
            </a:pPr>
            <a:r>
              <a:rPr lang="en-GB" sz="2400" b="1" dirty="0" err="1">
                <a:solidFill>
                  <a:srgbClr val="FF0000"/>
                </a:solidFill>
              </a:rPr>
              <a:t>Influen</a:t>
            </a:r>
            <a:r>
              <a:rPr lang="ro-RO" sz="2400" b="1" dirty="0">
                <a:solidFill>
                  <a:srgbClr val="FF0000"/>
                </a:solidFill>
              </a:rPr>
              <a:t>ța </a:t>
            </a:r>
            <a:r>
              <a:rPr lang="ro-RO" sz="2400" dirty="0">
                <a:solidFill>
                  <a:schemeClr val="tx1"/>
                </a:solidFill>
              </a:rPr>
              <a:t>(pe care consideră că o deține cadrul didactic asupra situațiilor stresante)</a:t>
            </a:r>
          </a:p>
          <a:p>
            <a:pPr marL="0" lvl="3" indent="0" algn="just" defTabSz="179388">
              <a:buFont typeface="Wingdings" panose="05000000000000000000" pitchFamily="2" charset="2"/>
              <a:buChar char="Ø"/>
            </a:pPr>
            <a:r>
              <a:rPr lang="ro-RO" sz="2400" b="1" dirty="0">
                <a:solidFill>
                  <a:srgbClr val="FF0000"/>
                </a:solidFill>
              </a:rPr>
              <a:t>Autoeficacitatea </a:t>
            </a:r>
            <a:r>
              <a:rPr lang="ro-RO" sz="2400" dirty="0">
                <a:solidFill>
                  <a:schemeClr val="tx1"/>
                </a:solidFill>
              </a:rPr>
              <a:t>(th. social-cognitivă, Bandura, 1997)</a:t>
            </a:r>
          </a:p>
          <a:p>
            <a:pPr marL="0" lvl="3" indent="0" algn="just" defTabSz="179388">
              <a:buFont typeface="Wingdings" panose="05000000000000000000" pitchFamily="2" charset="2"/>
              <a:buChar char="Ø"/>
            </a:pPr>
            <a:r>
              <a:rPr lang="ro-RO" sz="2400" b="1" dirty="0">
                <a:solidFill>
                  <a:srgbClr val="FF0000"/>
                </a:solidFill>
              </a:rPr>
              <a:t>Sensul coerenței </a:t>
            </a:r>
            <a:r>
              <a:rPr lang="ro-RO" sz="2400" dirty="0">
                <a:solidFill>
                  <a:schemeClr val="tx1"/>
                </a:solidFill>
              </a:rPr>
              <a:t>(Aaron Antonovschi, 1987)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0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3597C-AC8F-40DA-9A1E-F58F04155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5136"/>
            <a:ext cx="8596668" cy="531502"/>
          </a:xfrm>
        </p:spPr>
        <p:txBody>
          <a:bodyPr>
            <a:normAutofit fontScale="90000"/>
          </a:bodyPr>
          <a:lstStyle/>
          <a:p>
            <a:r>
              <a:rPr lang="ro-RO" dirty="0"/>
              <a:t>Bibliografie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56B8F-1EEB-4C7F-B8E1-E354DE584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1483"/>
            <a:ext cx="8596668" cy="4369879"/>
          </a:xfrm>
        </p:spPr>
        <p:txBody>
          <a:bodyPr/>
          <a:lstStyle/>
          <a:p>
            <a:r>
              <a:rPr lang="ro-RO" dirty="0"/>
              <a:t>Bandura, A. (1997). Self-efficacy</a:t>
            </a:r>
            <a:r>
              <a:rPr lang="en-GB" dirty="0"/>
              <a:t>: The exercise of control. New York: W.H. Freeman.</a:t>
            </a:r>
          </a:p>
          <a:p>
            <a:r>
              <a:rPr lang="ro-RO" dirty="0"/>
              <a:t> </a:t>
            </a:r>
            <a:r>
              <a:rPr lang="en-GB" dirty="0"/>
              <a:t>Lazarus, R.S. (1995). </a:t>
            </a:r>
            <a:r>
              <a:rPr lang="en-GB" i="1" dirty="0"/>
              <a:t>Psychological Stress  in the Workplace</a:t>
            </a:r>
            <a:r>
              <a:rPr lang="en-GB" dirty="0"/>
              <a:t>, </a:t>
            </a:r>
            <a:r>
              <a:rPr lang="ro-RO" dirty="0"/>
              <a:t>î</a:t>
            </a:r>
            <a:r>
              <a:rPr lang="en-GB" dirty="0"/>
              <a:t>n</a:t>
            </a:r>
            <a:r>
              <a:rPr lang="ro-RO" dirty="0"/>
              <a:t> Crandall, R., Perrewe, P.L. (Eds.). Occupational Stress pp. 3-19.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8958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299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Modelul tranzacțional al stresului aplicat cazului profesorului în on-line </vt:lpstr>
      <vt:lpstr>Modelul tranzacțional al stresului al lui Tom Cox (1978), Lazarus și Folkman (1984)</vt:lpstr>
      <vt:lpstr>Stresori (variabile)</vt:lpstr>
      <vt:lpstr>Consecințe comportamentale</vt:lpstr>
      <vt:lpstr>Soluții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Gabriela Violeta Iordăchiță</dc:creator>
  <cp:lastModifiedBy>Gabriela Violeta Iordăchiță</cp:lastModifiedBy>
  <cp:revision>25</cp:revision>
  <dcterms:created xsi:type="dcterms:W3CDTF">2020-11-20T09:33:44Z</dcterms:created>
  <dcterms:modified xsi:type="dcterms:W3CDTF">2020-11-20T10:59:54Z</dcterms:modified>
</cp:coreProperties>
</file>