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846" autoAdjust="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B9AD-0AFE-439C-8DAE-043087C742C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A8460-F984-4A6D-8810-1CC61B39C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https://i.ytimg.com/vi/z_PeT9gYlq0/maxresdefault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33400"/>
            <a:ext cx="5943600" cy="2362200"/>
          </a:xfrm>
        </p:spPr>
        <p:txBody>
          <a:bodyPr/>
          <a:lstStyle/>
          <a:p>
            <a:r>
              <a:rPr lang="en-US" dirty="0" err="1"/>
              <a:t>Emo</a:t>
            </a:r>
            <a:r>
              <a:rPr lang="ro-RO" dirty="0"/>
              <a:t>ţii pozitive şi negative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637158" cy="2098936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       ACTIVITATE DIDACTICĂ</a:t>
            </a:r>
            <a:endParaRPr lang="ro-RO" dirty="0"/>
          </a:p>
          <a:p>
            <a:r>
              <a:rPr lang="ro-RO" sz="2000" dirty="0"/>
              <a:t>CLASA PREGĂTITOARE B</a:t>
            </a:r>
          </a:p>
          <a:p>
            <a:r>
              <a:rPr lang="ro-RO" sz="2000" dirty="0"/>
              <a:t>Prof. înv. primar Teşulă Corina</a:t>
            </a:r>
            <a:endParaRPr lang="en-US" sz="2000" dirty="0"/>
          </a:p>
        </p:txBody>
      </p:sp>
      <p:pic>
        <p:nvPicPr>
          <p:cNvPr id="7" name="Picture 6" descr="shutterstock_618916562-e15083591958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6200" cy="3519577"/>
          </a:xfrm>
          <a:prstGeom prst="rect">
            <a:avLst/>
          </a:prstGeom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3886200" cy="3352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poze cerc\4f9709e3-a035-4fe9-b983-e3756ef8cc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0"/>
            <a:ext cx="4343400" cy="3810000"/>
          </a:xfrm>
          <a:prstGeom prst="rect">
            <a:avLst/>
          </a:prstGeom>
          <a:noFill/>
        </p:spPr>
      </p:pic>
      <p:pic>
        <p:nvPicPr>
          <p:cNvPr id="23555" name="Picture 3" descr="C:\Users\user\Desktop\poze cerc\6c3542fb-58a7-41f4-9403-abfbdb30f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70438" cy="3810000"/>
          </a:xfrm>
          <a:prstGeom prst="rect">
            <a:avLst/>
          </a:prstGeom>
          <a:noFill/>
        </p:spPr>
      </p:pic>
      <p:pic>
        <p:nvPicPr>
          <p:cNvPr id="6" name="Picture 5" descr="lets-talk-teeth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3400"/>
            <a:ext cx="2286000" cy="17526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4343400"/>
            <a:ext cx="2057400" cy="1941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</a:t>
            </a:r>
            <a:endParaRPr lang="en-US" dirty="0"/>
          </a:p>
        </p:txBody>
      </p:sp>
      <p:pic>
        <p:nvPicPr>
          <p:cNvPr id="25602" name="Picture 2" descr="C:\Users\user\Desktop\1200x625-00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153400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latin typeface="Comic Sans MS" pitchFamily="66" charset="0"/>
              </a:rPr>
              <a:t>Noi le</a:t>
            </a:r>
            <a:r>
              <a:rPr lang="en-US" sz="2400" dirty="0">
                <a:latin typeface="Comic Sans MS" pitchFamily="66" charset="0"/>
              </a:rPr>
              <a:t>-am </a:t>
            </a:r>
            <a:r>
              <a:rPr lang="en-US" sz="2400" dirty="0" err="1">
                <a:latin typeface="Comic Sans MS" pitchFamily="66" charset="0"/>
              </a:rPr>
              <a:t>modelat</a:t>
            </a:r>
            <a:r>
              <a:rPr lang="en-US" sz="2400" dirty="0">
                <a:latin typeface="Comic Sans MS" pitchFamily="66" charset="0"/>
              </a:rPr>
              <a:t> cu </a:t>
            </a:r>
            <a:r>
              <a:rPr lang="en-US" sz="2400" dirty="0" err="1">
                <a:latin typeface="Comic Sans MS" pitchFamily="66" charset="0"/>
              </a:rPr>
              <a:t>plastilin</a:t>
            </a:r>
            <a:r>
              <a:rPr lang="ro-RO" sz="2400" dirty="0">
                <a:latin typeface="Comic Sans MS" pitchFamily="66" charset="0"/>
              </a:rPr>
              <a:t>ă...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4" name="Picture 4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953000"/>
            <a:ext cx="1905000" cy="142825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user\Desktop\poze cerc\New folder (2)\12ac81cc-0617-4f1b-8db9-a6f7e9fe1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68800" cy="3276599"/>
          </a:xfrm>
          <a:prstGeom prst="rect">
            <a:avLst/>
          </a:prstGeom>
          <a:noFill/>
        </p:spPr>
      </p:pic>
      <p:pic>
        <p:nvPicPr>
          <p:cNvPr id="24579" name="Picture 3" descr="C:\Users\user\Desktop\poze cerc\New folder (2)\414ec2c9-8707-4ddd-a82c-8af272b9a8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76600"/>
            <a:ext cx="3810000" cy="3581400"/>
          </a:xfrm>
          <a:prstGeom prst="rect">
            <a:avLst/>
          </a:prstGeom>
          <a:noFill/>
        </p:spPr>
      </p:pic>
      <p:pic>
        <p:nvPicPr>
          <p:cNvPr id="24580" name="Picture 4" descr="C:\Users\user\Desktop\poze cerc\New folder (2)\fba583a0-06ac-4ad8-94e6-74da33691e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</p:spPr>
      </p:pic>
      <p:pic>
        <p:nvPicPr>
          <p:cNvPr id="24581" name="Picture 5" descr="C:\Users\user\Desktop\poze cerc\New folder (2)\fae545bf-ff1e-4d38-adac-8c1f63a7ff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3809999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Audierea melodiei ,,Emoţia este prietena mea</a:t>
            </a:r>
            <a:r>
              <a:rPr lang="en-US" dirty="0"/>
              <a:t>”</a:t>
            </a:r>
          </a:p>
        </p:txBody>
      </p:sp>
      <p:pic>
        <p:nvPicPr>
          <p:cNvPr id="26626" name="Picture 2" descr="C:\Users\user\Desktop\emoti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645795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257800"/>
            <a:ext cx="7010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 </a:t>
            </a:r>
            <a:r>
              <a:rPr lang="en-US" dirty="0" err="1"/>
              <a:t>concluzionat</a:t>
            </a:r>
            <a:r>
              <a:rPr lang="en-US" dirty="0"/>
              <a:t> </a:t>
            </a:r>
            <a:r>
              <a:rPr lang="ro-RO" dirty="0"/>
              <a:t>împreună că atât emoţiile pozitive, cât şi cele negative fac parte din viaţă!</a:t>
            </a:r>
            <a:endParaRPr lang="en-US" dirty="0"/>
          </a:p>
        </p:txBody>
      </p:sp>
      <p:pic>
        <p:nvPicPr>
          <p:cNvPr id="3" name="Emotia slide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5" y="165742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user\Desktop\teaching-children-to-recognize-emotion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81534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153400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4400" b="1" dirty="0">
                <a:solidFill>
                  <a:schemeClr val="bg2">
                    <a:lumMod val="25000"/>
                  </a:schemeClr>
                </a:solidFill>
              </a:rPr>
              <a:t>Vă mulţumesc pentru atenţie!</a:t>
            </a:r>
          </a:p>
          <a:p>
            <a:endParaRPr lang="en-U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2d1105ea7924b31b182313f80e2d3d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685800"/>
            <a:ext cx="1066800" cy="762000"/>
          </a:xfrm>
          <a:prstGeom prst="rect">
            <a:avLst/>
          </a:prstGeom>
        </p:spPr>
      </p:pic>
      <p:pic>
        <p:nvPicPr>
          <p:cNvPr id="27652" name="Picture 4" descr="C:\Users\user\Desktop\smiley-face-medical-mask-smiley-face-medical-mask-vector-art-illustration-177707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685800"/>
            <a:ext cx="1066800" cy="762001"/>
          </a:xfrm>
          <a:prstGeom prst="rect">
            <a:avLst/>
          </a:prstGeom>
          <a:noFill/>
        </p:spPr>
      </p:pic>
      <p:pic>
        <p:nvPicPr>
          <p:cNvPr id="27653" name="Picture 5" descr="C:\Users\user\Desktop\75374193-cartoon-emoticon-smiley-face-waving-hel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685800"/>
            <a:ext cx="990600" cy="762001"/>
          </a:xfrm>
          <a:prstGeom prst="rect">
            <a:avLst/>
          </a:prstGeom>
          <a:noFill/>
        </p:spPr>
      </p:pic>
      <p:pic>
        <p:nvPicPr>
          <p:cNvPr id="3" name="Emotia slid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399" y="150465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Interpretare-vis-in-care-apar-emotii-696x3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3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1"/>
            <a:ext cx="3962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 te simţi când mergi pe stradă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părinţii tăi de mână 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Şi mănânci o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ngheţată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căpşuni sau ciocolată? (Bucuros)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29200" y="10668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 se simte o fetiţă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Când stă singură-ntr-un colţ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Şi priveşte cum se joacă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Fără ea copiii toţi? (Tristă)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525780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 te simţi când doamna pune 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Lângă tine pe o masă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cutie cu surprize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 le descoperi 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clasă (Curios)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876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 te simţi când lângă tine</a:t>
            </a:r>
            <a:endParaRPr lang="en-US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venit un câine mare</a:t>
            </a:r>
            <a:endParaRPr lang="en-US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Care </a:t>
            </a:r>
            <a:r>
              <a:rPr lang="ro-RO" b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şi arată colţii</a:t>
            </a:r>
            <a:endParaRPr lang="en-US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Şi te latră tare, tare ? (Speriat)</a:t>
            </a:r>
            <a:endParaRPr lang="ro-RO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Cum te simti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?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motii_baloane_stari_59068dcf5a9ee9992d01645433c13df0-1024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1800"/>
            <a:ext cx="8153400" cy="3886200"/>
          </a:xfrm>
        </p:spPr>
      </p:pic>
      <p:sp>
        <p:nvSpPr>
          <p:cNvPr id="5" name="Rounded Rectangular Callout 4"/>
          <p:cNvSpPr/>
          <p:nvPr/>
        </p:nvSpPr>
        <p:spPr>
          <a:xfrm>
            <a:off x="0" y="0"/>
            <a:ext cx="4267200" cy="2590800"/>
          </a:xfrm>
          <a:prstGeom prst="wedgeRoundRectCallout">
            <a:avLst>
              <a:gd name="adj1" fmla="val -20544"/>
              <a:gd name="adj2" fmla="val 6701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Familiarizarea</a:t>
            </a:r>
            <a:r>
              <a:rPr lang="en-US" dirty="0"/>
              <a:t> cu </a:t>
            </a:r>
            <a:r>
              <a:rPr lang="en-US" dirty="0" err="1"/>
              <a:t>emo</a:t>
            </a:r>
            <a:r>
              <a:rPr lang="ro-RO" dirty="0"/>
              <a:t>ţ</a:t>
            </a:r>
            <a:r>
              <a:rPr lang="en-US" dirty="0" err="1"/>
              <a:t>iile</a:t>
            </a:r>
            <a:r>
              <a:rPr lang="en-US" dirty="0"/>
              <a:t> de </a:t>
            </a:r>
            <a:r>
              <a:rPr lang="en-US" dirty="0" err="1"/>
              <a:t>baza</a:t>
            </a:r>
            <a:r>
              <a:rPr lang="en-US" dirty="0"/>
              <a:t>:</a:t>
            </a:r>
            <a:endParaRPr lang="ro-RO" dirty="0"/>
          </a:p>
          <a:p>
            <a:pPr>
              <a:buFont typeface="Wingdings" pitchFamily="2" charset="2"/>
              <a:buChar char="§"/>
            </a:pPr>
            <a:r>
              <a:rPr lang="ro-RO" dirty="0"/>
              <a:t>FERICIREA</a:t>
            </a:r>
          </a:p>
          <a:p>
            <a:pPr>
              <a:buFont typeface="Wingdings" pitchFamily="2" charset="2"/>
              <a:buChar char="§"/>
            </a:pPr>
            <a:r>
              <a:rPr lang="ro-RO" dirty="0"/>
              <a:t>TRISTEŢEA</a:t>
            </a:r>
          </a:p>
          <a:p>
            <a:pPr>
              <a:buFont typeface="Wingdings" pitchFamily="2" charset="2"/>
              <a:buChar char="§"/>
            </a:pPr>
            <a:r>
              <a:rPr lang="ro-RO" dirty="0"/>
              <a:t>TEAMA</a:t>
            </a:r>
          </a:p>
          <a:p>
            <a:pPr>
              <a:buFont typeface="Wingdings" pitchFamily="2" charset="2"/>
              <a:buChar char="§"/>
            </a:pPr>
            <a:r>
              <a:rPr lang="ro-RO" dirty="0"/>
              <a:t>FURIA</a:t>
            </a:r>
          </a:p>
          <a:p>
            <a:pPr>
              <a:buFont typeface="Wingdings" pitchFamily="2" charset="2"/>
              <a:buChar char="§"/>
            </a:pPr>
            <a:r>
              <a:rPr lang="ro-RO" dirty="0"/>
              <a:t>SURPRINDEREA</a:t>
            </a:r>
            <a:r>
              <a:rPr lang="en-US" dirty="0"/>
              <a:t>/UIMIREA</a:t>
            </a:r>
            <a:endParaRPr lang="ro-RO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0"/>
            <a:ext cx="3810000" cy="2590800"/>
          </a:xfrm>
          <a:prstGeom prst="wedgeRoundRectCallout">
            <a:avLst>
              <a:gd name="adj1" fmla="val -19635"/>
              <a:gd name="adj2" fmla="val 67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152400"/>
            <a:ext cx="350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Diferen</a:t>
            </a:r>
            <a:r>
              <a:rPr lang="ro-RO" dirty="0">
                <a:solidFill>
                  <a:schemeClr val="tx2">
                    <a:lumMod val="40000"/>
                    <a:lumOff val="60000"/>
                  </a:schemeClr>
                </a:solidFill>
              </a:rPr>
              <a:t>ţierea emoţiilor </a:t>
            </a:r>
            <a:r>
              <a:rPr lang="ro-RO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pozitive</a:t>
            </a:r>
            <a:r>
              <a:rPr lang="ro-RO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cele </a:t>
            </a:r>
            <a:r>
              <a:rPr lang="ro-RO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negative</a:t>
            </a:r>
            <a:r>
              <a:rPr lang="ro-RO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prin raportarea la situaţii concrete din viaţă pe baza conversaţiei euristice.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Autofit/>
          </a:bodyPr>
          <a:lstStyle/>
          <a:p>
            <a:r>
              <a:rPr lang="ro-RO" sz="2800" dirty="0"/>
              <a:t>Asocierea emoţiilor cu întâmplări din poveştile literaturii pentru copii</a:t>
            </a:r>
            <a:endParaRPr lang="en-US" sz="2800" dirty="0"/>
          </a:p>
        </p:txBody>
      </p:sp>
      <p:pic>
        <p:nvPicPr>
          <p:cNvPr id="5" name="Picture 4" descr="alb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895600" y="1828800"/>
            <a:ext cx="685800" cy="53340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user\Desktop\poze cerc\a6f571a3-4b9c-439d-a8ea-306eae879c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4572000" cy="2819400"/>
          </a:xfrm>
          <a:prstGeom prst="rect">
            <a:avLst/>
          </a:prstGeom>
          <a:noFill/>
        </p:spPr>
      </p:pic>
      <p:pic>
        <p:nvPicPr>
          <p:cNvPr id="9" name="Picture 8" descr="puzzle-maxi-scufita-rosie_7690_1_150547273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2895600" y="5105400"/>
            <a:ext cx="609600" cy="53340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6387" name="Picture 3" descr="C:\Users\user\Desktop\poze cerc\26ca2b35-09a8-4617-be7c-cb5ed69f25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962400"/>
            <a:ext cx="4572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a-babei-si-fata-mosulu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ursul pacalit de vulpe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2286000"/>
            <a:ext cx="3124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646x404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0" y="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07a684ca3c9135c4021d0ed6052b30a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209800"/>
            <a:ext cx="2724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rtea-punguta-cu-doi-bani-free-pdf-10-63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495801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ets-talk-teeth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457200"/>
            <a:ext cx="1981200" cy="1447800"/>
          </a:xfrm>
          <a:prstGeom prst="rect">
            <a:avLst/>
          </a:prstGeom>
        </p:spPr>
      </p:pic>
      <p:pic>
        <p:nvPicPr>
          <p:cNvPr id="12" name="Picture 11" descr="a65b1b297be49c3d61cbcebed9739880--silly-faces-happy-fac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050" y="2105025"/>
            <a:ext cx="1657350" cy="1628775"/>
          </a:xfrm>
          <a:prstGeom prst="rect">
            <a:avLst/>
          </a:prstGeom>
        </p:spPr>
      </p:pic>
      <p:pic>
        <p:nvPicPr>
          <p:cNvPr id="15361" name="Picture 1" descr="C:\Users\user\Desktop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1" y="3733800"/>
            <a:ext cx="1752600" cy="1600200"/>
          </a:xfrm>
          <a:prstGeom prst="rect">
            <a:avLst/>
          </a:prstGeom>
          <a:noFill/>
        </p:spPr>
      </p:pic>
      <p:pic>
        <p:nvPicPr>
          <p:cNvPr id="15363" name="Picture 3" descr="C:\Users\user\Desktop\b442b3c2ac6ac0beffc9e554474a208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1713" y="5486400"/>
            <a:ext cx="1411287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poze cerc\03ea652d-aa8c-40f2-9047-a9f4ac115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4419600"/>
          </a:xfrm>
          <a:prstGeom prst="rect">
            <a:avLst/>
          </a:prstGeom>
          <a:noFill/>
        </p:spPr>
      </p:pic>
      <p:pic>
        <p:nvPicPr>
          <p:cNvPr id="14338" name="Picture 2" descr="C:\Users\user\Desktop\poze cerc\7f8fd796-90df-4c3d-88f8-063dad2e4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</p:spPr>
      </p:pic>
      <p:pic>
        <p:nvPicPr>
          <p:cNvPr id="7" name="Picture 6" descr="emotion-icon-3d-hd-moving-wallpaper-3-1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4648200" cy="2438400"/>
          </a:xfrm>
          <a:prstGeom prst="rect">
            <a:avLst/>
          </a:prstGeom>
        </p:spPr>
      </p:pic>
      <p:pic>
        <p:nvPicPr>
          <p:cNvPr id="8" name="Picture 7" descr="iStock_happy-face-among-sad-fac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3622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990600" y="228600"/>
            <a:ext cx="5943600" cy="1143000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002060"/>
                </a:solidFill>
              </a:rPr>
              <a:t>Metoda cubului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0"/>
            <a:ext cx="2219325" cy="2143125"/>
          </a:xfrm>
          <a:prstGeom prst="rect">
            <a:avLst/>
          </a:prstGeom>
        </p:spPr>
      </p:pic>
      <p:sp>
        <p:nvSpPr>
          <p:cNvPr id="14" name="Cube 13"/>
          <p:cNvSpPr/>
          <p:nvPr/>
        </p:nvSpPr>
        <p:spPr>
          <a:xfrm>
            <a:off x="5791200" y="19812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5715000" y="45720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3352800" y="53340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990600" y="20574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914400" y="42672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3581400" y="1524000"/>
            <a:ext cx="1752600" cy="1295400"/>
          </a:xfrm>
          <a:prstGeom prst="cub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2590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Mimea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ro-R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ă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Joc de rol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Explică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518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Povesteşte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Modelează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poze cerc\New folder\0cfd34e3-be1e-4a16-91f1-6f569b00e3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pic>
        <p:nvPicPr>
          <p:cNvPr id="21508" name="Picture 4" descr="C:\Users\user\Desktop\poze cerc\New folder\2c29acf1-3a2e-423b-9c04-8dd060cece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  <p:pic>
        <p:nvPicPr>
          <p:cNvPr id="21510" name="Picture 6" descr="C:\Users\user\Desktop\poze cerc\New folder\ac7ff112-fd10-40b8-8cde-80333acbb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2895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user\Desktop\poze cerc\New folder\9e2afdd1-2a99-4750-ab25-d9ca7c7eb3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22531" name="Picture 3" descr="C:\Users\user\Desktop\poze cerc\New folder\ced4d2b2-17f9-42d8-bf90-e1da40ef2a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</TotalTime>
  <Words>210</Words>
  <Application>Microsoft Office PowerPoint</Application>
  <PresentationFormat>Expunere pe ecran (4:3)</PresentationFormat>
  <Paragraphs>46</Paragraphs>
  <Slides>14</Slides>
  <Notes>0</Notes>
  <HiddenSlides>0</HiddenSlides>
  <MMClips>2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3" baseType="lpstr">
      <vt:lpstr>Arial</vt:lpstr>
      <vt:lpstr>Berlin Sans FB</vt:lpstr>
      <vt:lpstr>Calibri</vt:lpstr>
      <vt:lpstr>Comic Sans MS</vt:lpstr>
      <vt:lpstr>Times New Roman</vt:lpstr>
      <vt:lpstr>Trebuchet MS</vt:lpstr>
      <vt:lpstr>Wingdings</vt:lpstr>
      <vt:lpstr>Wingdings 2</vt:lpstr>
      <vt:lpstr>Opulent</vt:lpstr>
      <vt:lpstr>Emoţii pozitive şi negative</vt:lpstr>
      <vt:lpstr>Prezentare PowerPoint</vt:lpstr>
      <vt:lpstr>Prezentare PowerPoint</vt:lpstr>
      <vt:lpstr>Asocierea emoţiilor cu întâmplări din poveştile literaturii pentru copii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N</vt:lpstr>
      <vt:lpstr>Prezentare PowerPoint</vt:lpstr>
      <vt:lpstr>Audierea melodiei ,,Emoţia este prietena mea”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Alice Chirac</cp:lastModifiedBy>
  <cp:revision>38</cp:revision>
  <dcterms:created xsi:type="dcterms:W3CDTF">2006-08-16T00:00:00Z</dcterms:created>
  <dcterms:modified xsi:type="dcterms:W3CDTF">2021-01-06T09:38:52Z</dcterms:modified>
</cp:coreProperties>
</file>