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1E18-87DF-4F2E-8241-B9152ED59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A380EE8-4EB3-4DB5-8280-0F8DDFF1B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88ED9DF1-C383-439B-BD28-ACDC244A61D9}"/>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C5E8C30E-2CC8-4454-B000-A34A5CDCE74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A69AF7F-BBF1-48A8-BF21-9A273CFB0D73}"/>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26322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032D-55A7-4141-8BEA-6F71EDBF3F0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0C00206-34D4-4B19-ADF4-DB1DDF30E9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C78809E-2302-4773-82A5-FB1B297119F9}"/>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B2D49177-0593-46FD-934F-0ACF62313F3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9206C8B-45BA-4DC8-A7CB-94C773528E9D}"/>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46033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CE132-56CF-4B1D-8593-6A20C5AE7C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7A47DCD3-F8B8-44FC-8EAA-F63D1C2ED4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605B9DE-097F-4C72-8C7A-69C670BBC2C2}"/>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626291AE-24A3-4440-BBE3-7C358211F7F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7D60477-A496-4F51-806C-859E88906C86}"/>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231379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6F83-4DBB-41EC-895D-CB9C79AAFAC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48E4AAD-1D4E-4B91-A873-2846A76630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70AB4D4-94E0-4046-92A3-DCCB46D274A6}"/>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EA38479F-7CAC-4705-A2C0-499211EA729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4D879B3-D539-44EB-93DB-B1BB00B09544}"/>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329724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13E7-2148-47E9-A8FB-6A816BA1C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FFC48880-3B48-4966-97F3-B1A09698B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570FF-E65C-4C87-8390-BB05AC3F97F9}"/>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435F4DB1-A563-407A-9884-74BC641F3A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3E8043F-44BE-4ED1-BB75-5984E478BEE1}"/>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424424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7234-9FE7-41B0-86EE-46AFC776C83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A9C553CA-C414-4B2A-ADE5-3EE3BE59C5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01DE940C-F9BD-4C8C-A517-79CFFCBAA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273184D5-5279-4E0A-B6B7-387A14B07DD5}"/>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6" name="Footer Placeholder 5">
            <a:extLst>
              <a:ext uri="{FF2B5EF4-FFF2-40B4-BE49-F238E27FC236}">
                <a16:creationId xmlns:a16="http://schemas.microsoft.com/office/drawing/2014/main" id="{966ABB77-C219-4CC0-886F-ADF78B7CD8C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D5632D4-4937-43DF-A5B7-70F0AA7D0B66}"/>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423078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8D41-E2B6-4B7A-8991-E0B844726137}"/>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C79D26B-BB8B-4C30-87ED-41740DADA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711A-EDA5-4C46-8AF1-119FD1F6C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B7AE319-C557-49E0-99DE-CAA1BF416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CF6C7-0045-4F88-A4AD-2982F639E3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12F507BC-35D3-40D0-8DBC-55A42311199D}"/>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8" name="Footer Placeholder 7">
            <a:extLst>
              <a:ext uri="{FF2B5EF4-FFF2-40B4-BE49-F238E27FC236}">
                <a16:creationId xmlns:a16="http://schemas.microsoft.com/office/drawing/2014/main" id="{A1E0FDCB-0046-4522-B049-DE9B54E29C46}"/>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172AB8F-1BF4-4EB1-B2AE-9297F4ADC317}"/>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270838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BF31-003C-43F3-9FE9-D3458D0967D5}"/>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114000DA-56FF-4AEC-A988-ECC92E4F7726}"/>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4" name="Footer Placeholder 3">
            <a:extLst>
              <a:ext uri="{FF2B5EF4-FFF2-40B4-BE49-F238E27FC236}">
                <a16:creationId xmlns:a16="http://schemas.microsoft.com/office/drawing/2014/main" id="{3D8AA455-C16D-4AA6-92F2-37DA42A2681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EAFA198D-7407-4C56-B056-05A1C78C4FB2}"/>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178567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0DDCA-89A6-45C6-B464-7A240B4C6BD5}"/>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3" name="Footer Placeholder 2">
            <a:extLst>
              <a:ext uri="{FF2B5EF4-FFF2-40B4-BE49-F238E27FC236}">
                <a16:creationId xmlns:a16="http://schemas.microsoft.com/office/drawing/2014/main" id="{62EED8A1-66AC-4388-89E1-5EDBE239CDE9}"/>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C22277C4-EB74-4EDE-8E52-7D1F9EB55002}"/>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251397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BE59-86F0-449A-AC00-1E917A87D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E0473F2C-5FA3-4247-95C0-6AC29181A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812ABF2-6A8A-4AD9-986D-10EC859A0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F028F-0B91-4A9F-952F-D3E05F11AA86}"/>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6" name="Footer Placeholder 5">
            <a:extLst>
              <a:ext uri="{FF2B5EF4-FFF2-40B4-BE49-F238E27FC236}">
                <a16:creationId xmlns:a16="http://schemas.microsoft.com/office/drawing/2014/main" id="{97F72CB6-CD5D-4DA0-A89F-67B284B8F59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49FA950-1796-4C8C-98B9-C844FE45AB74}"/>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105579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6D2D-3ACE-466B-9297-784C3B250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5D2E2305-EB57-404B-B522-CE87DF464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77FB093-FA77-4501-A90A-902A2D157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9D347-BEEF-47DE-A97F-538370B16BA3}"/>
              </a:ext>
            </a:extLst>
          </p:cNvPr>
          <p:cNvSpPr>
            <a:spLocks noGrp="1"/>
          </p:cNvSpPr>
          <p:nvPr>
            <p:ph type="dt" sz="half" idx="10"/>
          </p:nvPr>
        </p:nvSpPr>
        <p:spPr/>
        <p:txBody>
          <a:bodyPr/>
          <a:lstStyle/>
          <a:p>
            <a:fld id="{D17E925D-A4C6-4210-A2A7-190048FC138C}" type="datetimeFigureOut">
              <a:rPr lang="ro-RO" smtClean="0"/>
              <a:t>10.12.2020</a:t>
            </a:fld>
            <a:endParaRPr lang="ro-RO"/>
          </a:p>
        </p:txBody>
      </p:sp>
      <p:sp>
        <p:nvSpPr>
          <p:cNvPr id="6" name="Footer Placeholder 5">
            <a:extLst>
              <a:ext uri="{FF2B5EF4-FFF2-40B4-BE49-F238E27FC236}">
                <a16:creationId xmlns:a16="http://schemas.microsoft.com/office/drawing/2014/main" id="{5C50AF97-B551-454B-B74B-4AEDDCB80EE9}"/>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924B97C-4534-485F-AC47-8F040EDEC7A3}"/>
              </a:ext>
            </a:extLst>
          </p:cNvPr>
          <p:cNvSpPr>
            <a:spLocks noGrp="1"/>
          </p:cNvSpPr>
          <p:nvPr>
            <p:ph type="sldNum" sz="quarter" idx="12"/>
          </p:nvPr>
        </p:nvSpPr>
        <p:spPr/>
        <p:txBody>
          <a:bodyPr/>
          <a:lstStyle/>
          <a:p>
            <a:fld id="{3AB7966F-2B4A-4B58-9CE2-D32CE1252BA7}" type="slidenum">
              <a:rPr lang="ro-RO" smtClean="0"/>
              <a:t>‹#›</a:t>
            </a:fld>
            <a:endParaRPr lang="ro-RO"/>
          </a:p>
        </p:txBody>
      </p:sp>
    </p:spTree>
    <p:extLst>
      <p:ext uri="{BB962C8B-B14F-4D97-AF65-F5344CB8AC3E}">
        <p14:creationId xmlns:p14="http://schemas.microsoft.com/office/powerpoint/2010/main" val="259179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E08BB-52E4-44D7-AAB1-CF3A55191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B0E2EAD-06E3-4CEE-8D84-882F3F188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A260366-0FC5-4632-B869-1178A59E9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925D-A4C6-4210-A2A7-190048FC138C}" type="datetimeFigureOut">
              <a:rPr lang="ro-RO" smtClean="0"/>
              <a:t>10.12.2020</a:t>
            </a:fld>
            <a:endParaRPr lang="ro-RO"/>
          </a:p>
        </p:txBody>
      </p:sp>
      <p:sp>
        <p:nvSpPr>
          <p:cNvPr id="5" name="Footer Placeholder 4">
            <a:extLst>
              <a:ext uri="{FF2B5EF4-FFF2-40B4-BE49-F238E27FC236}">
                <a16:creationId xmlns:a16="http://schemas.microsoft.com/office/drawing/2014/main" id="{4C4D2827-DF63-4B50-82CF-CB0E4488F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C51D2D47-A49A-447E-BC8C-1D060B0A6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7966F-2B4A-4B58-9CE2-D32CE1252BA7}" type="slidenum">
              <a:rPr lang="ro-RO" smtClean="0"/>
              <a:t>‹#›</a:t>
            </a:fld>
            <a:endParaRPr lang="ro-RO"/>
          </a:p>
        </p:txBody>
      </p:sp>
    </p:spTree>
    <p:extLst>
      <p:ext uri="{BB962C8B-B14F-4D97-AF65-F5344CB8AC3E}">
        <p14:creationId xmlns:p14="http://schemas.microsoft.com/office/powerpoint/2010/main" val="88013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155696-FD8C-405D-8916-0224A0C05FE5}"/>
              </a:ext>
            </a:extLst>
          </p:cNvPr>
          <p:cNvSpPr>
            <a:spLocks noGrp="1"/>
          </p:cNvSpPr>
          <p:nvPr>
            <p:ph type="subTitle" idx="1"/>
          </p:nvPr>
        </p:nvSpPr>
        <p:spPr/>
        <p:txBody>
          <a:bodyPr/>
          <a:lstStyle/>
          <a:p>
            <a:endParaRPr lang="ro-RO" dirty="0"/>
          </a:p>
        </p:txBody>
      </p:sp>
      <p:pic>
        <p:nvPicPr>
          <p:cNvPr id="1026" name="Picture 2" descr="Educația în era digitală. Efectele coronavirusului - Viaţa Liberă Galaţi">
            <a:extLst>
              <a:ext uri="{FF2B5EF4-FFF2-40B4-BE49-F238E27FC236}">
                <a16:creationId xmlns:a16="http://schemas.microsoft.com/office/drawing/2014/main" id="{E3977D7D-13B8-413D-9F0B-9EF08D1F0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5" y="14067"/>
            <a:ext cx="11662117" cy="6499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B71D5-757B-4C08-B53D-A6AF29D3EA02}"/>
              </a:ext>
            </a:extLst>
          </p:cNvPr>
          <p:cNvSpPr txBox="1"/>
          <p:nvPr/>
        </p:nvSpPr>
        <p:spPr>
          <a:xfrm>
            <a:off x="422031" y="267286"/>
            <a:ext cx="11366695" cy="646331"/>
          </a:xfrm>
          <a:prstGeom prst="rect">
            <a:avLst/>
          </a:prstGeom>
          <a:noFill/>
        </p:spPr>
        <p:txBody>
          <a:bodyPr wrap="square" rtlCol="0">
            <a:spAutoFit/>
          </a:bodyPr>
          <a:lstStyle/>
          <a:p>
            <a:pPr algn="ctr"/>
            <a:r>
              <a:rPr lang="ro-RO" sz="3600" b="1" dirty="0">
                <a:latin typeface="Tahoma" panose="020B0604030504040204" pitchFamily="34" charset="0"/>
                <a:ea typeface="Tahoma" panose="020B0604030504040204" pitchFamily="34" charset="0"/>
                <a:cs typeface="Tahoma" panose="020B0604030504040204" pitchFamily="34" charset="0"/>
              </a:rPr>
              <a:t>EDUCAȚIA ÎN MEDIUL ONLINE</a:t>
            </a:r>
          </a:p>
        </p:txBody>
      </p:sp>
      <p:sp>
        <p:nvSpPr>
          <p:cNvPr id="5" name="TextBox 4">
            <a:extLst>
              <a:ext uri="{FF2B5EF4-FFF2-40B4-BE49-F238E27FC236}">
                <a16:creationId xmlns:a16="http://schemas.microsoft.com/office/drawing/2014/main" id="{B2367C98-5344-48E3-8002-CF4B2E98D248}"/>
              </a:ext>
            </a:extLst>
          </p:cNvPr>
          <p:cNvSpPr txBox="1"/>
          <p:nvPr/>
        </p:nvSpPr>
        <p:spPr>
          <a:xfrm>
            <a:off x="5992837" y="5880295"/>
            <a:ext cx="5795889" cy="400110"/>
          </a:xfrm>
          <a:prstGeom prst="rect">
            <a:avLst/>
          </a:prstGeom>
          <a:noFill/>
        </p:spPr>
        <p:txBody>
          <a:bodyPr wrap="square" rtlCol="0">
            <a:spAutoFit/>
          </a:bodyPr>
          <a:lstStyle/>
          <a:p>
            <a:pPr algn="r"/>
            <a:r>
              <a:rPr lang="ro-RO" sz="2000" b="1" dirty="0">
                <a:latin typeface="Tahoma" panose="020B0604030504040204" pitchFamily="34" charset="0"/>
                <a:ea typeface="Tahoma" panose="020B0604030504040204" pitchFamily="34" charset="0"/>
                <a:cs typeface="Tahoma" panose="020B0604030504040204" pitchFamily="34" charset="0"/>
              </a:rPr>
              <a:t>Material realizat de PIP. Ciuciu Ana Maria</a:t>
            </a:r>
          </a:p>
        </p:txBody>
      </p:sp>
    </p:spTree>
    <p:extLst>
      <p:ext uri="{BB962C8B-B14F-4D97-AF65-F5344CB8AC3E}">
        <p14:creationId xmlns:p14="http://schemas.microsoft.com/office/powerpoint/2010/main" val="293191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31168-0832-4B31-974F-4E559AD94E72}"/>
              </a:ext>
            </a:extLst>
          </p:cNvPr>
          <p:cNvSpPr txBox="1"/>
          <p:nvPr/>
        </p:nvSpPr>
        <p:spPr>
          <a:xfrm>
            <a:off x="520505" y="295493"/>
            <a:ext cx="11479237" cy="461665"/>
          </a:xfrm>
          <a:prstGeom prst="rect">
            <a:avLst/>
          </a:prstGeom>
          <a:noFill/>
        </p:spPr>
        <p:txBody>
          <a:bodyPr wrap="square" rtlCol="0">
            <a:spAutoFit/>
          </a:bodyPr>
          <a:lstStyle/>
          <a:p>
            <a:r>
              <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rPr>
              <a:t>CE TEORII STAU LA BAZA ÎNVĂȚĂRII ONLINE?</a:t>
            </a:r>
          </a:p>
        </p:txBody>
      </p:sp>
      <p:sp>
        <p:nvSpPr>
          <p:cNvPr id="5" name="TextBox 4">
            <a:extLst>
              <a:ext uri="{FF2B5EF4-FFF2-40B4-BE49-F238E27FC236}">
                <a16:creationId xmlns:a16="http://schemas.microsoft.com/office/drawing/2014/main" id="{AD2FC39D-67D2-40A1-BDAD-1F8D133D3475}"/>
              </a:ext>
            </a:extLst>
          </p:cNvPr>
          <p:cNvSpPr txBox="1"/>
          <p:nvPr/>
        </p:nvSpPr>
        <p:spPr>
          <a:xfrm>
            <a:off x="1828800" y="1406769"/>
            <a:ext cx="8496886" cy="954107"/>
          </a:xfrm>
          <a:prstGeom prst="rect">
            <a:avLst/>
          </a:prstGeom>
          <a:noFill/>
        </p:spPr>
        <p:txBody>
          <a:bodyPr wrap="square" rtlCol="0">
            <a:spAutoFit/>
          </a:bodyPr>
          <a:lstStyle/>
          <a:p>
            <a:pPr algn="ctr"/>
            <a:r>
              <a:rPr lang="ro-RO"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TEORIA COGNITIVĂ A ÎNVĂȚĂRII MULTIMEDIA </a:t>
            </a:r>
          </a:p>
        </p:txBody>
      </p:sp>
      <p:pic>
        <p:nvPicPr>
          <p:cNvPr id="10242" name="Picture 2" descr="Nativi Digitali Edizioni – Incredibol">
            <a:extLst>
              <a:ext uri="{FF2B5EF4-FFF2-40B4-BE49-F238E27FC236}">
                <a16:creationId xmlns:a16="http://schemas.microsoft.com/office/drawing/2014/main" id="{9E7D576D-0A9B-4981-A928-DE1216E71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651" y="2827606"/>
            <a:ext cx="3641349" cy="40303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8C37E3-C4DD-42E0-93FF-EF385528EB80}"/>
              </a:ext>
            </a:extLst>
          </p:cNvPr>
          <p:cNvSpPr txBox="1"/>
          <p:nvPr/>
        </p:nvSpPr>
        <p:spPr>
          <a:xfrm>
            <a:off x="337625" y="3010487"/>
            <a:ext cx="7793501" cy="2554545"/>
          </a:xfrm>
          <a:prstGeom prst="rect">
            <a:avLst/>
          </a:prstGeom>
          <a:noFill/>
        </p:spPr>
        <p:txBody>
          <a:bodyPr wrap="square" rtlCol="0">
            <a:spAutoFit/>
          </a:bodyPr>
          <a:lstStyle/>
          <a:p>
            <a:pPr marL="285750" indent="-285750" algn="just">
              <a:buFont typeface="Wingdings" panose="05000000000000000000" pitchFamily="2" charset="2"/>
              <a:buChar char="v"/>
            </a:pPr>
            <a:r>
              <a:rPr lang="ro-RO" sz="2000" b="1" dirty="0">
                <a:latin typeface="Tahoma" panose="020B0604030504040204" pitchFamily="34" charset="0"/>
                <a:ea typeface="Tahoma" panose="020B0604030504040204" pitchFamily="34" charset="0"/>
                <a:cs typeface="Tahoma" panose="020B0604030504040204" pitchFamily="34" charset="0"/>
              </a:rPr>
              <a:t>PERSOANA CARE ÎNVAȚĂ CU AJUTORUL COMPUTERULUI ȘI AL MULTIMEDIA VA ÎNCERCA SĂ CONSTRUIASCĂ O SERIE DE CONEXIUNI LOGICE ÎNTRE CUVINTE ȘI IMAGINI </a:t>
            </a:r>
          </a:p>
          <a:p>
            <a:pPr marL="285750" indent="-285750" algn="just">
              <a:buFont typeface="Wingdings" panose="05000000000000000000" pitchFamily="2" charset="2"/>
              <a:buChar char="v"/>
            </a:pPr>
            <a:endParaRPr lang="ro-RO" sz="20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v"/>
            </a:pPr>
            <a:r>
              <a:rPr lang="ro-RO" sz="2000" b="1" dirty="0">
                <a:latin typeface="Tahoma" panose="020B0604030504040204" pitchFamily="34" charset="0"/>
                <a:ea typeface="Tahoma" panose="020B0604030504040204" pitchFamily="34" charset="0"/>
                <a:cs typeface="Tahoma" panose="020B0604030504040204" pitchFamily="34" charset="0"/>
              </a:rPr>
              <a:t>ÎNVĂȚAREA ESTE MAI EFICIENTĂ ASTFEL DECÂT DACĂ S-AR FI REALIZAT NUMAI PRIN IMAGINI SAU NUMAI PRIN CUVINTE.</a:t>
            </a:r>
          </a:p>
        </p:txBody>
      </p:sp>
    </p:spTree>
    <p:extLst>
      <p:ext uri="{BB962C8B-B14F-4D97-AF65-F5344CB8AC3E}">
        <p14:creationId xmlns:p14="http://schemas.microsoft.com/office/powerpoint/2010/main" val="2023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1266" name="Picture 2" descr="Platformă de eLearning în două licee din Alba Iulia |ARSC">
            <a:extLst>
              <a:ext uri="{FF2B5EF4-FFF2-40B4-BE49-F238E27FC236}">
                <a16:creationId xmlns:a16="http://schemas.microsoft.com/office/drawing/2014/main" id="{156D1793-5A1A-43B0-BBBF-6683BAB0C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705" y="126610"/>
            <a:ext cx="4234374" cy="1786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2FF422-AFD6-4453-8BA8-3B0128511433}"/>
              </a:ext>
            </a:extLst>
          </p:cNvPr>
          <p:cNvSpPr txBox="1"/>
          <p:nvPr/>
        </p:nvSpPr>
        <p:spPr>
          <a:xfrm>
            <a:off x="1027613" y="320457"/>
            <a:ext cx="8088922" cy="6217087"/>
          </a:xfrm>
          <a:prstGeom prst="rect">
            <a:avLst/>
          </a:prstGeom>
          <a:noFill/>
        </p:spPr>
        <p:txBody>
          <a:bodyPr wrap="square" rtlCol="0">
            <a:spAutoFit/>
          </a:bodyPr>
          <a:lstStyle/>
          <a:p>
            <a:r>
              <a:rPr lang="ro-RO" sz="2000" b="1" dirty="0">
                <a:solidFill>
                  <a:srgbClr val="FF0000"/>
                </a:solidFill>
                <a:latin typeface="Tahoma" panose="020B0604030504040204" pitchFamily="34" charset="0"/>
                <a:ea typeface="Tahoma" panose="020B0604030504040204" pitchFamily="34" charset="0"/>
                <a:cs typeface="Tahoma" panose="020B0604030504040204" pitchFamily="34" charset="0"/>
              </a:rPr>
              <a:t>PRINCIPII DE EXTINDERE A PEDAGOGIEI CĂTRE E-LEARNING (Keeton, 2004):</a:t>
            </a:r>
          </a:p>
          <a:p>
            <a:endParaRPr lang="ro-RO"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dirty="0"/>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Definirea clară a obiectivelor</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Includerea unor secvențe extinse de exersare în contexte practice</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Oferirea unui feedback prompt și extins</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Asigurarea unui echilibru optim între sarcinile individuale și sprijinul din partea tutorelui, adaptat la disponibilitatea și potențialul individual</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Obținerea unor reflecții active și critice ale cursanților referitoare la experiența educațională și achizițiile realizate</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Ieșirea din cadrele teoretice și corelarea sarcinilor și temelor de verificare cu problemele reale sau de interes pentru cursanți</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Considerarea experienței e-learning-ului o nouă etapă educațională din viața individului</a:t>
            </a:r>
          </a:p>
          <a:p>
            <a:pPr marL="285750" indent="-285750" algn="just">
              <a:buFont typeface="Arial" panose="020B0604020202020204" pitchFamily="34" charset="0"/>
              <a:buChar char="•"/>
            </a:pPr>
            <a:r>
              <a:rPr lang="ro-RO" sz="2000" b="1" dirty="0">
                <a:latin typeface="Tahoma" panose="020B0604030504040204" pitchFamily="34" charset="0"/>
                <a:ea typeface="Tahoma" panose="020B0604030504040204" pitchFamily="34" charset="0"/>
                <a:cs typeface="Tahoma" panose="020B0604030504040204" pitchFamily="34" charset="0"/>
              </a:rPr>
              <a:t>Crearea unui mediu educațional care susține și încurajează descoperirea</a:t>
            </a:r>
          </a:p>
        </p:txBody>
      </p:sp>
    </p:spTree>
    <p:extLst>
      <p:ext uri="{BB962C8B-B14F-4D97-AF65-F5344CB8AC3E}">
        <p14:creationId xmlns:p14="http://schemas.microsoft.com/office/powerpoint/2010/main" val="157707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2290" name="Picture 2" descr="5 Advantages Of Online Learning: Education Without Leaving Home - Bestarion">
            <a:extLst>
              <a:ext uri="{FF2B5EF4-FFF2-40B4-BE49-F238E27FC236}">
                <a16:creationId xmlns:a16="http://schemas.microsoft.com/office/drawing/2014/main" id="{49C5B0CF-079A-438F-BDC1-3A56DC95C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48" y="3020157"/>
            <a:ext cx="6260122" cy="3443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96C97E-D9D4-474E-8E28-036C14F62BD1}"/>
              </a:ext>
            </a:extLst>
          </p:cNvPr>
          <p:cNvSpPr txBox="1"/>
          <p:nvPr/>
        </p:nvSpPr>
        <p:spPr>
          <a:xfrm>
            <a:off x="232115" y="393895"/>
            <a:ext cx="6597748" cy="2308324"/>
          </a:xfrm>
          <a:prstGeom prst="rect">
            <a:avLst/>
          </a:prstGeom>
          <a:noFill/>
        </p:spPr>
        <p:txBody>
          <a:bodyPr wrap="square" rtlCol="0">
            <a:spAutoFit/>
          </a:bodyPr>
          <a:lstStyle/>
          <a:p>
            <a:pPr algn="just"/>
            <a:r>
              <a:rPr lang="ro-RO" b="1" dirty="0">
                <a:latin typeface="Tahoma" panose="020B0604030504040204" pitchFamily="34" charset="0"/>
                <a:ea typeface="Tahoma" panose="020B0604030504040204" pitchFamily="34" charset="0"/>
                <a:cs typeface="Tahoma" panose="020B0604030504040204" pitchFamily="34" charset="0"/>
              </a:rPr>
              <a:t>AVANTAJE :</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DEZVOLTĂ CAPACITATEA DE AUTOFORMARE</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a:latin typeface="Tahoma" panose="020B0604030504040204" pitchFamily="34" charset="0"/>
                <a:ea typeface="Tahoma" panose="020B0604030504040204" pitchFamily="34" charset="0"/>
                <a:cs typeface="Tahoma" panose="020B0604030504040204" pitchFamily="34" charset="0"/>
              </a:rPr>
              <a:t>DEZVOLTAREA CAPACITĂȚII </a:t>
            </a:r>
            <a:r>
              <a:rPr lang="ro-RO" b="1" dirty="0">
                <a:latin typeface="Tahoma" panose="020B0604030504040204" pitchFamily="34" charset="0"/>
                <a:ea typeface="Tahoma" panose="020B0604030504040204" pitchFamily="34" charset="0"/>
                <a:cs typeface="Tahoma" panose="020B0604030504040204" pitchFamily="34" charset="0"/>
              </a:rPr>
              <a:t>DE APLICARE, SINTEZĂ, ANALIZĂ</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DEZVOLTAREA RESPONSABILITĂȚII</a:t>
            </a:r>
          </a:p>
        </p:txBody>
      </p:sp>
    </p:spTree>
    <p:extLst>
      <p:ext uri="{BB962C8B-B14F-4D97-AF65-F5344CB8AC3E}">
        <p14:creationId xmlns:p14="http://schemas.microsoft.com/office/powerpoint/2010/main" val="177361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2" descr="5 Advantages Of Online Learning: Education Without Leaving Home - Bestarion">
            <a:extLst>
              <a:ext uri="{FF2B5EF4-FFF2-40B4-BE49-F238E27FC236}">
                <a16:creationId xmlns:a16="http://schemas.microsoft.com/office/drawing/2014/main" id="{132215F6-C011-4DDB-8C41-357E38B53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76209"/>
            <a:ext cx="5800453" cy="3191065"/>
          </a:xfrm>
          <a:prstGeom prst="rect">
            <a:avLst/>
          </a:prstGeom>
          <a:solidFill>
            <a:srgbClr val="92D050"/>
          </a:solidFill>
        </p:spPr>
      </p:pic>
      <p:sp>
        <p:nvSpPr>
          <p:cNvPr id="5" name="TextBox 4">
            <a:extLst>
              <a:ext uri="{FF2B5EF4-FFF2-40B4-BE49-F238E27FC236}">
                <a16:creationId xmlns:a16="http://schemas.microsoft.com/office/drawing/2014/main" id="{C530BD40-65D2-4A30-B2AC-5E4C96D06729}"/>
              </a:ext>
            </a:extLst>
          </p:cNvPr>
          <p:cNvSpPr txBox="1"/>
          <p:nvPr/>
        </p:nvSpPr>
        <p:spPr>
          <a:xfrm>
            <a:off x="267284" y="290726"/>
            <a:ext cx="6302327" cy="4801314"/>
          </a:xfrm>
          <a:prstGeom prst="rect">
            <a:avLst/>
          </a:prstGeom>
          <a:noFill/>
        </p:spPr>
        <p:txBody>
          <a:bodyPr wrap="square" rtlCol="0">
            <a:spAutoFit/>
          </a:bodyPr>
          <a:lstStyle/>
          <a:p>
            <a:pPr algn="just"/>
            <a:r>
              <a:rPr lang="ro-RO" b="1" dirty="0">
                <a:latin typeface="Tahoma" panose="020B0604030504040204" pitchFamily="34" charset="0"/>
                <a:ea typeface="Tahoma" panose="020B0604030504040204" pitchFamily="34" charset="0"/>
                <a:cs typeface="Tahoma" panose="020B0604030504040204" pitchFamily="34" charset="0"/>
              </a:rPr>
              <a:t>BENEFICII PENTRU ELEVI :</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CONFORT </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DEZVOLTAREA DEPRINDERILOR DE UTILIZARE A CALCULATORULUI</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ÎNVĂȚARE EFICIENTĂ</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SPORIREA ÎNCREDERII ÎN CAPACITATEA PROPRIE </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PARTICIPARE ACTIVĂ</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POSIBILITATEA DE AUTOEVALUARE</a:t>
            </a:r>
          </a:p>
          <a:p>
            <a:pPr algn="just"/>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FEEDBACK IMEDIAT ȘI PERSONALIZAT</a:t>
            </a:r>
          </a:p>
        </p:txBody>
      </p:sp>
    </p:spTree>
    <p:extLst>
      <p:ext uri="{BB962C8B-B14F-4D97-AF65-F5344CB8AC3E}">
        <p14:creationId xmlns:p14="http://schemas.microsoft.com/office/powerpoint/2010/main" val="20550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2" descr="5 Advantages Of Online Learning: Education Without Leaving Home - Bestarion">
            <a:extLst>
              <a:ext uri="{FF2B5EF4-FFF2-40B4-BE49-F238E27FC236}">
                <a16:creationId xmlns:a16="http://schemas.microsoft.com/office/drawing/2014/main" id="{59E4F263-E373-497C-AFF9-42F268A3F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482" y="3207433"/>
            <a:ext cx="6021988" cy="33129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AF8E7E-B990-45FB-82C1-933EAF9A21E5}"/>
              </a:ext>
            </a:extLst>
          </p:cNvPr>
          <p:cNvSpPr txBox="1"/>
          <p:nvPr/>
        </p:nvSpPr>
        <p:spPr>
          <a:xfrm>
            <a:off x="351693" y="345111"/>
            <a:ext cx="5866227" cy="4247317"/>
          </a:xfrm>
          <a:prstGeom prst="rect">
            <a:avLst/>
          </a:prstGeom>
          <a:noFill/>
        </p:spPr>
        <p:txBody>
          <a:bodyPr wrap="square" rtlCol="0">
            <a:spAutoFit/>
          </a:bodyPr>
          <a:lstStyle/>
          <a:p>
            <a:r>
              <a:rPr lang="ro-RO" b="1" dirty="0">
                <a:latin typeface="Tahoma" panose="020B0604030504040204" pitchFamily="34" charset="0"/>
                <a:ea typeface="Tahoma" panose="020B0604030504040204" pitchFamily="34" charset="0"/>
                <a:cs typeface="Tahoma" panose="020B0604030504040204" pitchFamily="34" charset="0"/>
              </a:rPr>
              <a:t>PROBLEME :</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FRUSTRARE </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DEPENDENȚA PREA MARE DE UNELE ASPECTE TEHNICE ȘI LOGISTICE</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LIMITARI ÎN INTERACȚIUNEA CU TUTORELE</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DIFICULTĂȚI DE RELAȚIONARE CU CEILALȚI</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PROBABILITATEA MARE DE A RĂMÂNE ÎN URMĂ</a:t>
            </a:r>
          </a:p>
          <a:p>
            <a:endParaRPr lang="ro-RO"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DEMOTIVAREA</a:t>
            </a:r>
          </a:p>
        </p:txBody>
      </p:sp>
    </p:spTree>
    <p:extLst>
      <p:ext uri="{BB962C8B-B14F-4D97-AF65-F5344CB8AC3E}">
        <p14:creationId xmlns:p14="http://schemas.microsoft.com/office/powerpoint/2010/main" val="416230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dee Bec Creativitate - Imagine gratuită pe Pixabay">
            <a:extLst>
              <a:ext uri="{FF2B5EF4-FFF2-40B4-BE49-F238E27FC236}">
                <a16:creationId xmlns:a16="http://schemas.microsoft.com/office/drawing/2014/main" id="{9F6E8E24-B2B1-48C7-A4AD-D761EA2C2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25" y="309488"/>
            <a:ext cx="11577710" cy="6231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4DF9DF-0EA9-438C-938B-03B197288CCC}"/>
              </a:ext>
            </a:extLst>
          </p:cNvPr>
          <p:cNvSpPr txBox="1"/>
          <p:nvPr/>
        </p:nvSpPr>
        <p:spPr>
          <a:xfrm flipH="1">
            <a:off x="5692725" y="4937760"/>
            <a:ext cx="6161650" cy="1384995"/>
          </a:xfrm>
          <a:prstGeom prst="rect">
            <a:avLst/>
          </a:prstGeom>
          <a:noFill/>
        </p:spPr>
        <p:txBody>
          <a:bodyPr wrap="square" rtlCol="0">
            <a:spAutoFit/>
          </a:bodyPr>
          <a:lstStyle/>
          <a:p>
            <a:pPr algn="just"/>
            <a:r>
              <a:rPr lang="ro-RO" sz="2800" b="1" dirty="0">
                <a:latin typeface="Tahoma" panose="020B0604030504040204" pitchFamily="34" charset="0"/>
                <a:ea typeface="Tahoma" panose="020B0604030504040204" pitchFamily="34" charset="0"/>
                <a:cs typeface="Tahoma" panose="020B0604030504040204" pitchFamily="34" charset="0"/>
              </a:rPr>
              <a:t>STĂ ÎN PUTEREA NOASTRĂ SĂ NE ADAPTĂM , DAR ȘI SĂ SCHIMBĂM CEVA ....</a:t>
            </a:r>
          </a:p>
        </p:txBody>
      </p:sp>
      <p:sp>
        <p:nvSpPr>
          <p:cNvPr id="5" name="TextBox 4">
            <a:extLst>
              <a:ext uri="{FF2B5EF4-FFF2-40B4-BE49-F238E27FC236}">
                <a16:creationId xmlns:a16="http://schemas.microsoft.com/office/drawing/2014/main" id="{63F8338E-4A37-48F5-AF7C-EE8E478E582C}"/>
              </a:ext>
            </a:extLst>
          </p:cNvPr>
          <p:cNvSpPr txBox="1"/>
          <p:nvPr/>
        </p:nvSpPr>
        <p:spPr>
          <a:xfrm>
            <a:off x="633046" y="801858"/>
            <a:ext cx="2278966" cy="646331"/>
          </a:xfrm>
          <a:prstGeom prst="rect">
            <a:avLst/>
          </a:prstGeom>
          <a:noFill/>
        </p:spPr>
        <p:txBody>
          <a:bodyPr wrap="square" rtlCol="0">
            <a:spAutoFit/>
          </a:bodyPr>
          <a:lstStyle/>
          <a:p>
            <a:r>
              <a:rPr lang="ro-RO" sz="3600" b="1" dirty="0">
                <a:latin typeface="Tahoma" panose="020B0604030504040204" pitchFamily="34" charset="0"/>
                <a:ea typeface="Tahoma" panose="020B0604030504040204" pitchFamily="34" charset="0"/>
                <a:cs typeface="Tahoma" panose="020B0604030504040204" pitchFamily="34" charset="0"/>
              </a:rPr>
              <a:t>DAR,</a:t>
            </a:r>
          </a:p>
        </p:txBody>
      </p:sp>
    </p:spTree>
    <p:extLst>
      <p:ext uri="{BB962C8B-B14F-4D97-AF65-F5344CB8AC3E}">
        <p14:creationId xmlns:p14="http://schemas.microsoft.com/office/powerpoint/2010/main" val="203036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ucația online – prieten sau dușman al învățării autoreglate?! – Research  and Education">
            <a:extLst>
              <a:ext uri="{FF2B5EF4-FFF2-40B4-BE49-F238E27FC236}">
                <a16:creationId xmlns:a16="http://schemas.microsoft.com/office/drawing/2014/main" id="{5D5F6238-D8BC-40EC-BD84-CF006FAE1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067" y="106211"/>
            <a:ext cx="5141742" cy="4627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9707AB-9420-415C-878A-128375D7E9DA}"/>
              </a:ext>
            </a:extLst>
          </p:cNvPr>
          <p:cNvSpPr txBox="1"/>
          <p:nvPr/>
        </p:nvSpPr>
        <p:spPr>
          <a:xfrm>
            <a:off x="379828" y="520505"/>
            <a:ext cx="6246055" cy="6955750"/>
          </a:xfrm>
          <a:prstGeom prst="rect">
            <a:avLst/>
          </a:prstGeom>
          <a:noFill/>
        </p:spPr>
        <p:txBody>
          <a:bodyPr wrap="square" rtlCol="0">
            <a:spAutoFit/>
          </a:bodyPr>
          <a:lstStyle/>
          <a:p>
            <a:pPr algn="just"/>
            <a:r>
              <a:rPr lang="ro-RO" sz="2000" b="1" dirty="0">
                <a:solidFill>
                  <a:srgbClr val="FF0000"/>
                </a:solidFill>
                <a:latin typeface="Tahoma" panose="020B0604030504040204" pitchFamily="34" charset="0"/>
                <a:ea typeface="Tahoma" panose="020B0604030504040204" pitchFamily="34" charset="0"/>
                <a:cs typeface="Tahoma" panose="020B0604030504040204" pitchFamily="34" charset="0"/>
              </a:rPr>
              <a:t>Cum să fac pentru a reuși să transmit tot ce doresc și cum doresc elevilor mei ?</a:t>
            </a:r>
          </a:p>
          <a:p>
            <a:pPr algn="just"/>
            <a:endParaRPr lang="ro-RO"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endParaRPr lang="ro-RO"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Toți cred că ne-am adresat această întrebare atunci când am trecut în scenariul roșu, prima dată, în martie și mai apoi în noiembrie 2020.</a:t>
            </a:r>
          </a:p>
          <a:p>
            <a:pPr marL="342900" indent="-342900" algn="just">
              <a:buFont typeface="Arial" panose="020B0604020202020204" pitchFamily="34" charset="0"/>
              <a:buChar char="•"/>
            </a:pPr>
            <a:endParaRPr lang="ro-RO" sz="2000" b="1" dirty="0">
              <a:latin typeface="Tahoma" panose="020B0604030504040204" pitchFamily="34" charset="0"/>
              <a:ea typeface="Tahoma" panose="020B0604030504040204" pitchFamily="34" charset="0"/>
              <a:cs typeface="Tahoma" panose="020B0604030504040204" pitchFamily="34" charset="0"/>
            </a:endParaRPr>
          </a:p>
          <a:p>
            <a:pPr algn="just"/>
            <a:endParaRPr lang="ro-RO" sz="2000" b="1" dirty="0">
              <a:latin typeface="Tahoma" panose="020B0604030504040204" pitchFamily="34" charset="0"/>
              <a:ea typeface="Tahoma" panose="020B0604030504040204" pitchFamily="34" charset="0"/>
              <a:cs typeface="Tahoma" panose="020B0604030504040204" pitchFamily="34" charset="0"/>
            </a:endParaRPr>
          </a:p>
          <a:p>
            <a:pPr algn="just"/>
            <a:r>
              <a:rPr lang="ro-RO" sz="2000" b="1" dirty="0">
                <a:solidFill>
                  <a:srgbClr val="FF0000"/>
                </a:solidFill>
                <a:latin typeface="Tahoma" panose="020B0604030504040204" pitchFamily="34" charset="0"/>
                <a:ea typeface="Tahoma" panose="020B0604030504040204" pitchFamily="34" charset="0"/>
                <a:cs typeface="Tahoma" panose="020B0604030504040204" pitchFamily="34" charset="0"/>
              </a:rPr>
              <a:t>Dar oare noi (și când spun noi mă refer la cei ce predăm în aceste timpuri tulburi) suntem primii care utilizăm calculatorul pentru a preda???</a:t>
            </a:r>
          </a:p>
          <a:p>
            <a:pPr algn="just"/>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ro-RO" b="1" dirty="0">
                <a:latin typeface="Tahoma" panose="020B0604030504040204" pitchFamily="34" charset="0"/>
                <a:ea typeface="Tahoma" panose="020B0604030504040204" pitchFamily="34" charset="0"/>
                <a:cs typeface="Tahoma" panose="020B0604030504040204" pitchFamily="34" charset="0"/>
              </a:rPr>
              <a:t>Se pare că nu ........Utilizarea calculatorului în context educațional a apărut la Universitatea Stanford încă din 1966, unde a apărut un sistem bazat pe utilizarea calculatorului în context educațional CMI (Computer Managed Instruction)</a:t>
            </a:r>
          </a:p>
          <a:p>
            <a:endParaRPr lang="ro-RO" sz="2400" b="1" dirty="0">
              <a:latin typeface="Tahoma" panose="020B0604030504040204" pitchFamily="34" charset="0"/>
              <a:ea typeface="Tahoma" panose="020B0604030504040204" pitchFamily="34" charset="0"/>
              <a:cs typeface="Tahoma" panose="020B0604030504040204" pitchFamily="34" charset="0"/>
            </a:endParaRPr>
          </a:p>
          <a:p>
            <a:endParaRPr lang="ro-RO" sz="2000" b="1" dirty="0">
              <a:latin typeface="Tahoma" panose="020B0604030504040204" pitchFamily="34" charset="0"/>
              <a:ea typeface="Tahoma" panose="020B0604030504040204" pitchFamily="34" charset="0"/>
              <a:cs typeface="Tahoma" panose="020B0604030504040204" pitchFamily="34" charset="0"/>
            </a:endParaRPr>
          </a:p>
          <a:p>
            <a:endParaRPr lang="ro-RO"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10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074" name="Picture 2" descr="Educație online: Disparitățile dintre urban și rural se vor adânci | RFI  Mobile">
            <a:extLst>
              <a:ext uri="{FF2B5EF4-FFF2-40B4-BE49-F238E27FC236}">
                <a16:creationId xmlns:a16="http://schemas.microsoft.com/office/drawing/2014/main" id="{DB4CB444-AD39-4ABC-8D31-A527D1A30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201" y="163977"/>
            <a:ext cx="5369149" cy="32650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2B728-B0C7-41B4-B67D-68647A8DE79F}"/>
              </a:ext>
            </a:extLst>
          </p:cNvPr>
          <p:cNvSpPr txBox="1"/>
          <p:nvPr/>
        </p:nvSpPr>
        <p:spPr>
          <a:xfrm>
            <a:off x="264650" y="163977"/>
            <a:ext cx="6020973" cy="6740307"/>
          </a:xfrm>
          <a:prstGeom prst="rect">
            <a:avLst/>
          </a:prstGeom>
          <a:noFill/>
        </p:spPr>
        <p:txBody>
          <a:bodyPr wrap="square" rtlCol="0">
            <a:spAutoFit/>
          </a:bodyPr>
          <a:lstStyle/>
          <a:p>
            <a:pPr algn="just"/>
            <a:r>
              <a:rPr lang="ro-RO" sz="2400" b="1" dirty="0">
                <a:latin typeface="Tahoma" panose="020B0604030504040204" pitchFamily="34" charset="0"/>
                <a:ea typeface="Tahoma" panose="020B0604030504040204" pitchFamily="34" charset="0"/>
                <a:cs typeface="Tahoma" panose="020B0604030504040204" pitchFamily="34" charset="0"/>
              </a:rPr>
              <a:t>De atunci, am trecut la :</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sz="2400" b="1" dirty="0">
                <a:latin typeface="Tahoma" panose="020B0604030504040204" pitchFamily="34" charset="0"/>
                <a:ea typeface="Tahoma" panose="020B0604030504040204" pitchFamily="34" charset="0"/>
                <a:cs typeface="Tahoma" panose="020B0604030504040204" pitchFamily="34" charset="0"/>
              </a:rPr>
              <a:t>CAL (Computer Assisted Learning) – învățare asistată de calculator</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sz="2400" b="1" dirty="0">
                <a:latin typeface="Tahoma" panose="020B0604030504040204" pitchFamily="34" charset="0"/>
                <a:ea typeface="Tahoma" panose="020B0604030504040204" pitchFamily="34" charset="0"/>
                <a:cs typeface="Tahoma" panose="020B0604030504040204" pitchFamily="34" charset="0"/>
              </a:rPr>
              <a:t>CBT (Computer Based Training) – formare bazată pe calculator</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sz="2400" b="1" dirty="0">
                <a:latin typeface="Tahoma" panose="020B0604030504040204" pitchFamily="34" charset="0"/>
                <a:ea typeface="Tahoma" panose="020B0604030504040204" pitchFamily="34" charset="0"/>
                <a:cs typeface="Tahoma" panose="020B0604030504040204" pitchFamily="34" charset="0"/>
              </a:rPr>
              <a:t>WBT (Web Based Training) – formarea prin intermediul Internetului</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sz="2400" b="1" dirty="0">
                <a:latin typeface="Tahoma" panose="020B0604030504040204" pitchFamily="34" charset="0"/>
                <a:ea typeface="Tahoma" panose="020B0604030504040204" pitchFamily="34" charset="0"/>
                <a:cs typeface="Tahoma" panose="020B0604030504040204" pitchFamily="34" charset="0"/>
              </a:rPr>
              <a:t>E-learning global - învățarea electonică</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ro-RO" sz="2400" b="1" dirty="0">
                <a:latin typeface="Tahoma" panose="020B0604030504040204" pitchFamily="34" charset="0"/>
                <a:ea typeface="Tahoma" panose="020B0604030504040204" pitchFamily="34" charset="0"/>
                <a:cs typeface="Tahoma" panose="020B0604030504040204" pitchFamily="34" charset="0"/>
              </a:rPr>
              <a:t>M-learning – învățarea mobilă – oricând și oriunde – comunități virtuale de învățare</a:t>
            </a:r>
          </a:p>
        </p:txBody>
      </p:sp>
    </p:spTree>
    <p:extLst>
      <p:ext uri="{BB962C8B-B14F-4D97-AF65-F5344CB8AC3E}">
        <p14:creationId xmlns:p14="http://schemas.microsoft.com/office/powerpoint/2010/main" val="427770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ucaţia, varianta digitală - Forbes.ro">
            <a:extLst>
              <a:ext uri="{FF2B5EF4-FFF2-40B4-BE49-F238E27FC236}">
                <a16:creationId xmlns:a16="http://schemas.microsoft.com/office/drawing/2014/main" id="{F0FAC630-7C4F-4944-BC6C-40B1D6AF8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01" y="0"/>
            <a:ext cx="5542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4CD77F-3289-4C15-9619-CE5CACBB192E}"/>
              </a:ext>
            </a:extLst>
          </p:cNvPr>
          <p:cNvSpPr txBox="1"/>
          <p:nvPr/>
        </p:nvSpPr>
        <p:spPr>
          <a:xfrm>
            <a:off x="6330462" y="337625"/>
            <a:ext cx="5641144" cy="4154984"/>
          </a:xfrm>
          <a:prstGeom prst="rect">
            <a:avLst/>
          </a:prstGeom>
          <a:noFill/>
        </p:spPr>
        <p:txBody>
          <a:bodyPr wrap="square" rtlCol="0">
            <a:spAutoFit/>
          </a:bodyPr>
          <a:lstStyle/>
          <a:p>
            <a:r>
              <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rPr>
              <a:t>De ce avem nevoie pentru a livra un pachet educațional complet ?</a:t>
            </a:r>
          </a:p>
          <a:p>
            <a:endParaRPr lang="ro-RO" dirty="0"/>
          </a:p>
          <a:p>
            <a:endParaRPr lang="ro-RO" dirty="0"/>
          </a:p>
          <a:p>
            <a:endParaRPr lang="ro-RO" sz="20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ro-RO" sz="2000" b="1" dirty="0">
                <a:latin typeface="Tahoma" panose="020B0604030504040204" pitchFamily="34" charset="0"/>
                <a:ea typeface="Tahoma" panose="020B0604030504040204" pitchFamily="34" charset="0"/>
                <a:cs typeface="Tahoma" panose="020B0604030504040204" pitchFamily="34" charset="0"/>
              </a:rPr>
              <a:t>RESURSE INFORMAȚIONALE</a:t>
            </a:r>
          </a:p>
          <a:p>
            <a:endParaRPr lang="ro-RO" sz="20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ro-RO" sz="2000" b="1" dirty="0">
                <a:latin typeface="Tahoma" panose="020B0604030504040204" pitchFamily="34" charset="0"/>
                <a:ea typeface="Tahoma" panose="020B0604030504040204" pitchFamily="34" charset="0"/>
                <a:cs typeface="Tahoma" panose="020B0604030504040204" pitchFamily="34" charset="0"/>
              </a:rPr>
              <a:t>ACTIVITĂȚI DE ÎNVĂȚARE</a:t>
            </a:r>
          </a:p>
          <a:p>
            <a:endParaRPr lang="ro-RO" sz="20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ro-RO" sz="2000" b="1" dirty="0">
                <a:latin typeface="Tahoma" panose="020B0604030504040204" pitchFamily="34" charset="0"/>
                <a:ea typeface="Tahoma" panose="020B0604030504040204" pitchFamily="34" charset="0"/>
                <a:cs typeface="Tahoma" panose="020B0604030504040204" pitchFamily="34" charset="0"/>
              </a:rPr>
              <a:t>SUPORT ON-LINE ȘI ACCES LA RESURSE CURRICULARE EXTERNE</a:t>
            </a:r>
          </a:p>
          <a:p>
            <a:endParaRPr lang="ro-RO" sz="20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ro-RO" sz="2000" b="1" dirty="0">
                <a:latin typeface="Tahoma" panose="020B0604030504040204" pitchFamily="34" charset="0"/>
                <a:ea typeface="Tahoma" panose="020B0604030504040204" pitchFamily="34" charset="0"/>
                <a:cs typeface="Tahoma" panose="020B0604030504040204" pitchFamily="34" charset="0"/>
              </a:rPr>
              <a:t>INSTRUMENTE DE EVALUARE </a:t>
            </a:r>
          </a:p>
        </p:txBody>
      </p:sp>
    </p:spTree>
    <p:extLst>
      <p:ext uri="{BB962C8B-B14F-4D97-AF65-F5344CB8AC3E}">
        <p14:creationId xmlns:p14="http://schemas.microsoft.com/office/powerpoint/2010/main" val="296200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tivi digitali sau experţi în traduceri - Aced Traduceri">
            <a:extLst>
              <a:ext uri="{FF2B5EF4-FFF2-40B4-BE49-F238E27FC236}">
                <a16:creationId xmlns:a16="http://schemas.microsoft.com/office/drawing/2014/main" id="{0E2D762E-D4F5-45BA-84A3-406CC94BF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556" y="4034969"/>
            <a:ext cx="3833444" cy="2769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ativi digitali: la tecnologia fa bene ai bambini? - different">
            <a:extLst>
              <a:ext uri="{FF2B5EF4-FFF2-40B4-BE49-F238E27FC236}">
                <a16:creationId xmlns:a16="http://schemas.microsoft.com/office/drawing/2014/main" id="{22F60519-0AF4-4988-8F1B-351CF3085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02" y="143314"/>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vidiavo i “nativi digitali”, finché… – Ufficio per le comunicazioni  sociali">
            <a:extLst>
              <a:ext uri="{FF2B5EF4-FFF2-40B4-BE49-F238E27FC236}">
                <a16:creationId xmlns:a16="http://schemas.microsoft.com/office/drawing/2014/main" id="{D26F9399-F26D-4835-A84F-F2E61E321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610" y="3004211"/>
            <a:ext cx="3762228" cy="276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F575B4-00BC-4B62-BE49-58FF46B07C52}"/>
              </a:ext>
            </a:extLst>
          </p:cNvPr>
          <p:cNvSpPr txBox="1"/>
          <p:nvPr/>
        </p:nvSpPr>
        <p:spPr>
          <a:xfrm>
            <a:off x="5934223" y="1222941"/>
            <a:ext cx="6063175" cy="1446550"/>
          </a:xfrm>
          <a:prstGeom prst="rect">
            <a:avLst/>
          </a:prstGeom>
          <a:noFill/>
        </p:spPr>
        <p:txBody>
          <a:bodyPr wrap="square" rtlCol="0">
            <a:spAutoFit/>
          </a:bodyPr>
          <a:lstStyle/>
          <a:p>
            <a:pPr algn="ctr"/>
            <a:r>
              <a:rPr lang="ro-RO" sz="8800" b="1" dirty="0">
                <a:solidFill>
                  <a:srgbClr val="0070C0"/>
                </a:solidFill>
                <a:effectLst>
                  <a:outerShdw blurRad="38100" dist="38100" dir="2700000" algn="tl">
                    <a:srgbClr val="000000">
                      <a:alpha val="43137"/>
                    </a:srgbClr>
                  </a:outerShdw>
                </a:effectLst>
                <a:latin typeface="Algerian" panose="04020705040A02060702" pitchFamily="82" charset="0"/>
                <a:ea typeface="Tahoma" panose="020B0604030504040204" pitchFamily="34" charset="0"/>
                <a:cs typeface="Tahoma" panose="020B0604030504040204" pitchFamily="34" charset="0"/>
              </a:rPr>
              <a:t>NATIVii</a:t>
            </a:r>
          </a:p>
        </p:txBody>
      </p:sp>
      <p:sp>
        <p:nvSpPr>
          <p:cNvPr id="8" name="TextBox 7">
            <a:extLst>
              <a:ext uri="{FF2B5EF4-FFF2-40B4-BE49-F238E27FC236}">
                <a16:creationId xmlns:a16="http://schemas.microsoft.com/office/drawing/2014/main" id="{4D5D54E4-B2BF-4F4F-9967-DD71CBFBF96B}"/>
              </a:ext>
            </a:extLst>
          </p:cNvPr>
          <p:cNvSpPr txBox="1"/>
          <p:nvPr/>
        </p:nvSpPr>
        <p:spPr>
          <a:xfrm>
            <a:off x="115472" y="4496339"/>
            <a:ext cx="4583137" cy="1323439"/>
          </a:xfrm>
          <a:prstGeom prst="rect">
            <a:avLst/>
          </a:prstGeom>
          <a:noFill/>
        </p:spPr>
        <p:txBody>
          <a:bodyPr wrap="square" rtlCol="0">
            <a:spAutoFit/>
          </a:bodyPr>
          <a:lstStyle/>
          <a:p>
            <a:pPr algn="ctr"/>
            <a:r>
              <a:rPr lang="ro-RO" sz="8000" b="1" dirty="0">
                <a:solidFill>
                  <a:srgbClr val="0070C0"/>
                </a:solidFill>
                <a:effectLst>
                  <a:outerShdw blurRad="38100" dist="38100" dir="2700000" algn="tl">
                    <a:srgbClr val="000000">
                      <a:alpha val="43137"/>
                    </a:srgbClr>
                  </a:outerShdw>
                </a:effectLst>
                <a:latin typeface="Algerian" panose="04020705040A02060702" pitchFamily="82" charset="0"/>
                <a:ea typeface="Tahoma" panose="020B0604030504040204" pitchFamily="34" charset="0"/>
                <a:cs typeface="Tahoma" panose="020B0604030504040204" pitchFamily="34" charset="0"/>
              </a:rPr>
              <a:t>DIGITALi</a:t>
            </a:r>
          </a:p>
        </p:txBody>
      </p:sp>
    </p:spTree>
    <p:extLst>
      <p:ext uri="{BB962C8B-B14F-4D97-AF65-F5344CB8AC3E}">
        <p14:creationId xmlns:p14="http://schemas.microsoft.com/office/powerpoint/2010/main" val="7136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146" name="Picture 2" descr="PER FAVORE NON CHIAMATELI NATIVI DIGITALI – Sito dell' Animatore Digitale  I.P.S.S.C.T.S. L.EINAUDI">
            <a:extLst>
              <a:ext uri="{FF2B5EF4-FFF2-40B4-BE49-F238E27FC236}">
                <a16:creationId xmlns:a16="http://schemas.microsoft.com/office/drawing/2014/main" id="{97AB980D-6E1F-4189-9AAF-9B90D953B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4" y="215881"/>
            <a:ext cx="6274411" cy="4699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1BAEA1-418B-4919-82A7-85C496491BC0}"/>
              </a:ext>
            </a:extLst>
          </p:cNvPr>
          <p:cNvSpPr txBox="1"/>
          <p:nvPr/>
        </p:nvSpPr>
        <p:spPr>
          <a:xfrm>
            <a:off x="393895" y="717452"/>
            <a:ext cx="5106573" cy="6001643"/>
          </a:xfrm>
          <a:prstGeom prst="rect">
            <a:avLst/>
          </a:prstGeom>
          <a:noFill/>
        </p:spPr>
        <p:txBody>
          <a:bodyPr wrap="square" rtlCol="0">
            <a:spAutoFit/>
          </a:bodyPr>
          <a:lstStyle/>
          <a:p>
            <a:pPr marL="342900" indent="-342900" algn="just">
              <a:buFont typeface="Wingdings" panose="05000000000000000000" pitchFamily="2" charset="2"/>
              <a:buChar char="v"/>
            </a:pPr>
            <a:r>
              <a:rPr lang="ro-RO" sz="2400" dirty="0">
                <a:latin typeface="Tahoma" panose="020B0604030504040204" pitchFamily="34" charset="0"/>
                <a:ea typeface="Tahoma" panose="020B0604030504040204" pitchFamily="34" charset="0"/>
                <a:cs typeface="Tahoma" panose="020B0604030504040204" pitchFamily="34" charset="0"/>
              </a:rPr>
              <a:t>Utilizarea dispozitivelor digitale pentru tinerii de azi este mult mai facilă decât pentru adulții care sunt nevoiți să se adapteze la ele și să învețe cum să le utilizeze.</a:t>
            </a:r>
          </a:p>
          <a:p>
            <a:pPr marL="342900" indent="-342900" algn="just">
              <a:buFont typeface="Wingdings" panose="05000000000000000000" pitchFamily="2" charset="2"/>
              <a:buChar char="v"/>
            </a:pPr>
            <a:endParaRPr lang="ro-RO"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ro-RO" sz="2400" dirty="0">
                <a:latin typeface="Tahoma" panose="020B0604030504040204" pitchFamily="34" charset="0"/>
                <a:ea typeface="Tahoma" panose="020B0604030504040204" pitchFamily="34" charset="0"/>
                <a:cs typeface="Tahoma" panose="020B0604030504040204" pitchFamily="34" charset="0"/>
              </a:rPr>
              <a:t>Copiii sunt învățați să preia informațiile și să comunice cu prietenii și colegii lor foarte repede, mesajele devenind o formă primară de comunicare.</a:t>
            </a:r>
          </a:p>
          <a:p>
            <a:pPr marL="342900" indent="-342900" algn="just">
              <a:buFont typeface="Wingdings" panose="05000000000000000000" pitchFamily="2" charset="2"/>
              <a:buChar char="v"/>
            </a:pPr>
            <a:endParaRPr lang="ro-RO"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ro-RO" sz="2400" dirty="0">
                <a:latin typeface="Tahoma" panose="020B0604030504040204" pitchFamily="34" charset="0"/>
                <a:ea typeface="Tahoma" panose="020B0604030504040204" pitchFamily="34" charset="0"/>
                <a:cs typeface="Tahoma" panose="020B0604030504040204" pitchFamily="34" charset="0"/>
              </a:rPr>
              <a:t>Dovedesc o serie de comportamente cognitive îndreptate spre eficiență și spre evitarea informației redundante.</a:t>
            </a:r>
          </a:p>
        </p:txBody>
      </p:sp>
    </p:spTree>
    <p:extLst>
      <p:ext uri="{BB962C8B-B14F-4D97-AF65-F5344CB8AC3E}">
        <p14:creationId xmlns:p14="http://schemas.microsoft.com/office/powerpoint/2010/main" val="179843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8AFC1-2D96-4FBC-877A-EBFD0090C9F7}"/>
              </a:ext>
            </a:extLst>
          </p:cNvPr>
          <p:cNvSpPr txBox="1"/>
          <p:nvPr/>
        </p:nvSpPr>
        <p:spPr>
          <a:xfrm>
            <a:off x="633046" y="436098"/>
            <a:ext cx="6161649" cy="5632311"/>
          </a:xfrm>
          <a:prstGeom prst="rect">
            <a:avLst/>
          </a:prstGeom>
          <a:noFill/>
        </p:spPr>
        <p:txBody>
          <a:bodyPr wrap="square" rtlCol="0">
            <a:spAutoFit/>
          </a:bodyPr>
          <a:lstStyle/>
          <a:p>
            <a:pPr marL="285750" indent="-285750" algn="just">
              <a:buFont typeface="Wingdings" panose="05000000000000000000" pitchFamily="2" charset="2"/>
              <a:buChar char="v"/>
            </a:pPr>
            <a:r>
              <a:rPr lang="ro-RO" sz="2400" b="1" dirty="0">
                <a:latin typeface="Tahoma" panose="020B0604030504040204" pitchFamily="34" charset="0"/>
                <a:ea typeface="Tahoma" panose="020B0604030504040204" pitchFamily="34" charset="0"/>
                <a:cs typeface="Tahoma" panose="020B0604030504040204" pitchFamily="34" charset="0"/>
              </a:rPr>
              <a:t>Educația orientată spre formarea unei culturi generale solide, nu este pentru nativul digital un scop educațional primorial.</a:t>
            </a:r>
          </a:p>
          <a:p>
            <a:pPr marL="285750" indent="-285750" algn="just">
              <a:buFont typeface="Wingdings" panose="05000000000000000000" pitchFamily="2" charset="2"/>
              <a:buChar char="v"/>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v"/>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v"/>
            </a:pPr>
            <a:r>
              <a:rPr lang="ro-RO" sz="2400" b="1" dirty="0">
                <a:latin typeface="Tahoma" panose="020B0604030504040204" pitchFamily="34" charset="0"/>
                <a:ea typeface="Tahoma" panose="020B0604030504040204" pitchFamily="34" charset="0"/>
                <a:cs typeface="Tahoma" panose="020B0604030504040204" pitchFamily="34" charset="0"/>
              </a:rPr>
              <a:t>Identitatea personală și relațiile sociale din mediul online sunt extensii a ceea ce ei sunt și a ceea ce îi definește.</a:t>
            </a:r>
          </a:p>
          <a:p>
            <a:pPr marL="285750" indent="-285750" algn="just">
              <a:buFont typeface="Wingdings" panose="05000000000000000000" pitchFamily="2" charset="2"/>
              <a:buChar char="v"/>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v"/>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v"/>
            </a:pPr>
            <a:r>
              <a:rPr lang="ro-RO" sz="2400" b="1" dirty="0">
                <a:latin typeface="Tahoma" panose="020B0604030504040204" pitchFamily="34" charset="0"/>
                <a:ea typeface="Tahoma" panose="020B0604030504040204" pitchFamily="34" charset="0"/>
                <a:cs typeface="Tahoma" panose="020B0604030504040204" pitchFamily="34" charset="0"/>
              </a:rPr>
              <a:t>Sunt mult mai deschiși la partajare și la învățare reciprocă decât toate celelalte generații anterioare.</a:t>
            </a:r>
          </a:p>
        </p:txBody>
      </p:sp>
      <p:pic>
        <p:nvPicPr>
          <p:cNvPr id="7170" name="Picture 2" descr="Lezione 1: rapporto tra tecnologia e apprendimento - angela linzotti tfa  sostegno primaria">
            <a:extLst>
              <a:ext uri="{FF2B5EF4-FFF2-40B4-BE49-F238E27FC236}">
                <a16:creationId xmlns:a16="http://schemas.microsoft.com/office/drawing/2014/main" id="{A0CC951B-E5AD-48E2-8105-B95DE40BE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695" y="2779789"/>
            <a:ext cx="5397305" cy="394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5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8194" name="Picture 2" descr="Scuola digitale, nativi digitali, didattica digitale: esistono??">
            <a:extLst>
              <a:ext uri="{FF2B5EF4-FFF2-40B4-BE49-F238E27FC236}">
                <a16:creationId xmlns:a16="http://schemas.microsoft.com/office/drawing/2014/main" id="{32015BEB-8AF1-43C7-8BE1-1BD803E7E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28" y="0"/>
            <a:ext cx="6349072" cy="4562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899557-A819-4F9A-99A4-04D8C4E3FC48}"/>
              </a:ext>
            </a:extLst>
          </p:cNvPr>
          <p:cNvSpPr txBox="1"/>
          <p:nvPr/>
        </p:nvSpPr>
        <p:spPr>
          <a:xfrm>
            <a:off x="253218" y="375065"/>
            <a:ext cx="5420897" cy="5016758"/>
          </a:xfrm>
          <a:prstGeom prst="rect">
            <a:avLst/>
          </a:prstGeom>
          <a:noFill/>
        </p:spPr>
        <p:txBody>
          <a:bodyPr wrap="square" rtlCol="0">
            <a:spAutoFit/>
          </a:bodyPr>
          <a:lstStyle/>
          <a:p>
            <a:pPr marL="285750" indent="-285750" algn="just">
              <a:buFont typeface="Wingdings" panose="05000000000000000000" pitchFamily="2" charset="2"/>
              <a:buChar char="q"/>
            </a:pPr>
            <a:r>
              <a:rPr lang="ro-RO" sz="2400" b="1" dirty="0">
                <a:latin typeface="Tahoma" panose="020B0604030504040204" pitchFamily="34" charset="0"/>
                <a:ea typeface="Tahoma" panose="020B0604030504040204" pitchFamily="34" charset="0"/>
                <a:cs typeface="Tahoma" panose="020B0604030504040204" pitchFamily="34" charset="0"/>
              </a:rPr>
              <a:t>Generația aceasta nouă are nevoie ca noi să lucrăm cu ea astfel încât să putem învăța să comunicăm cu ei și să răspundem cerințelor pe care le exprimă.</a:t>
            </a:r>
          </a:p>
          <a:p>
            <a:pPr marL="285750" indent="-285750" algn="just">
              <a:buFont typeface="Wingdings" panose="05000000000000000000" pitchFamily="2" charset="2"/>
              <a:buChar char="q"/>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endParaRPr lang="ro-RO" sz="24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ro-RO" sz="2400" b="1" dirty="0">
                <a:latin typeface="Tahoma" panose="020B0604030504040204" pitchFamily="34" charset="0"/>
                <a:ea typeface="Tahoma" panose="020B0604030504040204" pitchFamily="34" charset="0"/>
                <a:cs typeface="Tahoma" panose="020B0604030504040204" pitchFamily="34" charset="0"/>
              </a:rPr>
              <a:t>Deciziile nu se mai pot lua doar de către profesor, ci împreună cu elevii.</a:t>
            </a:r>
          </a:p>
          <a:p>
            <a:pPr marL="285750" indent="-285750">
              <a:buFont typeface="Wingdings" panose="05000000000000000000" pitchFamily="2" charset="2"/>
              <a:buChar char="q"/>
            </a:pPr>
            <a:endParaRPr lang="ro-RO"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endParaRPr lang="ro-RO" dirty="0"/>
          </a:p>
          <a:p>
            <a:endParaRPr lang="ro-RO" dirty="0"/>
          </a:p>
        </p:txBody>
      </p:sp>
    </p:spTree>
    <p:extLst>
      <p:ext uri="{BB962C8B-B14F-4D97-AF65-F5344CB8AC3E}">
        <p14:creationId xmlns:p14="http://schemas.microsoft.com/office/powerpoint/2010/main" val="367648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218" name="Picture 2" descr="Despre bacalaureat si nativii digitali | Kapra blog">
            <a:extLst>
              <a:ext uri="{FF2B5EF4-FFF2-40B4-BE49-F238E27FC236}">
                <a16:creationId xmlns:a16="http://schemas.microsoft.com/office/drawing/2014/main" id="{141E81DB-862B-4328-A7E2-6F4D61DD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885" y="0"/>
            <a:ext cx="5546115" cy="4155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6158B0-1220-45E3-8008-4C04C1ECB19E}"/>
              </a:ext>
            </a:extLst>
          </p:cNvPr>
          <p:cNvSpPr txBox="1"/>
          <p:nvPr/>
        </p:nvSpPr>
        <p:spPr>
          <a:xfrm>
            <a:off x="253218" y="534572"/>
            <a:ext cx="6203853" cy="6001643"/>
          </a:xfrm>
          <a:prstGeom prst="rect">
            <a:avLst/>
          </a:prstGeom>
          <a:noFill/>
        </p:spPr>
        <p:txBody>
          <a:bodyPr wrap="square" rtlCol="0">
            <a:spAutoFit/>
          </a:bodyPr>
          <a:lstStyle/>
          <a:p>
            <a:r>
              <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rPr>
              <a:t>CUM ARE LOC ÎNVĂȚAREA ÎN MEDIUL ONLINE ???</a:t>
            </a: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ro-RO" sz="2400" b="1" dirty="0">
                <a:latin typeface="Tahoma" panose="020B0604030504040204" pitchFamily="34" charset="0"/>
                <a:ea typeface="Tahoma" panose="020B0604030504040204" pitchFamily="34" charset="0"/>
                <a:cs typeface="Tahoma" panose="020B0604030504040204" pitchFamily="34" charset="0"/>
              </a:rPr>
              <a:t>Atât abordările pozitiviste (teoriile behavioriste, cognitive, ale procesării informației), cât și teoriile constructiviste acceptă și recunosc, mai mult sau mai puțin explicit, potențialul calculatorului în ceea ce privește facilitarea învățării umane.</a:t>
            </a: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o-RO"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941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672</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ionutana999@gmail.com</dc:creator>
  <cp:lastModifiedBy>ionutana999@gmail.com</cp:lastModifiedBy>
  <cp:revision>25</cp:revision>
  <dcterms:created xsi:type="dcterms:W3CDTF">2020-12-06T13:09:45Z</dcterms:created>
  <dcterms:modified xsi:type="dcterms:W3CDTF">2020-12-10T11:58:17Z</dcterms:modified>
</cp:coreProperties>
</file>