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70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6" r:id="rId18"/>
    <p:sldId id="274" r:id="rId19"/>
    <p:sldId id="26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2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4304F73-6D35-4C2D-8689-27DFD4FCF57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A639F70-0CE2-4CE6-8820-D28335F63D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4F73-6D35-4C2D-8689-27DFD4FCF57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9F70-0CE2-4CE6-8820-D28335F63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4F73-6D35-4C2D-8689-27DFD4FCF57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9F70-0CE2-4CE6-8820-D28335F63D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4F73-6D35-4C2D-8689-27DFD4FCF57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9F70-0CE2-4CE6-8820-D28335F63D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4304F73-6D35-4C2D-8689-27DFD4FCF57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A639F70-0CE2-4CE6-8820-D28335F63D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4F73-6D35-4C2D-8689-27DFD4FCF57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9F70-0CE2-4CE6-8820-D28335F63D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4F73-6D35-4C2D-8689-27DFD4FCF57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9F70-0CE2-4CE6-8820-D28335F63D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4F73-6D35-4C2D-8689-27DFD4FCF57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9F70-0CE2-4CE6-8820-D28335F63D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4F73-6D35-4C2D-8689-27DFD4FCF57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9F70-0CE2-4CE6-8820-D28335F63D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4F73-6D35-4C2D-8689-27DFD4FCF57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9F70-0CE2-4CE6-8820-D28335F63D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4F73-6D35-4C2D-8689-27DFD4FCF57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9F70-0CE2-4CE6-8820-D28335F63D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4304F73-6D35-4C2D-8689-27DFD4FCF57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A639F70-0CE2-4CE6-8820-D28335F63D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rograme.ise.ro/Actuale/Programeinvigoare.aspx" TargetMode="External"/><Relationship Id="rId2" Type="http://schemas.openxmlformats.org/officeDocument/2006/relationships/hyperlink" Target="https://www.manuale.edu.r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s://rocnee.eu/manualeauxiliare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j.gl.edu.ro/html/sub_linkuri/MANAGER/2020-2021/PL_01_07_avizare%20optionale_revizia%20%203.pdf" TargetMode="External"/><Relationship Id="rId2" Type="http://schemas.openxmlformats.org/officeDocument/2006/relationships/hyperlink" Target="https://www.edums.ro/2020-2021/Legea_1_2011_educa%C8%9Biei%20na%C8%9Bionale_actualizat%C4%83%2017%20iunie%202021.docx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ducatiacontinua.edu.ro/repere-metodologice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.ro/sites/default/files/_fi%C8%99iere/Legislatie/2020/OMEC_5975.pdf" TargetMode="External"/><Relationship Id="rId2" Type="http://schemas.openxmlformats.org/officeDocument/2006/relationships/hyperlink" Target="https://www.edu.ro/sites/default/files/01_Repere_metodologice_limba_si_literatura_romana_0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hyperlink" Target="https://www.edu.ro/sites/default/files/_fi%C8%99iere/Legislatie/2020/OMEC%205991_aprobare_Metodologie%20mobilitate%202021_2022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rocnee.eu/cpeecn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acontinua.edu.ro/index.html" TargetMode="External"/><Relationship Id="rId2" Type="http://schemas.openxmlformats.org/officeDocument/2006/relationships/hyperlink" Target="https://www.manuale.edu.r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s://digital.educred.ro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sj.gl.edu.ro/red.html" TargetMode="External"/><Relationship Id="rId3" Type="http://schemas.openxmlformats.org/officeDocument/2006/relationships/hyperlink" Target="https://www.edu.ro/bacalaureat" TargetMode="External"/><Relationship Id="rId7" Type="http://schemas.openxmlformats.org/officeDocument/2006/relationships/hyperlink" Target="http://titularizare.edu.ro/2021/" TargetMode="External"/><Relationship Id="rId12" Type="http://schemas.openxmlformats.org/officeDocument/2006/relationships/image" Target="../media/image12.jpeg"/><Relationship Id="rId2" Type="http://schemas.openxmlformats.org/officeDocument/2006/relationships/hyperlink" Target="https://www.edu.ro/invatamant-gimnazia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sj.gl.edu.ro/html/linkuri_perf.htm" TargetMode="External"/><Relationship Id="rId11" Type="http://schemas.openxmlformats.org/officeDocument/2006/relationships/image" Target="../media/image11.gif"/><Relationship Id="rId5" Type="http://schemas.openxmlformats.org/officeDocument/2006/relationships/hyperlink" Target="http://subiecte.edu.ro/2021/definitivare/modeledesubiecte/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www.edu.ro/sites/default/files/_fi%C8%99iere/Legislatie/2020/OMEC_5924_2020.pdf" TargetMode="Externa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dirty="0" smtClean="0">
                <a:solidFill>
                  <a:schemeClr val="bg2">
                    <a:lumMod val="25000"/>
                  </a:schemeClr>
                </a:solidFill>
                <a:latin typeface="Bahnschrift" pitchFamily="34" charset="0"/>
              </a:rPr>
              <a:t>Consfătuire județeană a profesorilor de limba și literatura română</a:t>
            </a:r>
            <a:endParaRPr lang="en-US" dirty="0">
              <a:solidFill>
                <a:schemeClr val="bg2">
                  <a:lumMod val="25000"/>
                </a:schemeClr>
              </a:solidFill>
              <a:latin typeface="Bahnschrif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o-RO" dirty="0" smtClean="0">
                <a:solidFill>
                  <a:srgbClr val="0070C0"/>
                </a:solidFill>
                <a:latin typeface="Bahnschrift" pitchFamily="34" charset="0"/>
              </a:rPr>
              <a:t>Galați, 23 septembrie 2021</a:t>
            </a:r>
            <a:endParaRPr lang="en-US" dirty="0">
              <a:solidFill>
                <a:srgbClr val="0070C0"/>
              </a:solidFill>
              <a:latin typeface="Bahnschrift" pitchFamily="34" charset="0"/>
            </a:endParaRPr>
          </a:p>
        </p:txBody>
      </p:sp>
      <p:pic>
        <p:nvPicPr>
          <p:cNvPr id="35842" name="Picture 2" descr="http://isj.gl.edu.ro/html/sigla1_IS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864095" cy="648072"/>
          </a:xfrm>
          <a:prstGeom prst="rect">
            <a:avLst/>
          </a:prstGeom>
          <a:noFill/>
        </p:spPr>
      </p:pic>
      <p:pic>
        <p:nvPicPr>
          <p:cNvPr id="35844" name="Picture 4" descr="Ministerul Educație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0648"/>
            <a:ext cx="2301840" cy="598880"/>
          </a:xfrm>
          <a:prstGeom prst="rect">
            <a:avLst/>
          </a:prstGeom>
          <a:noFill/>
        </p:spPr>
      </p:pic>
      <p:pic>
        <p:nvPicPr>
          <p:cNvPr id="35846" name="Picture 6" descr="Character Teacher Images | Free Vectors, Stock Photos &amp;amp; PS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908720"/>
            <a:ext cx="4824536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solidFill>
                  <a:srgbClr val="FF0000"/>
                </a:solidFill>
                <a:latin typeface="Bahnschrift Condensed" pitchFamily="34" charset="0"/>
              </a:rPr>
              <a:t>		</a:t>
            </a:r>
            <a:r>
              <a:rPr lang="ro-RO" dirty="0" smtClean="0">
                <a:solidFill>
                  <a:schemeClr val="accent1"/>
                </a:solidFill>
                <a:latin typeface="Bahnschrift Condensed" pitchFamily="34" charset="0"/>
              </a:rPr>
              <a:t> </a:t>
            </a:r>
            <a:r>
              <a:rPr lang="ro-RO" b="1" dirty="0" smtClean="0">
                <a:solidFill>
                  <a:schemeClr val="accent1"/>
                </a:solidFill>
                <a:latin typeface="Bahnschrift Condensed" pitchFamily="34" charset="0"/>
              </a:rPr>
              <a:t>ACTE NORMATIVE</a:t>
            </a:r>
            <a:endParaRPr lang="en-US" b="1" dirty="0">
              <a:solidFill>
                <a:schemeClr val="accent1"/>
              </a:solidFill>
              <a:latin typeface="Bahnschrift Condense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vi-VN" sz="1400" b="1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CADRUL NORMATIV</a:t>
            </a:r>
            <a:r>
              <a:rPr lang="ro-RO" sz="1400" b="1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vi-VN" sz="1400" b="1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PRIVIND ORGANIZAREA PROCESULUI DE ÎNVĂȚĂMÂNT ÎN ANUL ȘCOLAR 2021–2022 –</a:t>
            </a:r>
            <a:r>
              <a:rPr lang="ro-RO" sz="1400" b="1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vi-VN" sz="1400" b="1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NOUTĂȚI</a:t>
            </a:r>
            <a:endParaRPr lang="it-IT" sz="1400" b="1" dirty="0" smtClean="0">
              <a:solidFill>
                <a:schemeClr val="accent1">
                  <a:lumMod val="75000"/>
                </a:schemeClr>
              </a:solidFill>
              <a:latin typeface="Bahnschrift Condensed" pitchFamily="34" charset="0"/>
            </a:endParaRPr>
          </a:p>
          <a:p>
            <a:pPr algn="just"/>
            <a:r>
              <a:rPr lang="en-US" sz="1400" b="1" dirty="0" smtClean="0">
                <a:latin typeface="Bahnschrift Condensed" pitchFamily="34" charset="0"/>
              </a:rPr>
              <a:t>1.  </a:t>
            </a:r>
            <a:r>
              <a:rPr lang="en-US" sz="1400" b="1" dirty="0" err="1" smtClean="0">
                <a:solidFill>
                  <a:srgbClr val="C00000"/>
                </a:solidFill>
                <a:latin typeface="Bahnschrift Condensed" pitchFamily="34" charset="0"/>
              </a:rPr>
              <a:t>Ordinul</a:t>
            </a:r>
            <a:r>
              <a:rPr lang="en-US" sz="1400" b="1" dirty="0" smtClean="0">
                <a:solidFill>
                  <a:srgbClr val="C00000"/>
                </a:solidFill>
                <a:latin typeface="Bahnschrift Condensed" pitchFamily="34" charset="0"/>
              </a:rPr>
              <a:t> ME nr. 3243/05.02.2021</a:t>
            </a:r>
            <a:r>
              <a:rPr lang="ro-RO" sz="1400" b="1" dirty="0" smtClean="0">
                <a:solidFill>
                  <a:srgbClr val="C00000"/>
                </a:solidFill>
                <a:latin typeface="Bahnschrift Condensed" pitchFamily="34" charset="0"/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  <a:latin typeface="Bahnschrift Condensed" pitchFamily="34" charset="0"/>
              </a:rPr>
              <a:t>privind</a:t>
            </a:r>
            <a:r>
              <a:rPr lang="en-US" sz="1400" b="1" dirty="0" smtClean="0">
                <a:solidFill>
                  <a:srgbClr val="C00000"/>
                </a:solidFill>
                <a:latin typeface="Bahnschrift Condensed" pitchFamily="34" charset="0"/>
              </a:rPr>
              <a:t> </a:t>
            </a:r>
            <a:r>
              <a:rPr lang="en-US" sz="1400" b="1" u="sng" dirty="0" err="1" smtClean="0">
                <a:solidFill>
                  <a:srgbClr val="C00000"/>
                </a:solidFill>
                <a:latin typeface="Bahnschrift Condensed" pitchFamily="34" charset="0"/>
              </a:rPr>
              <a:t>structura</a:t>
            </a:r>
            <a:r>
              <a:rPr lang="en-US" sz="1400" b="1" u="sng" dirty="0" smtClean="0">
                <a:solidFill>
                  <a:srgbClr val="C00000"/>
                </a:solidFill>
                <a:latin typeface="Bahnschrift Condensed" pitchFamily="34" charset="0"/>
              </a:rPr>
              <a:t> </a:t>
            </a:r>
            <a:r>
              <a:rPr lang="en-US" sz="1400" b="1" u="sng" dirty="0" err="1" smtClean="0">
                <a:solidFill>
                  <a:srgbClr val="C00000"/>
                </a:solidFill>
                <a:latin typeface="Bahnschrift Condensed" pitchFamily="34" charset="0"/>
              </a:rPr>
              <a:t>anului</a:t>
            </a:r>
            <a:r>
              <a:rPr lang="en-US" sz="1400" b="1" u="sng" dirty="0" smtClean="0">
                <a:solidFill>
                  <a:srgbClr val="C00000"/>
                </a:solidFill>
                <a:latin typeface="Bahnschrift Condensed" pitchFamily="34" charset="0"/>
              </a:rPr>
              <a:t> </a:t>
            </a:r>
            <a:r>
              <a:rPr lang="en-US" sz="1400" b="1" u="sng" dirty="0" err="1" smtClean="0">
                <a:solidFill>
                  <a:srgbClr val="C00000"/>
                </a:solidFill>
                <a:latin typeface="Bahnschrift Condensed" pitchFamily="34" charset="0"/>
              </a:rPr>
              <a:t>școlar</a:t>
            </a:r>
            <a:r>
              <a:rPr lang="en-US" sz="1400" b="1" u="sng" dirty="0" smtClean="0">
                <a:solidFill>
                  <a:srgbClr val="C00000"/>
                </a:solidFill>
                <a:latin typeface="Bahnschrift Condensed" pitchFamily="34" charset="0"/>
              </a:rPr>
              <a:t> </a:t>
            </a:r>
            <a:r>
              <a:rPr lang="en-US" sz="1400" b="1" u="sng" dirty="0" smtClean="0">
                <a:solidFill>
                  <a:srgbClr val="C00000"/>
                </a:solidFill>
                <a:latin typeface="Bahnschrift Condensed" pitchFamily="34" charset="0"/>
              </a:rPr>
              <a:t>2021-2022</a:t>
            </a:r>
            <a:endParaRPr lang="ro-RO" sz="1400" b="1" u="sng" dirty="0" smtClean="0">
              <a:solidFill>
                <a:srgbClr val="C00000"/>
              </a:solidFill>
              <a:latin typeface="Bahnschrift Condensed" pitchFamily="34" charset="0"/>
            </a:endParaRPr>
          </a:p>
          <a:p>
            <a:r>
              <a:rPr lang="ro-RO" sz="1400" b="1" dirty="0" smtClean="0">
                <a:latin typeface="Bahnschrift Condensed" pitchFamily="34" charset="0"/>
              </a:rPr>
              <a:t>D</a:t>
            </a:r>
            <a:r>
              <a:rPr lang="vi-VN" sz="1400" b="1" dirty="0" smtClean="0">
                <a:latin typeface="Bahnschrift Condensed" pitchFamily="34" charset="0"/>
              </a:rPr>
              <a:t>ouă semestre (34 de săptămâni):</a:t>
            </a:r>
          </a:p>
          <a:p>
            <a:pPr lvl="1" algn="just">
              <a:lnSpc>
                <a:spcPct val="170000"/>
              </a:lnSpc>
            </a:pPr>
            <a:r>
              <a:rPr lang="vi-VN" sz="1400" b="1" i="1" dirty="0" smtClean="0">
                <a:solidFill>
                  <a:schemeClr val="tx1"/>
                </a:solidFill>
                <a:latin typeface="Bahnschrift Condensed" pitchFamily="34" charset="0"/>
              </a:rPr>
              <a:t>Semestrul I</a:t>
            </a:r>
            <a:r>
              <a:rPr lang="vi-VN" sz="1400" b="1" dirty="0" smtClean="0">
                <a:solidFill>
                  <a:schemeClr val="tx1"/>
                </a:solidFill>
                <a:latin typeface="Bahnschrift Condensed" pitchFamily="34" charset="0"/>
              </a:rPr>
              <a:t>: 14 săptămâni de cursuri, dispuse în intervalul 13 septembrie 2021 - 22 decembrie 2021.</a:t>
            </a:r>
          </a:p>
          <a:p>
            <a:pPr lvl="1" algn="just">
              <a:lnSpc>
                <a:spcPct val="170000"/>
              </a:lnSpc>
            </a:pPr>
            <a:r>
              <a:rPr lang="vi-VN" sz="1400" b="1" i="1" dirty="0" smtClean="0">
                <a:solidFill>
                  <a:schemeClr val="tx1"/>
                </a:solidFill>
                <a:latin typeface="Bahnschrift Condensed" pitchFamily="34" charset="0"/>
              </a:rPr>
              <a:t>Semestrul al II-lea</a:t>
            </a:r>
            <a:r>
              <a:rPr lang="vi-VN" sz="1400" b="1" dirty="0" smtClean="0">
                <a:solidFill>
                  <a:schemeClr val="tx1"/>
                </a:solidFill>
                <a:latin typeface="Bahnschrift Condensed" pitchFamily="34" charset="0"/>
              </a:rPr>
              <a:t>: 20 săptămâni de cursuri, dispuse în intervalul 10 ianuarie 2022 - 10 iunie 2022, cu includerea programului ,,Școala Altfel’’, </a:t>
            </a:r>
            <a:r>
              <a:rPr lang="vi-VN" sz="1400" b="1" u="sng" dirty="0" smtClean="0">
                <a:solidFill>
                  <a:schemeClr val="tx1"/>
                </a:solidFill>
                <a:latin typeface="Bahnschrift Condensed" pitchFamily="34" charset="0"/>
              </a:rPr>
              <a:t>în perioada 8 - 14 aprilie</a:t>
            </a:r>
            <a:r>
              <a:rPr lang="vi-VN" sz="1400" b="1" dirty="0" smtClean="0">
                <a:solidFill>
                  <a:schemeClr val="tx1"/>
                </a:solidFill>
                <a:latin typeface="Bahnschrift Condensed" pitchFamily="34" charset="0"/>
              </a:rPr>
              <a:t>, interval în care </a:t>
            </a:r>
            <a:r>
              <a:rPr lang="vi-VN" sz="1400" b="1" u="sng" dirty="0" smtClean="0">
                <a:solidFill>
                  <a:schemeClr val="tx1"/>
                </a:solidFill>
                <a:latin typeface="Bahnschrift Condensed" pitchFamily="34" charset="0"/>
              </a:rPr>
              <a:t>se pot organiza fazele naționale ale olimpiadelor școlare.</a:t>
            </a:r>
          </a:p>
          <a:p>
            <a:pPr algn="ctr"/>
            <a:r>
              <a:rPr lang="vi-VN" sz="1400" b="1" u="sng" dirty="0" smtClean="0">
                <a:latin typeface="Bahnschrift Condensed" pitchFamily="34" charset="0"/>
              </a:rPr>
              <a:t>Vacanțele elevilor sunt programate astfel:</a:t>
            </a:r>
          </a:p>
          <a:p>
            <a:pPr algn="ctr"/>
            <a:r>
              <a:rPr lang="vi-VN" sz="1400" b="1" dirty="0" smtClean="0">
                <a:latin typeface="Bahnschrift Condensed" pitchFamily="34" charset="0"/>
              </a:rPr>
              <a:t>25 - 31 octombrie 2021: vacanță pentru învățământ preșcolar și primar;</a:t>
            </a:r>
          </a:p>
          <a:p>
            <a:pPr algn="ctr"/>
            <a:r>
              <a:rPr lang="vi-VN" sz="1400" b="1" dirty="0" smtClean="0">
                <a:latin typeface="Bahnschrift Condensed" pitchFamily="34" charset="0"/>
              </a:rPr>
              <a:t>23 decembrie 2021 - 9 ianuarie 2022: vacanța de iarnă;</a:t>
            </a:r>
          </a:p>
          <a:p>
            <a:pPr algn="ctr"/>
            <a:r>
              <a:rPr lang="vi-VN" sz="1400" b="1" dirty="0" smtClean="0">
                <a:latin typeface="Bahnschrift Condensed" pitchFamily="34" charset="0"/>
              </a:rPr>
              <a:t>15 aprilie 2022 - 1 mai 2022: vacanța de primăvară;</a:t>
            </a:r>
          </a:p>
          <a:p>
            <a:pPr algn="ctr"/>
            <a:r>
              <a:rPr lang="vi-VN" sz="1400" b="1" dirty="0" smtClean="0">
                <a:latin typeface="Bahnschrift Condensed" pitchFamily="34" charset="0"/>
              </a:rPr>
              <a:t>11 iunie 2022 - până la data din septembrie 2022 la care vor începe cursurile anului școlar 2022 – 2023, vacanța de vară.</a:t>
            </a:r>
            <a:endParaRPr lang="en-US" sz="1400" b="1" dirty="0" smtClean="0">
              <a:latin typeface="Bahnschrift Condensed" pitchFamily="34" charset="0"/>
            </a:endParaRPr>
          </a:p>
          <a:p>
            <a:r>
              <a:rPr lang="en-US" sz="1400" b="1" dirty="0" smtClean="0">
                <a:latin typeface="Bahnschrift Condensed" pitchFamily="34" charset="0"/>
              </a:rPr>
              <a:t>2.  </a:t>
            </a:r>
            <a:r>
              <a:rPr lang="en-US" sz="1400" b="1" dirty="0" smtClean="0">
                <a:solidFill>
                  <a:srgbClr val="C00000"/>
                </a:solidFill>
                <a:latin typeface="Bahnschrift Condensed" pitchFamily="34" charset="0"/>
              </a:rPr>
              <a:t>Curriculum </a:t>
            </a:r>
            <a:r>
              <a:rPr lang="en-US" sz="1400" b="1" dirty="0" err="1" smtClean="0">
                <a:solidFill>
                  <a:srgbClr val="C00000"/>
                </a:solidFill>
                <a:latin typeface="Bahnschrift Condensed" pitchFamily="34" charset="0"/>
              </a:rPr>
              <a:t>național</a:t>
            </a:r>
            <a:r>
              <a:rPr lang="en-US" sz="1400" b="1" dirty="0" smtClean="0">
                <a:solidFill>
                  <a:srgbClr val="C00000"/>
                </a:solidFill>
                <a:latin typeface="Bahnschrift Condensed" pitchFamily="34" charset="0"/>
              </a:rPr>
              <a:t>: </a:t>
            </a:r>
            <a:r>
              <a:rPr lang="en-US" sz="1400" b="1" u="sng" dirty="0" err="1" smtClean="0">
                <a:solidFill>
                  <a:srgbClr val="C00000"/>
                </a:solidFill>
                <a:latin typeface="Bahnschrift Condensed" pitchFamily="34" charset="0"/>
              </a:rPr>
              <a:t>planurile-cadru</a:t>
            </a:r>
            <a:r>
              <a:rPr lang="en-US" sz="1400" b="1" u="sng" dirty="0" smtClean="0">
                <a:solidFill>
                  <a:srgbClr val="C00000"/>
                </a:solidFill>
                <a:latin typeface="Bahnschrift Condensed" pitchFamily="34" charset="0"/>
              </a:rPr>
              <a:t>, </a:t>
            </a:r>
            <a:r>
              <a:rPr lang="en-US" sz="1400" b="1" u="sng" dirty="0" err="1" smtClean="0">
                <a:solidFill>
                  <a:srgbClr val="C00000"/>
                </a:solidFill>
                <a:latin typeface="Bahnschrift Condensed" pitchFamily="34" charset="0"/>
              </a:rPr>
              <a:t>programele</a:t>
            </a:r>
            <a:r>
              <a:rPr lang="en-US" sz="1400" b="1" u="sng" dirty="0" smtClean="0">
                <a:solidFill>
                  <a:srgbClr val="C00000"/>
                </a:solidFill>
                <a:latin typeface="Bahnschrift Condensed" pitchFamily="34" charset="0"/>
              </a:rPr>
              <a:t> </a:t>
            </a:r>
            <a:r>
              <a:rPr lang="ro-RO" sz="1400" b="1" u="sng" dirty="0" err="1" smtClean="0">
                <a:solidFill>
                  <a:srgbClr val="C00000"/>
                </a:solidFill>
                <a:latin typeface="Bahnschrift Condensed" pitchFamily="34" charset="0"/>
              </a:rPr>
              <a:t>ș</a:t>
            </a:r>
            <a:r>
              <a:rPr lang="en-US" sz="1400" b="1" u="sng" dirty="0" err="1" smtClean="0">
                <a:solidFill>
                  <a:srgbClr val="C00000"/>
                </a:solidFill>
                <a:latin typeface="Bahnschrift Condensed" pitchFamily="34" charset="0"/>
              </a:rPr>
              <a:t>i</a:t>
            </a:r>
            <a:r>
              <a:rPr lang="en-US" sz="1400" b="1" u="sng" dirty="0" smtClean="0">
                <a:solidFill>
                  <a:srgbClr val="C00000"/>
                </a:solidFill>
                <a:latin typeface="Bahnschrift Condensed" pitchFamily="34" charset="0"/>
              </a:rPr>
              <a:t> </a:t>
            </a:r>
            <a:r>
              <a:rPr lang="en-US" sz="1400" b="1" u="sng" dirty="0" err="1" smtClean="0">
                <a:solidFill>
                  <a:srgbClr val="C00000"/>
                </a:solidFill>
                <a:latin typeface="Bahnschrift Condensed" pitchFamily="34" charset="0"/>
              </a:rPr>
              <a:t>manualele</a:t>
            </a:r>
            <a:r>
              <a:rPr lang="en-US" sz="1400" b="1" u="sng" dirty="0" smtClean="0">
                <a:solidFill>
                  <a:srgbClr val="C00000"/>
                </a:solidFill>
                <a:latin typeface="Bahnschrift Condensed" pitchFamily="34" charset="0"/>
              </a:rPr>
              <a:t> </a:t>
            </a:r>
            <a:r>
              <a:rPr lang="ro-RO" sz="1400" b="1" u="sng" dirty="0" err="1" smtClean="0">
                <a:solidFill>
                  <a:srgbClr val="C00000"/>
                </a:solidFill>
                <a:latin typeface="Bahnschrift Condensed" pitchFamily="34" charset="0"/>
              </a:rPr>
              <a:t>ș</a:t>
            </a:r>
            <a:r>
              <a:rPr lang="en-US" sz="1400" b="1" u="sng" dirty="0" err="1" smtClean="0">
                <a:solidFill>
                  <a:srgbClr val="C00000"/>
                </a:solidFill>
                <a:latin typeface="Bahnschrift Condensed" pitchFamily="34" charset="0"/>
              </a:rPr>
              <a:t>colare</a:t>
            </a:r>
            <a:r>
              <a:rPr lang="en-US" sz="1400" b="1" u="sng" dirty="0" smtClean="0">
                <a:solidFill>
                  <a:srgbClr val="C00000"/>
                </a:solidFill>
                <a:latin typeface="Bahnschrift Condensed" pitchFamily="34" charset="0"/>
              </a:rPr>
              <a:t>  </a:t>
            </a:r>
            <a:r>
              <a:rPr lang="en-US" sz="1400" b="1" u="sng" dirty="0" err="1" smtClean="0">
                <a:solidFill>
                  <a:srgbClr val="C00000"/>
                </a:solidFill>
                <a:latin typeface="Bahnschrift Condensed" pitchFamily="34" charset="0"/>
              </a:rPr>
              <a:t>în</a:t>
            </a:r>
            <a:r>
              <a:rPr lang="en-US" sz="1400" b="1" u="sng" dirty="0" smtClean="0">
                <a:solidFill>
                  <a:srgbClr val="C00000"/>
                </a:solidFill>
                <a:latin typeface="Bahnschrift Condensed" pitchFamily="34" charset="0"/>
              </a:rPr>
              <a:t> </a:t>
            </a:r>
            <a:r>
              <a:rPr lang="en-US" sz="1400" b="1" u="sng" dirty="0" err="1" smtClean="0">
                <a:solidFill>
                  <a:srgbClr val="C00000"/>
                </a:solidFill>
                <a:latin typeface="Bahnschrift Condensed" pitchFamily="34" charset="0"/>
              </a:rPr>
              <a:t>vigoare</a:t>
            </a:r>
            <a:r>
              <a:rPr lang="ro-RO" sz="1400" b="1" dirty="0" smtClean="0">
                <a:solidFill>
                  <a:srgbClr val="C00000"/>
                </a:solidFill>
                <a:latin typeface="Bahnschrift Condensed" pitchFamily="34" charset="0"/>
              </a:rPr>
              <a:t>: </a:t>
            </a:r>
          </a:p>
          <a:p>
            <a:pPr lvl="1" algn="ctr"/>
            <a:r>
              <a:rPr lang="en-US" sz="1400" u="sng" dirty="0" smtClean="0">
                <a:solidFill>
                  <a:srgbClr val="0070C0"/>
                </a:solidFill>
                <a:latin typeface="Bahnschrift Condensed" pitchFamily="34" charset="0"/>
                <a:hlinkClick r:id="rId2"/>
              </a:rPr>
              <a:t>https://www.manuale.edu.ro/</a:t>
            </a:r>
            <a:endParaRPr lang="en-US" sz="1400" dirty="0" smtClean="0">
              <a:solidFill>
                <a:srgbClr val="0070C0"/>
              </a:solidFill>
              <a:latin typeface="Bahnschrift Condensed" pitchFamily="34" charset="0"/>
            </a:endParaRPr>
          </a:p>
          <a:p>
            <a:pPr lvl="1" algn="ctr"/>
            <a:r>
              <a:rPr lang="en-US" sz="1400" u="sng" dirty="0" smtClean="0">
                <a:solidFill>
                  <a:srgbClr val="0070C0"/>
                </a:solidFill>
                <a:latin typeface="Bahnschrift Condensed" pitchFamily="34" charset="0"/>
                <a:hlinkClick r:id="rId3"/>
              </a:rPr>
              <a:t>http://programe.ise.ro/Actuale/Programeinvigoare.aspx</a:t>
            </a:r>
            <a:r>
              <a:rPr lang="en-US" sz="1400" dirty="0" smtClean="0">
                <a:solidFill>
                  <a:srgbClr val="0070C0"/>
                </a:solidFill>
                <a:latin typeface="Bahnschrift Condensed" pitchFamily="34" charset="0"/>
              </a:rPr>
              <a:t> </a:t>
            </a:r>
            <a:endParaRPr lang="ro-RO" sz="1400" dirty="0" smtClean="0">
              <a:solidFill>
                <a:srgbClr val="0070C0"/>
              </a:solidFill>
              <a:latin typeface="Bahnschrift Condensed" pitchFamily="34" charset="0"/>
            </a:endParaRPr>
          </a:p>
          <a:p>
            <a:pPr lvl="1" algn="ctr"/>
            <a:r>
              <a:rPr lang="en-US" sz="1400" dirty="0" smtClean="0">
                <a:latin typeface="Bahnschrift Condensed" pitchFamily="34" charset="0"/>
                <a:hlinkClick r:id="rId4"/>
              </a:rPr>
              <a:t>https://rocnee.eu/manualeauxiliare/</a:t>
            </a:r>
            <a:r>
              <a:rPr lang="ro-RO" sz="1400" dirty="0" smtClean="0">
                <a:latin typeface="Bahnschrift Condensed" pitchFamily="34" charset="0"/>
              </a:rPr>
              <a:t> </a:t>
            </a:r>
            <a:endParaRPr lang="en-US" sz="1400" dirty="0" smtClean="0">
              <a:solidFill>
                <a:srgbClr val="0070C0"/>
              </a:solidFill>
              <a:latin typeface="Bahnschrift Condensed" pitchFamily="34" charset="0"/>
            </a:endParaRPr>
          </a:p>
          <a:p>
            <a:pPr algn="ctr"/>
            <a:r>
              <a:rPr lang="en-US" sz="1400" dirty="0" smtClean="0">
                <a:solidFill>
                  <a:srgbClr val="0070C0"/>
                </a:solidFill>
                <a:latin typeface="Bahnschrift Condensed" pitchFamily="34" charset="0"/>
              </a:rPr>
              <a:t> </a:t>
            </a:r>
          </a:p>
        </p:txBody>
      </p:sp>
      <p:pic>
        <p:nvPicPr>
          <p:cNvPr id="4099" name="Picture 3" descr="C:\Users\ISJ-LENOVO\AppData\Local\Microsoft\Windows\INetCache\IE\KYGQ1DNM\law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16632"/>
            <a:ext cx="1759744" cy="1319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980728"/>
            <a:ext cx="7416824" cy="781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b="1" dirty="0" smtClean="0">
                <a:latin typeface="Bahnschrift" pitchFamily="34" charset="0"/>
              </a:rPr>
              <a:t>4</a:t>
            </a:r>
            <a:r>
              <a:rPr lang="ro-RO" b="1" dirty="0" smtClean="0">
                <a:latin typeface="Bahnschrift Condensed" pitchFamily="34" charset="0"/>
              </a:rPr>
              <a:t>. </a:t>
            </a:r>
            <a:r>
              <a:rPr lang="vi-VN" b="1" dirty="0" smtClean="0">
                <a:solidFill>
                  <a:srgbClr val="C00000"/>
                </a:solidFill>
                <a:latin typeface="Bahnschrift Condensed" pitchFamily="34" charset="0"/>
              </a:rPr>
              <a:t>Cadrul normativ care reglementează </a:t>
            </a:r>
            <a:r>
              <a:rPr lang="vi-VN" b="1" u="sng" dirty="0" smtClean="0">
                <a:solidFill>
                  <a:srgbClr val="C00000"/>
                </a:solidFill>
                <a:latin typeface="Bahnschrift Condensed" pitchFamily="34" charset="0"/>
              </a:rPr>
              <a:t>organizarea și desfășurarea examenului național de bacalaureat, a evaluării naționale pentru elevii clasei a VIII-a </a:t>
            </a:r>
            <a:r>
              <a:rPr lang="vi-VN" b="1" dirty="0" smtClean="0">
                <a:solidFill>
                  <a:srgbClr val="C00000"/>
                </a:solidFill>
                <a:latin typeface="Bahnschrift Condensed" pitchFamily="34" charset="0"/>
              </a:rPr>
              <a:t>și a admiterii învățământ liceal și </a:t>
            </a:r>
            <a:r>
              <a:rPr lang="vi-VN" b="1" dirty="0" smtClean="0">
                <a:solidFill>
                  <a:srgbClr val="C00000"/>
                </a:solidFill>
                <a:latin typeface="Bahnschrift Condensed" pitchFamily="34" charset="0"/>
              </a:rPr>
              <a:t>profesional, </a:t>
            </a:r>
            <a:r>
              <a:rPr lang="vi-VN" b="1" dirty="0" smtClean="0">
                <a:solidFill>
                  <a:srgbClr val="C00000"/>
                </a:solidFill>
                <a:latin typeface="Bahnschrift Condensed" pitchFamily="34" charset="0"/>
              </a:rPr>
              <a:t>graficul examenelor de certificare a calificărilor profesionale, în anul școlar 2021-2022</a:t>
            </a:r>
            <a:r>
              <a:rPr lang="ro-RO" b="1" dirty="0" smtClean="0">
                <a:solidFill>
                  <a:srgbClr val="C00000"/>
                </a:solidFill>
                <a:latin typeface="Bahnschrift Condensed" pitchFamily="34" charset="0"/>
              </a:rPr>
              <a:t>:</a:t>
            </a:r>
          </a:p>
          <a:p>
            <a:pPr algn="just"/>
            <a:endParaRPr lang="ro-RO" b="1" dirty="0" smtClean="0">
              <a:solidFill>
                <a:srgbClr val="C00000"/>
              </a:solidFill>
              <a:latin typeface="Bahnschrift Condensed" pitchFamily="34" charset="0"/>
            </a:endParaRPr>
          </a:p>
          <a:p>
            <a:pPr lvl="1" algn="just"/>
            <a:r>
              <a:rPr lang="ro-RO" dirty="0" smtClean="0">
                <a:latin typeface="Bahnschrift Condensed" pitchFamily="34" charset="0"/>
              </a:rPr>
              <a:t>4.1. </a:t>
            </a:r>
            <a:r>
              <a:rPr lang="vi-VN" dirty="0" smtClean="0">
                <a:latin typeface="Bahnschrift Condensed" pitchFamily="34" charset="0"/>
              </a:rPr>
              <a:t>OME nr 5149/30.08.2021, privind organizarea și desfășurarea evaluării naționale pentru absolvenții clasei a VIII-a, în anul școlar 2021-2022 </a:t>
            </a:r>
            <a:endParaRPr lang="ro-RO" dirty="0" smtClean="0">
              <a:latin typeface="Bahnschrift Condensed" pitchFamily="34" charset="0"/>
            </a:endParaRPr>
          </a:p>
          <a:p>
            <a:pPr lvl="1" algn="just"/>
            <a:r>
              <a:rPr lang="ro-RO" dirty="0" smtClean="0">
                <a:latin typeface="Bahnschrift Condensed" pitchFamily="34" charset="0"/>
              </a:rPr>
              <a:t>4.2.</a:t>
            </a:r>
            <a:r>
              <a:rPr lang="vi-VN" dirty="0" smtClean="0">
                <a:latin typeface="Bahnschrift Condensed" pitchFamily="34" charset="0"/>
              </a:rPr>
              <a:t> OME nr. 5150/30.08.2021, privind organizarea și desfășurarea admiterii în învățământul liceal pentru anul școlar 2022-2023 </a:t>
            </a:r>
            <a:endParaRPr lang="ro-RO" dirty="0" smtClean="0">
              <a:latin typeface="Bahnschrift Condensed" pitchFamily="34" charset="0"/>
            </a:endParaRPr>
          </a:p>
          <a:p>
            <a:pPr lvl="1" algn="just"/>
            <a:r>
              <a:rPr lang="ro-RO" dirty="0" smtClean="0">
                <a:latin typeface="Bahnschrift Condensed" pitchFamily="34" charset="0"/>
              </a:rPr>
              <a:t>4.3. </a:t>
            </a:r>
            <a:r>
              <a:rPr lang="vi-VN" dirty="0" smtClean="0">
                <a:latin typeface="Bahnschrift Condensed" pitchFamily="34" charset="0"/>
              </a:rPr>
              <a:t>OME nr. 5151/30.08.2021, privind organizarea și desfășurarea examenului național de bacalaureat –</a:t>
            </a:r>
            <a:r>
              <a:rPr lang="ro-RO" dirty="0" smtClean="0">
                <a:latin typeface="Bahnschrift Condensed" pitchFamily="34" charset="0"/>
              </a:rPr>
              <a:t> </a:t>
            </a:r>
            <a:r>
              <a:rPr lang="vi-VN" dirty="0" smtClean="0">
                <a:latin typeface="Bahnschrift Condensed" pitchFamily="34" charset="0"/>
              </a:rPr>
              <a:t>2022</a:t>
            </a:r>
            <a:endParaRPr lang="ro-RO" dirty="0" smtClean="0">
              <a:latin typeface="Bahnschrift Condensed" pitchFamily="34" charset="0"/>
            </a:endParaRPr>
          </a:p>
          <a:p>
            <a:pPr lvl="1" algn="just"/>
            <a:r>
              <a:rPr lang="ro-RO" dirty="0" smtClean="0">
                <a:latin typeface="Bahnschrift Condensed" pitchFamily="34" charset="0"/>
              </a:rPr>
              <a:t>4.4.</a:t>
            </a:r>
            <a:r>
              <a:rPr lang="vi-VN" dirty="0" smtClean="0">
                <a:latin typeface="Bahnschrift Condensed" pitchFamily="34" charset="0"/>
              </a:rPr>
              <a:t> OME nr. 5152/30.08.2021 privind aprobarea graficului de desfăşurare a examenelor de certificare a calificării profesionale a absolvenţilor din învăţământul profesional şi tehnic preuniversitar în anul şcolar 2021 –</a:t>
            </a:r>
            <a:r>
              <a:rPr lang="vi-VN" dirty="0" smtClean="0">
                <a:latin typeface="Bahnschrift Condensed" pitchFamily="34" charset="0"/>
              </a:rPr>
              <a:t>2022</a:t>
            </a:r>
            <a:endParaRPr lang="ro-RO" dirty="0" smtClean="0">
              <a:latin typeface="Bahnschrift Condensed" pitchFamily="34" charset="0"/>
            </a:endParaRPr>
          </a:p>
          <a:p>
            <a:pPr lvl="1" algn="just"/>
            <a:endParaRPr lang="ro-RO" dirty="0" smtClean="0">
              <a:latin typeface="Bahnschrift Condensed" pitchFamily="34" charset="0"/>
            </a:endParaRPr>
          </a:p>
          <a:p>
            <a:pPr algn="just"/>
            <a:r>
              <a:rPr lang="ro-RO" b="1" dirty="0" smtClean="0">
                <a:latin typeface="Bahnschrift Condensed" pitchFamily="34" charset="0"/>
              </a:rPr>
              <a:t>5. </a:t>
            </a:r>
            <a:r>
              <a:rPr lang="vi-VN" b="1" dirty="0" smtClean="0">
                <a:solidFill>
                  <a:srgbClr val="C00000"/>
                </a:solidFill>
                <a:latin typeface="Bahnschrift Condensed" pitchFamily="34" charset="0"/>
              </a:rPr>
              <a:t>O R D I N comun - Ministerul Educației (nr. 5.196/3.09.2021) și Ministerul Sănătății (nr. 1.756/3.09.2021) - pentru aprobarea măsurilor de organizare a activității în cadrul unităților/instituțiilor de învățământ în </a:t>
            </a:r>
            <a:r>
              <a:rPr lang="vi-VN" b="1" u="sng" dirty="0" smtClean="0">
                <a:solidFill>
                  <a:srgbClr val="C00000"/>
                </a:solidFill>
                <a:latin typeface="Bahnschrift Condensed" pitchFamily="34" charset="0"/>
              </a:rPr>
              <a:t>condiții de siguranță epidemiologică</a:t>
            </a:r>
            <a:r>
              <a:rPr lang="ro-RO" b="1" dirty="0" smtClean="0">
                <a:solidFill>
                  <a:srgbClr val="C00000"/>
                </a:solidFill>
                <a:latin typeface="Bahnschrift Condensed" pitchFamily="34" charset="0"/>
              </a:rPr>
              <a:t>.</a:t>
            </a:r>
            <a:endParaRPr lang="ro-RO" b="1" dirty="0" smtClean="0">
              <a:latin typeface="Bahnschrift Condensed" pitchFamily="34" charset="0"/>
            </a:endParaRPr>
          </a:p>
          <a:p>
            <a:pPr algn="just"/>
            <a:endParaRPr lang="vi-VN" b="1" dirty="0" smtClean="0">
              <a:solidFill>
                <a:srgbClr val="C00000"/>
              </a:solidFill>
              <a:latin typeface="Bahnschrift Condensed" pitchFamily="34" charset="0"/>
            </a:endParaRPr>
          </a:p>
          <a:p>
            <a:pPr algn="just"/>
            <a:endParaRPr lang="ro-RO" sz="1600" b="1" dirty="0" smtClean="0">
              <a:latin typeface="Bahnschrift" pitchFamily="34" charset="0"/>
            </a:endParaRPr>
          </a:p>
          <a:p>
            <a:pPr algn="just"/>
            <a:endParaRPr lang="ro-RO" b="1" dirty="0" smtClean="0"/>
          </a:p>
          <a:p>
            <a:endParaRPr lang="ro-RO" b="1" dirty="0" smtClean="0"/>
          </a:p>
          <a:p>
            <a:endParaRPr lang="ro-RO" b="1" dirty="0" smtClean="0"/>
          </a:p>
          <a:p>
            <a:endParaRPr lang="ro-RO" b="1" dirty="0" smtClean="0"/>
          </a:p>
          <a:p>
            <a:endParaRPr lang="ro-RO" b="1" dirty="0" smtClean="0"/>
          </a:p>
          <a:p>
            <a:endParaRPr lang="vi-VN" b="1" dirty="0" smtClean="0"/>
          </a:p>
          <a:p>
            <a:pPr algn="just"/>
            <a:endParaRPr lang="ro-RO" b="1" dirty="0" smtClean="0">
              <a:solidFill>
                <a:srgbClr val="C00000"/>
              </a:solidFill>
              <a:latin typeface="Bahnschrift" pitchFamily="34" charset="0"/>
            </a:endParaRPr>
          </a:p>
          <a:p>
            <a:pPr algn="just"/>
            <a:r>
              <a:rPr lang="en-US" b="1" dirty="0" smtClean="0">
                <a:latin typeface="Bahnschrift" pitchFamily="34" charset="0"/>
              </a:rPr>
              <a:t>  </a:t>
            </a:r>
            <a:endParaRPr lang="en-US" b="1" dirty="0">
              <a:latin typeface="Bahnschrif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3569" y="692697"/>
          <a:ext cx="8064896" cy="5957797"/>
        </p:xfrm>
        <a:graphic>
          <a:graphicData uri="http://schemas.openxmlformats.org/drawingml/2006/table">
            <a:tbl>
              <a:tblPr/>
              <a:tblGrid>
                <a:gridCol w="37425"/>
                <a:gridCol w="8027471"/>
              </a:tblGrid>
              <a:tr h="4569162">
                <a:tc>
                  <a:txBody>
                    <a:bodyPr/>
                    <a:lstStyle/>
                    <a:p>
                      <a:pPr algn="just"/>
                      <a:r>
                        <a:rPr lang="en-US" sz="18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Condensed" pitchFamily="34" charset="0"/>
                        </a:rPr>
                        <a:t> </a:t>
                      </a:r>
                      <a:endParaRPr lang="en-US" sz="18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Condensed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o-RO" sz="1800" b="1" i="0" u="none" strike="noStrike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Condensed" pitchFamily="34" charset="0"/>
                        <a:hlinkClick r:id="rId2"/>
                      </a:endParaRPr>
                    </a:p>
                    <a:p>
                      <a:pPr algn="l"/>
                      <a:r>
                        <a:rPr lang="ro-RO" sz="1800" b="1" i="0" u="none" strike="noStrike" dirty="0" smtClean="0">
                          <a:solidFill>
                            <a:schemeClr val="tx1"/>
                          </a:solidFill>
                          <a:latin typeface="Bahnschrift Condensed" pitchFamily="34" charset="0"/>
                        </a:rPr>
                        <a:t>           6. </a:t>
                      </a:r>
                      <a:r>
                        <a:rPr lang="ro-RO" sz="1800" b="1" i="0" u="none" strike="noStrike" dirty="0" smtClean="0">
                          <a:solidFill>
                            <a:srgbClr val="C00000"/>
                          </a:solidFill>
                          <a:latin typeface="Bahnschrift Condensed" pitchFamily="34" charset="0"/>
                        </a:rPr>
                        <a:t>Legea</a:t>
                      </a:r>
                      <a:r>
                        <a:rPr lang="ro-RO" sz="1800" b="1" i="0" u="none" strike="noStrike" baseline="0" dirty="0" smtClean="0">
                          <a:solidFill>
                            <a:srgbClr val="C00000"/>
                          </a:solidFill>
                          <a:latin typeface="Bahnschrift Condensed" pitchFamily="34" charset="0"/>
                        </a:rPr>
                        <a:t> educației naționale Nr.1/2011 din 5 ianuarie 2011 cu modificările actuale (în vigoare de la data de 17 iunie 2021)</a:t>
                      </a:r>
                      <a:endParaRPr lang="ro-RO" sz="1800" b="1" i="0" u="none" strike="noStrike" dirty="0" smtClean="0">
                        <a:solidFill>
                          <a:srgbClr val="C00000"/>
                        </a:solidFill>
                        <a:latin typeface="Bahnschrift Condensed" pitchFamily="34" charset="0"/>
                      </a:endParaRPr>
                    </a:p>
                    <a:p>
                      <a:pPr algn="l"/>
                      <a:endParaRPr lang="ro-RO" sz="1800" b="1" i="0" u="none" strike="noStrike" dirty="0" smtClean="0">
                        <a:solidFill>
                          <a:srgbClr val="FF0000"/>
                        </a:solidFill>
                        <a:latin typeface="Bahnschrift Condensed" pitchFamily="34" charset="0"/>
                      </a:endParaRPr>
                    </a:p>
                    <a:p>
                      <a:pPr algn="l"/>
                      <a:endParaRPr lang="ro-RO" sz="1800" b="1" i="0" u="none" strike="noStrike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Condensed" pitchFamily="34" charset="0"/>
                      </a:endParaRPr>
                    </a:p>
                    <a:p>
                      <a:pPr algn="l"/>
                      <a:r>
                        <a:rPr lang="ro-RO" sz="18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Condensed" pitchFamily="34" charset="0"/>
                        </a:rPr>
                        <a:t>           7.</a:t>
                      </a:r>
                      <a:r>
                        <a:rPr lang="ro-RO" sz="18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Condensed" pitchFamily="34" charset="0"/>
                        </a:rPr>
                        <a:t> </a:t>
                      </a:r>
                      <a:r>
                        <a:rPr kumimoji="0" lang="vi-VN" sz="1800" b="1" i="0" kern="1200" dirty="0" smtClean="0">
                          <a:solidFill>
                            <a:srgbClr val="C00000"/>
                          </a:solidFill>
                          <a:latin typeface="Bahnschrift Condensed" pitchFamily="34" charset="0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ro-RO" sz="1800" b="1" i="0" kern="1200" dirty="0" smtClean="0">
                          <a:solidFill>
                            <a:srgbClr val="C00000"/>
                          </a:solidFill>
                          <a:latin typeface="Bahnschrift Condensed" pitchFamily="34" charset="0"/>
                          <a:ea typeface="+mn-ea"/>
                          <a:cs typeface="+mn-cs"/>
                        </a:rPr>
                        <a:t>rdinul</a:t>
                      </a:r>
                      <a:r>
                        <a:rPr kumimoji="0" lang="vi-VN" sz="1800" b="1" i="0" kern="1200" dirty="0" smtClean="0">
                          <a:solidFill>
                            <a:srgbClr val="C00000"/>
                          </a:solidFill>
                          <a:latin typeface="Bahnschrift Condensed" pitchFamily="34" charset="0"/>
                          <a:ea typeface="+mn-ea"/>
                          <a:cs typeface="+mn-cs"/>
                        </a:rPr>
                        <a:t> nr. 3.239 din 5 februarie 2021 privind aprobarea documentului de politici educaţionale </a:t>
                      </a:r>
                      <a:endParaRPr kumimoji="0" lang="ro-RO" sz="1800" b="1" i="0" kern="1200" dirty="0" smtClean="0">
                        <a:solidFill>
                          <a:srgbClr val="C00000"/>
                        </a:solidFill>
                        <a:latin typeface="Bahnschrift Condensed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kumimoji="0" lang="vi-VN" sz="1800" b="1" i="1" u="none" kern="1200" dirty="0" smtClean="0">
                          <a:solidFill>
                            <a:srgbClr val="C00000"/>
                          </a:solidFill>
                          <a:latin typeface="Bahnschrift Condensed" pitchFamily="34" charset="0"/>
                          <a:ea typeface="+mn-ea"/>
                          <a:cs typeface="+mn-cs"/>
                        </a:rPr>
                        <a:t>Repere pentru proiectarea, actualizarea şi evaluarea Curriculumului naţional. Cadrul de referinţă </a:t>
                      </a:r>
                      <a:endParaRPr kumimoji="0" lang="ro-RO" sz="1800" b="1" i="1" u="none" kern="1200" dirty="0" smtClean="0">
                        <a:solidFill>
                          <a:srgbClr val="C00000"/>
                        </a:solidFill>
                        <a:latin typeface="Bahnschrift Condensed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kumimoji="0" lang="vi-VN" sz="1800" b="1" i="1" u="none" kern="1200" dirty="0" smtClean="0">
                          <a:solidFill>
                            <a:srgbClr val="C00000"/>
                          </a:solidFill>
                          <a:latin typeface="Bahnschrift Condensed" pitchFamily="34" charset="0"/>
                          <a:ea typeface="+mn-ea"/>
                          <a:cs typeface="+mn-cs"/>
                        </a:rPr>
                        <a:t>al Curriculumului naţional</a:t>
                      </a:r>
                      <a:r>
                        <a:rPr kumimoji="0" lang="ro-RO" sz="1800" b="1" i="1" u="none" kern="1200" dirty="0" smtClean="0">
                          <a:solidFill>
                            <a:srgbClr val="C00000"/>
                          </a:solidFill>
                          <a:latin typeface="Bahnschrift Condensed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l"/>
                      <a:endParaRPr kumimoji="0" lang="ro-RO" sz="1800" b="1" i="1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Condensed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o-RO" sz="1800" b="1" i="0" u="none" strike="noStrik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Condensed" pitchFamily="34" charset="0"/>
                          <a:ea typeface="+mn-ea"/>
                          <a:cs typeface="+mn-cs"/>
                        </a:rPr>
                        <a:t>          </a:t>
                      </a:r>
                      <a:r>
                        <a:rPr kumimoji="0" lang="ro-RO" sz="1800" b="1" i="0" u="none" strike="noStrike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Condensed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o-RO" sz="1800" b="1" i="0" u="none" strike="noStrik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Condensed" pitchFamily="34" charset="0"/>
                          <a:ea typeface="+mn-ea"/>
                          <a:cs typeface="+mn-cs"/>
                        </a:rPr>
                        <a:t>8.</a:t>
                      </a:r>
                      <a:r>
                        <a:rPr kumimoji="0" lang="ro-RO" sz="1800" b="1" i="0" u="none" strike="noStrike" kern="1200" baseline="0" dirty="0" smtClean="0">
                          <a:solidFill>
                            <a:srgbClr val="C00000"/>
                          </a:solidFill>
                          <a:latin typeface="Bahnschrift Condensed" pitchFamily="34" charset="0"/>
                          <a:ea typeface="+mn-ea"/>
                          <a:cs typeface="+mn-cs"/>
                        </a:rPr>
                        <a:t> Ordinul nr. 3238/2021 pentru aprobarea Metodologiei privind dezvoltarea curriculumului la decizia școlii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o-RO" sz="1800" b="1" i="0" u="none" strike="noStrike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Condensed" pitchFamily="34" charset="0"/>
                          <a:ea typeface="+mn-ea"/>
                          <a:cs typeface="+mn-cs"/>
                        </a:rPr>
                        <a:t> </a:t>
                      </a:r>
                      <a:endParaRPr kumimoji="0" lang="ro-RO" sz="1800" b="1" i="0" u="sng" strike="noStrike" kern="1200" dirty="0" smtClean="0">
                        <a:solidFill>
                          <a:srgbClr val="FF0000"/>
                        </a:solidFill>
                        <a:latin typeface="Bahnschrift Condensed" pitchFamily="34" charset="0"/>
                        <a:ea typeface="+mn-ea"/>
                        <a:cs typeface="+mn-cs"/>
                        <a:hlinkClick r:id="rId3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o-RO" sz="1800" b="1" i="0" u="none" strike="noStrik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Condensed" pitchFamily="34" charset="0"/>
                          <a:ea typeface="+mn-ea"/>
                          <a:cs typeface="+mn-cs"/>
                          <a:hlinkClick r:id="rId3"/>
                        </a:rPr>
                        <a:t>http://www.isj.gl.edu.ro/html/sub_linkuri/MANAGER/20202021/PL_01_07_avizare%20optionale_revizia%20%203.pdf</a:t>
                      </a:r>
                      <a:r>
                        <a:rPr kumimoji="0" lang="ro-RO" sz="1800" b="1" i="0" u="none" strike="noStrik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Condensed" pitchFamily="34" charset="0"/>
                          <a:ea typeface="+mn-ea"/>
                          <a:cs typeface="+mn-cs"/>
                        </a:rPr>
                        <a:t> </a:t>
                      </a:r>
                      <a:endParaRPr kumimoji="0" lang="ro-RO" sz="1800" b="1" i="0" u="none" strike="noStrike" kern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Condensed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Condensed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o-RO" sz="18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Condensed" pitchFamily="34" charset="0"/>
                        </a:rPr>
                        <a:t>            </a:t>
                      </a:r>
                      <a:r>
                        <a:rPr lang="en-US" sz="18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Condensed" pitchFamily="34" charset="0"/>
                        </a:rPr>
                        <a:t>9. </a:t>
                      </a:r>
                      <a:r>
                        <a:rPr lang="en-US" sz="1800" b="1" i="0" u="none" strike="noStrike" dirty="0" err="1" smtClean="0">
                          <a:solidFill>
                            <a:srgbClr val="C00000"/>
                          </a:solidFill>
                          <a:latin typeface="Bahnschrift Condensed" pitchFamily="34" charset="0"/>
                        </a:rPr>
                        <a:t>Repere</a:t>
                      </a:r>
                      <a:r>
                        <a:rPr lang="en-US" sz="1800" b="1" i="0" u="none" strike="noStrike" dirty="0" smtClean="0">
                          <a:solidFill>
                            <a:srgbClr val="C00000"/>
                          </a:solidFill>
                          <a:latin typeface="Bahnschrift Condensed" pitchFamily="34" charset="0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rgbClr val="C00000"/>
                          </a:solidFill>
                          <a:latin typeface="Bahnschrift Condensed" pitchFamily="34" charset="0"/>
                        </a:rPr>
                        <a:t>metodologice</a:t>
                      </a:r>
                      <a:r>
                        <a:rPr lang="en-US" sz="1800" b="1" i="0" u="none" strike="noStrike" dirty="0" smtClean="0">
                          <a:solidFill>
                            <a:srgbClr val="C00000"/>
                          </a:solidFill>
                          <a:latin typeface="Bahnschrift Condensed" pitchFamily="34" charset="0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rgbClr val="C00000"/>
                          </a:solidFill>
                          <a:latin typeface="Bahnschrift Condensed" pitchFamily="34" charset="0"/>
                        </a:rPr>
                        <a:t>pentru</a:t>
                      </a:r>
                      <a:r>
                        <a:rPr lang="en-US" sz="1800" b="1" i="0" u="none" strike="noStrike" dirty="0" smtClean="0">
                          <a:solidFill>
                            <a:srgbClr val="C00000"/>
                          </a:solidFill>
                          <a:latin typeface="Bahnschrift Condensed" pitchFamily="34" charset="0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rgbClr val="C00000"/>
                          </a:solidFill>
                          <a:latin typeface="Bahnschrift Condensed" pitchFamily="34" charset="0"/>
                        </a:rPr>
                        <a:t>consolidarea</a:t>
                      </a:r>
                      <a:r>
                        <a:rPr lang="en-US" sz="1800" b="1" i="0" u="none" strike="noStrike" dirty="0" smtClean="0">
                          <a:solidFill>
                            <a:srgbClr val="C00000"/>
                          </a:solidFill>
                          <a:latin typeface="Bahnschrift Condensed" pitchFamily="34" charset="0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rgbClr val="C00000"/>
                          </a:solidFill>
                          <a:latin typeface="Bahnschrift Condensed" pitchFamily="34" charset="0"/>
                        </a:rPr>
                        <a:t>achizi</a:t>
                      </a:r>
                      <a:r>
                        <a:rPr lang="ro-RO" sz="1800" b="1" i="0" u="none" strike="noStrike" dirty="0" smtClean="0">
                          <a:solidFill>
                            <a:srgbClr val="C00000"/>
                          </a:solidFill>
                          <a:latin typeface="Bahnschrift Condensed" pitchFamily="34" charset="0"/>
                        </a:rPr>
                        <a:t>ț</a:t>
                      </a:r>
                      <a:r>
                        <a:rPr lang="en-US" sz="1800" b="1" i="0" u="none" strike="noStrike" dirty="0" err="1" smtClean="0">
                          <a:solidFill>
                            <a:srgbClr val="C00000"/>
                          </a:solidFill>
                          <a:latin typeface="Bahnschrift Condensed" pitchFamily="34" charset="0"/>
                        </a:rPr>
                        <a:t>iilor</a:t>
                      </a:r>
                      <a:r>
                        <a:rPr lang="ro-RO" sz="1800" b="1" i="0" u="none" strike="noStrike" dirty="0" smtClean="0">
                          <a:solidFill>
                            <a:srgbClr val="C00000"/>
                          </a:solidFill>
                          <a:latin typeface="Bahnschrift Condensed" pitchFamily="34" charset="0"/>
                        </a:rPr>
                        <a:t> anului școlar 2019-2020 – gimnaziu și liceu:</a:t>
                      </a:r>
                      <a:r>
                        <a:rPr lang="ro-RO" sz="1800" b="1" i="0" u="none" strike="noStrike" baseline="0" dirty="0" smtClean="0">
                          <a:solidFill>
                            <a:srgbClr val="C00000"/>
                          </a:solidFill>
                          <a:latin typeface="Bahnschrift Condensed" pitchFamily="34" charset="0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C00000"/>
                          </a:solidFill>
                          <a:latin typeface="Bahnschrift Condensed" pitchFamily="34" charset="0"/>
                        </a:rPr>
                        <a:t> </a:t>
                      </a:r>
                      <a:endParaRPr lang="ro-RO" sz="1800" b="1" i="0" u="none" strike="noStrike" dirty="0" smtClean="0">
                        <a:solidFill>
                          <a:srgbClr val="C00000"/>
                        </a:solidFill>
                        <a:latin typeface="Bahnschrift Condensed" pitchFamily="34" charset="0"/>
                      </a:endParaRPr>
                    </a:p>
                    <a:p>
                      <a:pPr algn="l"/>
                      <a:endParaRPr lang="ro-RO" sz="1800" b="1" i="0" u="none" strike="noStrike" dirty="0" smtClean="0">
                        <a:solidFill>
                          <a:srgbClr val="C00000"/>
                        </a:solidFill>
                        <a:latin typeface="Bahnschrift Condensed" pitchFamily="34" charset="0"/>
                      </a:endParaRPr>
                    </a:p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en-US" sz="1800" b="1" i="0" u="none" strike="noStrike" dirty="0" smtClean="0">
                          <a:solidFill>
                            <a:srgbClr val="C00000"/>
                          </a:solidFill>
                          <a:latin typeface="Bahnschrift Condensed" pitchFamily="34" charset="0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Condensed" pitchFamily="34" charset="0"/>
                          <a:hlinkClick r:id="rId4"/>
                        </a:rPr>
                        <a:t>https://educatiacontinua.edu.ro/repere-metodologice.html</a:t>
                      </a:r>
                      <a:r>
                        <a:rPr lang="en-US" sz="18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Condensed" pitchFamily="34" charset="0"/>
                        </a:rPr>
                        <a:t> </a:t>
                      </a:r>
                      <a:endParaRPr lang="ro-RO" sz="1800" b="1" i="0" u="none" strike="noStrike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Condensed" pitchFamily="34" charset="0"/>
                      </a:endParaRPr>
                    </a:p>
                    <a:p>
                      <a:pPr algn="just"/>
                      <a:endParaRPr lang="ro-RO" sz="1800" b="1" i="0" u="none" strike="noStrike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Condensed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1397">
                <a:tc>
                  <a:txBody>
                    <a:bodyPr/>
                    <a:lstStyle/>
                    <a:p>
                      <a:pPr algn="just"/>
                      <a:endParaRPr lang="en-US" sz="20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Condensed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o-RO" sz="2000" b="1" i="0" u="none" strike="noStrike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Condensed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04664"/>
            <a:ext cx="8064896" cy="8079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o-R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   10</a:t>
            </a:r>
            <a:r>
              <a:rPr lang="ro-RO" b="1" dirty="0" smtClean="0">
                <a:solidFill>
                  <a:srgbClr val="FF0000"/>
                </a:solidFill>
                <a:latin typeface="Bahnschrift Condensed" pitchFamily="34" charset="0"/>
              </a:rPr>
              <a:t>. </a:t>
            </a:r>
            <a:r>
              <a:rPr lang="en-US" b="1" u="sng" dirty="0" err="1" smtClean="0">
                <a:solidFill>
                  <a:srgbClr val="C00000"/>
                </a:solidFill>
                <a:latin typeface="Bahnschrift Condensed" pitchFamily="34" charset="0"/>
              </a:rPr>
              <a:t>Repere</a:t>
            </a:r>
            <a:r>
              <a:rPr lang="en-US" b="1" u="sng" dirty="0" smtClean="0">
                <a:solidFill>
                  <a:srgbClr val="C00000"/>
                </a:solidFill>
                <a:latin typeface="Bahnschrift Condensed" pitchFamily="34" charset="0"/>
              </a:rPr>
              <a:t> </a:t>
            </a:r>
            <a:r>
              <a:rPr lang="en-US" b="1" u="sng" dirty="0" err="1" smtClean="0">
                <a:solidFill>
                  <a:srgbClr val="C00000"/>
                </a:solidFill>
                <a:latin typeface="Bahnschrift Condensed" pitchFamily="34" charset="0"/>
              </a:rPr>
              <a:t>metodologice</a:t>
            </a:r>
            <a:r>
              <a:rPr lang="en-US" b="1" u="sng" dirty="0" smtClean="0">
                <a:solidFill>
                  <a:srgbClr val="C00000"/>
                </a:solidFill>
                <a:latin typeface="Bahnschrift Condensed" pitchFamily="34" charset="0"/>
              </a:rPr>
              <a:t> </a:t>
            </a:r>
            <a:r>
              <a:rPr lang="en-US" b="1" u="sng" dirty="0" err="1" smtClean="0">
                <a:solidFill>
                  <a:srgbClr val="C00000"/>
                </a:solidFill>
                <a:latin typeface="Bahnschrift Condensed" pitchFamily="34" charset="0"/>
              </a:rPr>
              <a:t>pentru</a:t>
            </a:r>
            <a:r>
              <a:rPr lang="en-US" b="1" u="sng" dirty="0" smtClean="0">
                <a:solidFill>
                  <a:srgbClr val="C00000"/>
                </a:solidFill>
                <a:latin typeface="Bahnschrift Condensed" pitchFamily="34" charset="0"/>
              </a:rPr>
              <a:t> </a:t>
            </a:r>
            <a:r>
              <a:rPr lang="en-US" b="1" u="sng" dirty="0" err="1" smtClean="0">
                <a:solidFill>
                  <a:srgbClr val="C00000"/>
                </a:solidFill>
                <a:latin typeface="Bahnschrift Condensed" pitchFamily="34" charset="0"/>
              </a:rPr>
              <a:t>aplicarea</a:t>
            </a:r>
            <a:r>
              <a:rPr lang="en-US" b="1" u="sng" dirty="0" smtClean="0">
                <a:solidFill>
                  <a:srgbClr val="C00000"/>
                </a:solidFill>
                <a:latin typeface="Bahnschrift Condensed" pitchFamily="34" charset="0"/>
              </a:rPr>
              <a:t> </a:t>
            </a:r>
            <a:r>
              <a:rPr lang="en-US" b="1" u="sng" dirty="0" err="1" smtClean="0">
                <a:solidFill>
                  <a:srgbClr val="C00000"/>
                </a:solidFill>
                <a:latin typeface="Bahnschrift Condensed" pitchFamily="34" charset="0"/>
              </a:rPr>
              <a:t>curriculumului</a:t>
            </a:r>
            <a:r>
              <a:rPr lang="en-US" b="1" u="sng" dirty="0" smtClean="0">
                <a:solidFill>
                  <a:srgbClr val="C00000"/>
                </a:solidFill>
                <a:latin typeface="Bahnschrift Condensed" pitchFamily="34" charset="0"/>
              </a:rPr>
              <a:t> la </a:t>
            </a:r>
            <a:r>
              <a:rPr lang="en-US" b="1" u="sng" dirty="0" err="1" smtClean="0">
                <a:solidFill>
                  <a:srgbClr val="C00000"/>
                </a:solidFill>
                <a:latin typeface="Bahnschrift Condensed" pitchFamily="34" charset="0"/>
              </a:rPr>
              <a:t>clasa</a:t>
            </a:r>
            <a:r>
              <a:rPr lang="en-US" b="1" u="sng" dirty="0" smtClean="0">
                <a:solidFill>
                  <a:srgbClr val="C00000"/>
                </a:solidFill>
                <a:latin typeface="Bahnschrift Condensed" pitchFamily="34" charset="0"/>
              </a:rPr>
              <a:t> a IX-a </a:t>
            </a:r>
            <a:r>
              <a:rPr lang="en-US" b="1" u="sng" dirty="0" err="1" smtClean="0">
                <a:solidFill>
                  <a:srgbClr val="C00000"/>
                </a:solidFill>
                <a:latin typeface="Bahnschrift Condensed" pitchFamily="34" charset="0"/>
              </a:rPr>
              <a:t>în</a:t>
            </a:r>
            <a:r>
              <a:rPr lang="en-US" b="1" u="sng" dirty="0" smtClean="0">
                <a:solidFill>
                  <a:srgbClr val="C00000"/>
                </a:solidFill>
                <a:latin typeface="Bahnschrift Condensed" pitchFamily="34" charset="0"/>
              </a:rPr>
              <a:t> </a:t>
            </a:r>
            <a:r>
              <a:rPr lang="en-US" b="1" u="sng" dirty="0" err="1" smtClean="0">
                <a:solidFill>
                  <a:srgbClr val="C00000"/>
                </a:solidFill>
                <a:latin typeface="Bahnschrift Condensed" pitchFamily="34" charset="0"/>
              </a:rPr>
              <a:t>anul</a:t>
            </a:r>
            <a:r>
              <a:rPr lang="en-US" b="1" u="sng" dirty="0" smtClean="0">
                <a:solidFill>
                  <a:srgbClr val="C00000"/>
                </a:solidFill>
                <a:latin typeface="Bahnschrift Condensed" pitchFamily="34" charset="0"/>
              </a:rPr>
              <a:t> </a:t>
            </a:r>
            <a:r>
              <a:rPr lang="en-US" b="1" u="sng" dirty="0" err="1" smtClean="0">
                <a:solidFill>
                  <a:srgbClr val="C00000"/>
                </a:solidFill>
                <a:latin typeface="Bahnschrift Condensed" pitchFamily="34" charset="0"/>
              </a:rPr>
              <a:t>școlar</a:t>
            </a:r>
            <a:r>
              <a:rPr lang="en-US" b="1" u="sng" dirty="0" smtClean="0">
                <a:solidFill>
                  <a:srgbClr val="C00000"/>
                </a:solidFill>
                <a:latin typeface="Bahnschrift Condensed" pitchFamily="34" charset="0"/>
              </a:rPr>
              <a:t> 2021 - 2022</a:t>
            </a:r>
          </a:p>
          <a:p>
            <a:pPr algn="just">
              <a:lnSpc>
                <a:spcPct val="150000"/>
              </a:lnSpc>
            </a:pPr>
            <a:r>
              <a:rPr lang="ro-R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  <a:hlinkClick r:id="rId2"/>
              </a:rPr>
              <a:t>https</a:t>
            </a:r>
            <a:r>
              <a:rPr lang="ro-R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  <a:hlinkClick r:id="rId2"/>
              </a:rPr>
              <a:t>://</a:t>
            </a:r>
            <a:r>
              <a:rPr lang="ro-R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  <a:hlinkClick r:id="rId2"/>
              </a:rPr>
              <a:t>www.edu.ro/sites/default/files/01_Repere_metodologice_limba_si_literatura_romana_0.pdf</a:t>
            </a:r>
            <a:endParaRPr lang="ro-RO" b="1" dirty="0" smtClean="0">
              <a:solidFill>
                <a:schemeClr val="tx1">
                  <a:lumMod val="95000"/>
                  <a:lumOff val="5000"/>
                </a:schemeClr>
              </a:solidFill>
              <a:latin typeface="Bahnschrift Condensed" pitchFamily="34" charset="0"/>
            </a:endParaRP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o-R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 model de evaluare inițială (analiza rezultatelor sub formă de descriptori)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o-R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 sugestii de proiectare a activității </a:t>
            </a:r>
            <a:r>
              <a:rPr lang="ro-R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didactice</a:t>
            </a:r>
          </a:p>
          <a:p>
            <a:pPr lvl="1" algn="just">
              <a:lnSpc>
                <a:spcPct val="150000"/>
              </a:lnSpc>
            </a:pPr>
            <a:endParaRPr lang="ro-RO" b="1" dirty="0" smtClean="0">
              <a:solidFill>
                <a:schemeClr val="tx1">
                  <a:lumMod val="95000"/>
                  <a:lumOff val="5000"/>
                </a:schemeClr>
              </a:solidFill>
              <a:latin typeface="Bahnschrift Condensed" pitchFamily="34" charset="0"/>
              <a:hlinkClick r:id="rId3"/>
            </a:endParaRPr>
          </a:p>
          <a:p>
            <a:pPr lvl="1" algn="just">
              <a:lnSpc>
                <a:spcPct val="150000"/>
              </a:lnSpc>
            </a:pPr>
            <a:endParaRPr lang="ro-RO" b="1" dirty="0" smtClean="0">
              <a:solidFill>
                <a:schemeClr val="tx1">
                  <a:lumMod val="95000"/>
                  <a:lumOff val="5000"/>
                </a:schemeClr>
              </a:solidFill>
              <a:latin typeface="Bahnschrift Condensed" pitchFamily="34" charset="0"/>
              <a:hlinkClick r:id="rId3"/>
            </a:endParaRPr>
          </a:p>
          <a:p>
            <a:pPr lvl="1" algn="just">
              <a:lnSpc>
                <a:spcPct val="150000"/>
              </a:lnSpc>
            </a:pPr>
            <a:endParaRPr lang="ro-RO" b="1" dirty="0" smtClean="0">
              <a:solidFill>
                <a:schemeClr val="tx1">
                  <a:lumMod val="95000"/>
                  <a:lumOff val="5000"/>
                </a:schemeClr>
              </a:solidFill>
              <a:latin typeface="Bahnschrift Condensed" pitchFamily="34" charset="0"/>
              <a:hlinkClick r:id="rId3"/>
            </a:endParaRPr>
          </a:p>
          <a:p>
            <a:pPr lvl="1" algn="just">
              <a:lnSpc>
                <a:spcPct val="150000"/>
              </a:lnSpc>
            </a:pPr>
            <a:endParaRPr lang="ro-RO" b="1" dirty="0" smtClean="0">
              <a:solidFill>
                <a:schemeClr val="tx1">
                  <a:lumMod val="95000"/>
                  <a:lumOff val="5000"/>
                </a:schemeClr>
              </a:solidFill>
              <a:latin typeface="Bahnschrift Condensed" pitchFamily="34" charset="0"/>
              <a:hlinkClick r:id="rId3"/>
            </a:endParaRPr>
          </a:p>
          <a:p>
            <a:pPr lvl="1" algn="just">
              <a:lnSpc>
                <a:spcPct val="150000"/>
              </a:lnSpc>
            </a:pPr>
            <a:endParaRPr lang="ro-RO" b="1" dirty="0" smtClean="0">
              <a:solidFill>
                <a:schemeClr val="tx1">
                  <a:lumMod val="95000"/>
                  <a:lumOff val="5000"/>
                </a:schemeClr>
              </a:solidFill>
              <a:latin typeface="Bahnschrift Condensed" pitchFamily="34" charset="0"/>
              <a:hlinkClick r:id="rId3"/>
            </a:endParaRPr>
          </a:p>
          <a:p>
            <a:pPr lvl="0" algn="just">
              <a:lnSpc>
                <a:spcPct val="150000"/>
              </a:lnSpc>
            </a:pPr>
            <a:r>
              <a:rPr lang="ro-RO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  <a:hlinkClick r:id="rId3"/>
              </a:rPr>
              <a:t>    11. </a:t>
            </a:r>
            <a:r>
              <a:rPr lang="en-US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  <a:hlinkClick r:id="rId3"/>
              </a:rPr>
              <a:t>Ordin</a:t>
            </a:r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  <a:hlinkClick r:id="rId3"/>
              </a:rPr>
              <a:t> nr. 5.975/9.11.2020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 </a:t>
            </a:r>
            <a:r>
              <a:rPr lang="en-US" b="1" dirty="0" err="1" smtClean="0">
                <a:solidFill>
                  <a:srgbClr val="C00000"/>
                </a:solidFill>
                <a:latin typeface="Bahnschrift Condensed" pitchFamily="34" charset="0"/>
              </a:rPr>
              <a:t>privind</a:t>
            </a:r>
            <a:r>
              <a:rPr lang="en-US" b="1" dirty="0" smtClean="0">
                <a:solidFill>
                  <a:srgbClr val="C00000"/>
                </a:solidFill>
                <a:latin typeface="Bahnschrift Condensed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Bahnschrift Condensed" pitchFamily="34" charset="0"/>
              </a:rPr>
              <a:t>aprobarea</a:t>
            </a:r>
            <a:r>
              <a:rPr lang="en-US" b="1" dirty="0" smtClean="0">
                <a:solidFill>
                  <a:srgbClr val="C00000"/>
                </a:solidFill>
                <a:latin typeface="Bahnschrift Condensed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Bahnschrift Condensed" pitchFamily="34" charset="0"/>
              </a:rPr>
              <a:t>programelor</a:t>
            </a:r>
            <a:r>
              <a:rPr lang="en-US" b="1" dirty="0" smtClean="0">
                <a:solidFill>
                  <a:srgbClr val="C00000"/>
                </a:solidFill>
                <a:latin typeface="Bahnschrift Condensed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Bahnschrift Condensed" pitchFamily="34" charset="0"/>
              </a:rPr>
              <a:t>pentru</a:t>
            </a:r>
            <a:r>
              <a:rPr lang="en-US" b="1" dirty="0" smtClean="0">
                <a:solidFill>
                  <a:srgbClr val="C00000"/>
                </a:solidFill>
                <a:latin typeface="Bahnschrift Condensed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Bahnschrift Condensed" pitchFamily="34" charset="0"/>
              </a:rPr>
              <a:t>susţinerea</a:t>
            </a:r>
            <a:r>
              <a:rPr lang="en-US" b="1" dirty="0" smtClean="0">
                <a:solidFill>
                  <a:srgbClr val="C00000"/>
                </a:solidFill>
                <a:latin typeface="Bahnschrift Condensed" pitchFamily="34" charset="0"/>
              </a:rPr>
              <a:t> </a:t>
            </a:r>
            <a:r>
              <a:rPr lang="en-US" b="1" u="sng" dirty="0" err="1" smtClean="0">
                <a:solidFill>
                  <a:srgbClr val="C00000"/>
                </a:solidFill>
                <a:latin typeface="Bahnschrift Condensed" pitchFamily="34" charset="0"/>
              </a:rPr>
              <a:t>concursului</a:t>
            </a:r>
            <a:r>
              <a:rPr lang="en-US" b="1" u="sng" dirty="0" smtClean="0">
                <a:solidFill>
                  <a:srgbClr val="C00000"/>
                </a:solidFill>
                <a:latin typeface="Bahnschrift Condensed" pitchFamily="34" charset="0"/>
              </a:rPr>
              <a:t> </a:t>
            </a:r>
            <a:r>
              <a:rPr lang="en-US" b="1" u="sng" dirty="0" err="1" smtClean="0">
                <a:solidFill>
                  <a:srgbClr val="C00000"/>
                </a:solidFill>
                <a:latin typeface="Bahnschrift Condensed" pitchFamily="34" charset="0"/>
              </a:rPr>
              <a:t>naţional</a:t>
            </a:r>
            <a:r>
              <a:rPr lang="en-US" b="1" u="sng" dirty="0" smtClean="0">
                <a:solidFill>
                  <a:srgbClr val="C00000"/>
                </a:solidFill>
                <a:latin typeface="Bahnschrift Condensed" pitchFamily="34" charset="0"/>
              </a:rPr>
              <a:t> de </a:t>
            </a:r>
            <a:r>
              <a:rPr lang="en-US" b="1" u="sng" dirty="0" err="1" smtClean="0">
                <a:solidFill>
                  <a:srgbClr val="C00000"/>
                </a:solidFill>
                <a:latin typeface="Bahnschrift Condensed" pitchFamily="34" charset="0"/>
              </a:rPr>
              <a:t>ocupare</a:t>
            </a:r>
            <a:r>
              <a:rPr lang="en-US" b="1" u="sng" dirty="0" smtClean="0">
                <a:solidFill>
                  <a:srgbClr val="C00000"/>
                </a:solidFill>
                <a:latin typeface="Bahnschrift Condensed" pitchFamily="34" charset="0"/>
              </a:rPr>
              <a:t> a </a:t>
            </a:r>
            <a:r>
              <a:rPr lang="en-US" b="1" u="sng" dirty="0" err="1" smtClean="0">
                <a:solidFill>
                  <a:srgbClr val="C00000"/>
                </a:solidFill>
                <a:latin typeface="Bahnschrift Condensed" pitchFamily="34" charset="0"/>
              </a:rPr>
              <a:t>posturilor</a:t>
            </a:r>
            <a:r>
              <a:rPr lang="en-US" b="1" u="sng" dirty="0" smtClean="0">
                <a:solidFill>
                  <a:srgbClr val="C00000"/>
                </a:solidFill>
                <a:latin typeface="Bahnschrift Condensed" pitchFamily="34" charset="0"/>
              </a:rPr>
              <a:t> </a:t>
            </a:r>
            <a:r>
              <a:rPr lang="en-US" b="1" u="sng" dirty="0" err="1" smtClean="0">
                <a:solidFill>
                  <a:srgbClr val="C00000"/>
                </a:solidFill>
                <a:latin typeface="Bahnschrift Condensed" pitchFamily="34" charset="0"/>
              </a:rPr>
              <a:t>didactice</a:t>
            </a:r>
            <a:r>
              <a:rPr lang="en-US" b="1" u="sng" dirty="0" smtClean="0">
                <a:solidFill>
                  <a:srgbClr val="C00000"/>
                </a:solidFill>
                <a:latin typeface="Bahnschrift Condensed" pitchFamily="34" charset="0"/>
              </a:rPr>
              <a:t>/</a:t>
            </a:r>
            <a:r>
              <a:rPr lang="en-US" b="1" u="sng" dirty="0" err="1" smtClean="0">
                <a:solidFill>
                  <a:srgbClr val="C00000"/>
                </a:solidFill>
                <a:latin typeface="Bahnschrift Condensed" pitchFamily="34" charset="0"/>
              </a:rPr>
              <a:t>catedrelor</a:t>
            </a:r>
            <a:r>
              <a:rPr lang="en-US" b="1" u="sng" dirty="0" smtClean="0">
                <a:solidFill>
                  <a:srgbClr val="C00000"/>
                </a:solidFill>
                <a:latin typeface="Bahnschrift Condensed" pitchFamily="34" charset="0"/>
              </a:rPr>
              <a:t> </a:t>
            </a:r>
            <a:r>
              <a:rPr lang="en-US" b="1" u="sng" dirty="0" err="1" smtClean="0">
                <a:solidFill>
                  <a:srgbClr val="C00000"/>
                </a:solidFill>
                <a:latin typeface="Bahnschrift Condensed" pitchFamily="34" charset="0"/>
              </a:rPr>
              <a:t>vacante</a:t>
            </a:r>
            <a:r>
              <a:rPr lang="en-US" b="1" u="sng" dirty="0" smtClean="0">
                <a:solidFill>
                  <a:srgbClr val="C00000"/>
                </a:solidFill>
                <a:latin typeface="Bahnschrift Condensed" pitchFamily="34" charset="0"/>
              </a:rPr>
              <a:t>/</a:t>
            </a:r>
            <a:r>
              <a:rPr lang="en-US" b="1" u="sng" dirty="0" err="1" smtClean="0">
                <a:solidFill>
                  <a:srgbClr val="C00000"/>
                </a:solidFill>
                <a:latin typeface="Bahnschrift Condensed" pitchFamily="34" charset="0"/>
              </a:rPr>
              <a:t>rezervate</a:t>
            </a:r>
            <a:r>
              <a:rPr lang="en-US" b="1" dirty="0" smtClean="0">
                <a:solidFill>
                  <a:srgbClr val="C00000"/>
                </a:solidFill>
                <a:latin typeface="Bahnschrift Condensed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Bahnschrift Condensed" pitchFamily="34" charset="0"/>
              </a:rPr>
              <a:t>în</a:t>
            </a:r>
            <a:r>
              <a:rPr lang="en-US" b="1" dirty="0" smtClean="0">
                <a:solidFill>
                  <a:srgbClr val="C00000"/>
                </a:solidFill>
                <a:latin typeface="Bahnschrift Condensed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Bahnschrift Condensed" pitchFamily="34" charset="0"/>
              </a:rPr>
              <a:t>învăţământul</a:t>
            </a:r>
            <a:r>
              <a:rPr lang="en-US" b="1" dirty="0" smtClean="0">
                <a:solidFill>
                  <a:srgbClr val="C00000"/>
                </a:solidFill>
                <a:latin typeface="Bahnschrift Condensed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Bahnschrift Condensed" pitchFamily="34" charset="0"/>
              </a:rPr>
              <a:t>preuniversitar</a:t>
            </a:r>
            <a:r>
              <a:rPr lang="en-US" b="1" dirty="0" smtClean="0">
                <a:latin typeface="Bahnschrift Condensed" pitchFamily="34" charset="0"/>
              </a:rPr>
              <a:t>;</a:t>
            </a:r>
            <a:endParaRPr lang="ro-RO" b="1" dirty="0" smtClean="0">
              <a:latin typeface="Bahnschrift Condensed" pitchFamily="34" charset="0"/>
            </a:endParaRPr>
          </a:p>
          <a:p>
            <a:pPr lvl="0" algn="just">
              <a:lnSpc>
                <a:spcPct val="150000"/>
              </a:lnSpc>
            </a:pPr>
            <a:endParaRPr lang="ro-RO" sz="1000" b="1" dirty="0" smtClean="0">
              <a:latin typeface="Bahnschrift Condensed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ro-RO" b="1" u="sng" dirty="0" smtClean="0">
                <a:latin typeface="Bahnschrift Condensed" pitchFamily="34" charset="0"/>
                <a:hlinkClick r:id="rId4"/>
              </a:rPr>
              <a:t>   12. </a:t>
            </a:r>
            <a:r>
              <a:rPr lang="en-US" b="1" u="sng" dirty="0" err="1" smtClean="0">
                <a:latin typeface="Bahnschrift Condensed" pitchFamily="34" charset="0"/>
                <a:hlinkClick r:id="rId4"/>
              </a:rPr>
              <a:t>Ordin</a:t>
            </a:r>
            <a:r>
              <a:rPr lang="en-US" b="1" u="sng" dirty="0" smtClean="0">
                <a:latin typeface="Bahnschrift Condensed" pitchFamily="34" charset="0"/>
                <a:hlinkClick r:id="rId4"/>
              </a:rPr>
              <a:t> </a:t>
            </a:r>
            <a:r>
              <a:rPr lang="en-US" b="1" u="sng" dirty="0" smtClean="0">
                <a:latin typeface="Bahnschrift Condensed" pitchFamily="34" charset="0"/>
                <a:hlinkClick r:id="rId4"/>
              </a:rPr>
              <a:t>nr.5.991/11.11.2020</a:t>
            </a:r>
            <a:r>
              <a:rPr lang="en-US" b="1" dirty="0" smtClean="0">
                <a:latin typeface="Bahnschrift Condensed" pitchFamily="34" charset="0"/>
              </a:rPr>
              <a:t> </a:t>
            </a:r>
            <a:r>
              <a:rPr lang="en-US" b="1" dirty="0" err="1" smtClean="0">
                <a:solidFill>
                  <a:srgbClr val="C00000"/>
                </a:solidFill>
                <a:latin typeface="Bahnschrift Condensed" pitchFamily="34" charset="0"/>
              </a:rPr>
              <a:t>pentru</a:t>
            </a:r>
            <a:r>
              <a:rPr lang="en-US" b="1" dirty="0" smtClean="0">
                <a:solidFill>
                  <a:srgbClr val="C00000"/>
                </a:solidFill>
                <a:latin typeface="Bahnschrift Condensed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Bahnschrift Condensed" pitchFamily="34" charset="0"/>
              </a:rPr>
              <a:t>aprobarea</a:t>
            </a:r>
            <a:r>
              <a:rPr lang="en-US" b="1" dirty="0" smtClean="0">
                <a:solidFill>
                  <a:srgbClr val="C00000"/>
                </a:solidFill>
                <a:latin typeface="Bahnschrift Condensed" pitchFamily="34" charset="0"/>
              </a:rPr>
              <a:t> </a:t>
            </a:r>
            <a:r>
              <a:rPr lang="en-US" b="1" u="sng" dirty="0" err="1" smtClean="0">
                <a:solidFill>
                  <a:srgbClr val="C00000"/>
                </a:solidFill>
                <a:latin typeface="Bahnschrift Condensed" pitchFamily="34" charset="0"/>
              </a:rPr>
              <a:t>Metodologiei</a:t>
            </a:r>
            <a:r>
              <a:rPr lang="en-US" b="1" u="sng" dirty="0" smtClean="0">
                <a:solidFill>
                  <a:srgbClr val="C00000"/>
                </a:solidFill>
                <a:latin typeface="Bahnschrift Condensed" pitchFamily="34" charset="0"/>
              </a:rPr>
              <a:t> - </a:t>
            </a:r>
            <a:r>
              <a:rPr lang="en-US" b="1" u="sng" dirty="0" err="1" smtClean="0">
                <a:solidFill>
                  <a:srgbClr val="C00000"/>
                </a:solidFill>
                <a:latin typeface="Bahnschrift Condensed" pitchFamily="34" charset="0"/>
              </a:rPr>
              <a:t>cadru</a:t>
            </a:r>
            <a:r>
              <a:rPr lang="en-US" b="1" u="sng" dirty="0" smtClean="0">
                <a:solidFill>
                  <a:srgbClr val="C00000"/>
                </a:solidFill>
                <a:latin typeface="Bahnschrift Condensed" pitchFamily="34" charset="0"/>
              </a:rPr>
              <a:t> </a:t>
            </a:r>
            <a:r>
              <a:rPr lang="en-US" b="1" u="sng" dirty="0" err="1" smtClean="0">
                <a:solidFill>
                  <a:srgbClr val="C00000"/>
                </a:solidFill>
                <a:latin typeface="Bahnschrift Condensed" pitchFamily="34" charset="0"/>
              </a:rPr>
              <a:t>privind</a:t>
            </a:r>
            <a:r>
              <a:rPr lang="en-US" b="1" u="sng" dirty="0" smtClean="0">
                <a:solidFill>
                  <a:srgbClr val="C00000"/>
                </a:solidFill>
                <a:latin typeface="Bahnschrift Condensed" pitchFamily="34" charset="0"/>
              </a:rPr>
              <a:t> </a:t>
            </a:r>
            <a:r>
              <a:rPr lang="en-US" b="1" u="sng" dirty="0" err="1" smtClean="0">
                <a:solidFill>
                  <a:srgbClr val="C00000"/>
                </a:solidFill>
                <a:latin typeface="Bahnschrift Condensed" pitchFamily="34" charset="0"/>
              </a:rPr>
              <a:t>mobilitatea</a:t>
            </a:r>
            <a:r>
              <a:rPr lang="en-US" b="1" u="sng" dirty="0" smtClean="0">
                <a:solidFill>
                  <a:srgbClr val="C00000"/>
                </a:solidFill>
                <a:latin typeface="Bahnschrift Condensed" pitchFamily="34" charset="0"/>
              </a:rPr>
              <a:t> </a:t>
            </a:r>
            <a:r>
              <a:rPr lang="en-US" b="1" u="sng" dirty="0" err="1" smtClean="0">
                <a:solidFill>
                  <a:srgbClr val="C00000"/>
                </a:solidFill>
                <a:latin typeface="Bahnschrift Condensed" pitchFamily="34" charset="0"/>
              </a:rPr>
              <a:t>personalului</a:t>
            </a:r>
            <a:r>
              <a:rPr lang="en-US" b="1" u="sng" dirty="0" smtClean="0">
                <a:solidFill>
                  <a:srgbClr val="C00000"/>
                </a:solidFill>
                <a:latin typeface="Bahnschrift Condensed" pitchFamily="34" charset="0"/>
              </a:rPr>
              <a:t> didactic</a:t>
            </a:r>
            <a:r>
              <a:rPr lang="en-US" b="1" dirty="0" smtClean="0">
                <a:solidFill>
                  <a:srgbClr val="C00000"/>
                </a:solidFill>
                <a:latin typeface="Bahnschrift Condensed" pitchFamily="34" charset="0"/>
              </a:rPr>
              <a:t> de </a:t>
            </a:r>
            <a:r>
              <a:rPr lang="en-US" b="1" dirty="0" err="1" smtClean="0">
                <a:solidFill>
                  <a:srgbClr val="C00000"/>
                </a:solidFill>
                <a:latin typeface="Bahnschrift Condensed" pitchFamily="34" charset="0"/>
              </a:rPr>
              <a:t>predare</a:t>
            </a:r>
            <a:r>
              <a:rPr lang="en-US" b="1" dirty="0" smtClean="0">
                <a:solidFill>
                  <a:srgbClr val="C00000"/>
                </a:solidFill>
                <a:latin typeface="Bahnschrift Condensed" pitchFamily="34" charset="0"/>
              </a:rPr>
              <a:t> din </a:t>
            </a:r>
            <a:r>
              <a:rPr lang="en-US" b="1" dirty="0" err="1" smtClean="0">
                <a:solidFill>
                  <a:srgbClr val="C00000"/>
                </a:solidFill>
                <a:latin typeface="Bahnschrift Condensed" pitchFamily="34" charset="0"/>
              </a:rPr>
              <a:t>învățământul</a:t>
            </a:r>
            <a:r>
              <a:rPr lang="en-US" b="1" dirty="0" smtClean="0">
                <a:solidFill>
                  <a:srgbClr val="C00000"/>
                </a:solidFill>
                <a:latin typeface="Bahnschrift Condensed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Bahnschrift Condensed" pitchFamily="34" charset="0"/>
              </a:rPr>
              <a:t>preuniversitar</a:t>
            </a:r>
            <a:r>
              <a:rPr lang="en-US" b="1" dirty="0" smtClean="0">
                <a:solidFill>
                  <a:srgbClr val="C00000"/>
                </a:solidFill>
                <a:latin typeface="Bahnschrift Condensed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Bahnschrift Condensed" pitchFamily="34" charset="0"/>
              </a:rPr>
              <a:t>în</a:t>
            </a:r>
            <a:r>
              <a:rPr lang="en-US" b="1" dirty="0" smtClean="0">
                <a:solidFill>
                  <a:srgbClr val="C00000"/>
                </a:solidFill>
                <a:latin typeface="Bahnschrift Condensed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Bahnschrift Condensed" pitchFamily="34" charset="0"/>
              </a:rPr>
              <a:t>anul</a:t>
            </a:r>
            <a:r>
              <a:rPr lang="en-US" b="1" dirty="0" smtClean="0">
                <a:solidFill>
                  <a:srgbClr val="C00000"/>
                </a:solidFill>
                <a:latin typeface="Bahnschrift Condensed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Bahnschrift Condensed" pitchFamily="34" charset="0"/>
              </a:rPr>
              <a:t>școlar</a:t>
            </a:r>
            <a:r>
              <a:rPr lang="en-US" b="1" dirty="0" smtClean="0">
                <a:solidFill>
                  <a:srgbClr val="C00000"/>
                </a:solidFill>
                <a:latin typeface="Bahnschrift Condensed" pitchFamily="34" charset="0"/>
              </a:rPr>
              <a:t> 2021 - 2022</a:t>
            </a:r>
            <a:r>
              <a:rPr lang="en-US" b="1" dirty="0" smtClean="0">
                <a:latin typeface="Bahnschrift Condensed" pitchFamily="34" charset="0"/>
              </a:rPr>
              <a:t>;</a:t>
            </a:r>
            <a:endParaRPr lang="en-US" sz="1000" b="1" dirty="0" smtClean="0">
              <a:latin typeface="Bahnschrift Condensed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Bahnschrift Condensed" pitchFamily="34" charset="0"/>
              </a:rPr>
              <a:t> </a:t>
            </a:r>
            <a:endParaRPr lang="en-US" sz="1000" b="1" dirty="0" smtClean="0">
              <a:latin typeface="Bahnschrift Condensed" pitchFamily="34" charset="0"/>
            </a:endParaRPr>
          </a:p>
          <a:p>
            <a:r>
              <a:rPr lang="en-US" b="1" dirty="0" smtClean="0"/>
              <a:t> </a:t>
            </a:r>
            <a:endParaRPr lang="en-US" sz="1000" dirty="0" smtClean="0"/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endParaRPr lang="ro-RO" b="1" dirty="0" smtClean="0">
              <a:solidFill>
                <a:schemeClr val="tx1">
                  <a:lumMod val="95000"/>
                  <a:lumOff val="5000"/>
                </a:schemeClr>
              </a:solidFill>
              <a:latin typeface="Bahnschrift Condensed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ro-R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  <a:t>		</a:t>
            </a:r>
            <a:endParaRPr lang="ro-RO" b="1" dirty="0" smtClean="0">
              <a:solidFill>
                <a:schemeClr val="tx1">
                  <a:lumMod val="95000"/>
                  <a:lumOff val="5000"/>
                </a:schemeClr>
              </a:solidFill>
              <a:latin typeface="Bahnschrift" pitchFamily="34" charset="0"/>
            </a:endParaRPr>
          </a:p>
          <a:p>
            <a:pPr lvl="1" algn="just">
              <a:lnSpc>
                <a:spcPct val="150000"/>
              </a:lnSpc>
            </a:pPr>
            <a:endParaRPr lang="ro-RO" b="1" dirty="0" smtClean="0">
              <a:solidFill>
                <a:schemeClr val="tx1">
                  <a:lumMod val="95000"/>
                  <a:lumOff val="5000"/>
                </a:schemeClr>
              </a:solidFill>
              <a:latin typeface="Bahnschrift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ro-R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  <a:t>	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Bahnschrift" pitchFamily="34" charset="0"/>
            </a:endParaRPr>
          </a:p>
        </p:txBody>
      </p:sp>
      <p:pic>
        <p:nvPicPr>
          <p:cNvPr id="3" name="Picture 2" descr="clasa-IX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2060848"/>
            <a:ext cx="3528392" cy="1786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88640"/>
            <a:ext cx="2448272" cy="21343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ro-RO" sz="3200" b="1" dirty="0" smtClean="0">
                <a:solidFill>
                  <a:schemeClr val="bg2">
                    <a:lumMod val="50000"/>
                  </a:schemeClr>
                </a:solidFill>
                <a:latin typeface="Bahnschrift Condensed" pitchFamily="34" charset="0"/>
              </a:rPr>
              <a:t>	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Bahnschrift Condensed" pitchFamily="34" charset="0"/>
              </a:rPr>
              <a:t>DOCUMENTE PROIECTIVE</a:t>
            </a:r>
            <a:endParaRPr lang="ro-RO" sz="3200" b="1" dirty="0" smtClean="0">
              <a:solidFill>
                <a:schemeClr val="bg2">
                  <a:lumMod val="50000"/>
                </a:schemeClr>
              </a:solidFill>
              <a:latin typeface="Bahnschrift Condensed" pitchFamily="34" charset="0"/>
            </a:endParaRPr>
          </a:p>
          <a:p>
            <a:pPr lvl="0">
              <a:buNone/>
            </a:pPr>
            <a:endParaRPr lang="en-US" sz="3200" dirty="0" smtClean="0">
              <a:solidFill>
                <a:schemeClr val="bg2">
                  <a:lumMod val="50000"/>
                </a:schemeClr>
              </a:solidFill>
              <a:latin typeface="Bahnschrift Condensed" pitchFamily="34" charset="0"/>
            </a:endParaRPr>
          </a:p>
          <a:p>
            <a:pPr lvl="0" algn="just"/>
            <a:r>
              <a:rPr lang="en-US" sz="3200" dirty="0" err="1" smtClean="0">
                <a:latin typeface="Bahnschrift Condensed" pitchFamily="34" charset="0"/>
              </a:rPr>
              <a:t>Testarea</a:t>
            </a:r>
            <a:r>
              <a:rPr lang="en-US" sz="3200" dirty="0" smtClean="0">
                <a:latin typeface="Bahnschrift Condensed" pitchFamily="34" charset="0"/>
              </a:rPr>
              <a:t> </a:t>
            </a:r>
            <a:r>
              <a:rPr lang="en-US" sz="3200" dirty="0" err="1" smtClean="0">
                <a:latin typeface="Bahnschrift Condensed" pitchFamily="34" charset="0"/>
              </a:rPr>
              <a:t>inițială</a:t>
            </a:r>
            <a:r>
              <a:rPr lang="en-US" sz="3200" dirty="0" smtClean="0">
                <a:latin typeface="Bahnschrift Condensed" pitchFamily="34" charset="0"/>
              </a:rPr>
              <a:t> </a:t>
            </a:r>
            <a:r>
              <a:rPr lang="en-US" sz="3200" dirty="0" err="1" smtClean="0">
                <a:latin typeface="Bahnschrift Condensed" pitchFamily="34" charset="0"/>
              </a:rPr>
              <a:t>precedată</a:t>
            </a:r>
            <a:r>
              <a:rPr lang="en-US" sz="3200" dirty="0" smtClean="0">
                <a:latin typeface="Bahnschrift Condensed" pitchFamily="34" charset="0"/>
              </a:rPr>
              <a:t> de </a:t>
            </a:r>
            <a:r>
              <a:rPr lang="en-US" sz="3200" dirty="0" err="1" smtClean="0">
                <a:latin typeface="Bahnschrift Condensed" pitchFamily="34" charset="0"/>
              </a:rPr>
              <a:t>recapitulare</a:t>
            </a:r>
            <a:endParaRPr lang="en-US" sz="3200" dirty="0" smtClean="0">
              <a:latin typeface="Bahnschrift Condensed" pitchFamily="34" charset="0"/>
            </a:endParaRPr>
          </a:p>
          <a:p>
            <a:pPr lvl="0" algn="just"/>
            <a:r>
              <a:rPr lang="en-US" sz="3200" dirty="0" err="1" smtClean="0">
                <a:latin typeface="Bahnschrift Condensed" pitchFamily="34" charset="0"/>
              </a:rPr>
              <a:t>Rezultatele</a:t>
            </a:r>
            <a:r>
              <a:rPr lang="en-US" sz="3200" dirty="0" smtClean="0">
                <a:latin typeface="Bahnschrift Condensed" pitchFamily="34" charset="0"/>
              </a:rPr>
              <a:t> </a:t>
            </a:r>
            <a:r>
              <a:rPr lang="en-US" sz="3200" dirty="0" err="1" smtClean="0">
                <a:latin typeface="Bahnschrift Condensed" pitchFamily="34" charset="0"/>
              </a:rPr>
              <a:t>evaluării</a:t>
            </a:r>
            <a:r>
              <a:rPr lang="en-US" sz="3200" dirty="0" smtClean="0">
                <a:latin typeface="Bahnschrift Condensed" pitchFamily="34" charset="0"/>
              </a:rPr>
              <a:t> predictive nu se </a:t>
            </a:r>
            <a:r>
              <a:rPr lang="en-US" sz="3200" dirty="0" err="1" smtClean="0">
                <a:latin typeface="Bahnschrift Condensed" pitchFamily="34" charset="0"/>
              </a:rPr>
              <a:t>trec</a:t>
            </a:r>
            <a:r>
              <a:rPr lang="en-US" sz="3200" dirty="0" smtClean="0">
                <a:latin typeface="Bahnschrift Condensed" pitchFamily="34" charset="0"/>
              </a:rPr>
              <a:t> </a:t>
            </a:r>
            <a:r>
              <a:rPr lang="en-US" sz="3200" dirty="0" err="1" smtClean="0">
                <a:latin typeface="Bahnschrift Condensed" pitchFamily="34" charset="0"/>
              </a:rPr>
              <a:t>în</a:t>
            </a:r>
            <a:r>
              <a:rPr lang="en-US" sz="3200" dirty="0" smtClean="0">
                <a:latin typeface="Bahnschrift Condensed" pitchFamily="34" charset="0"/>
              </a:rPr>
              <a:t> </a:t>
            </a:r>
            <a:r>
              <a:rPr lang="en-US" sz="3200" dirty="0" smtClean="0">
                <a:latin typeface="Bahnschrift Condensed" pitchFamily="34" charset="0"/>
              </a:rPr>
              <a:t>catalog</a:t>
            </a:r>
            <a:r>
              <a:rPr lang="ro-RO" sz="3200" dirty="0" smtClean="0">
                <a:latin typeface="Bahnschrift Condensed" pitchFamily="34" charset="0"/>
              </a:rPr>
              <a:t>, </a:t>
            </a:r>
            <a:r>
              <a:rPr lang="en-US" sz="3200" dirty="0" err="1" smtClean="0">
                <a:latin typeface="Bahnschrift Condensed" pitchFamily="34" charset="0"/>
              </a:rPr>
              <a:t>analiz</a:t>
            </a:r>
            <a:r>
              <a:rPr lang="ro-RO" sz="3200" dirty="0" smtClean="0">
                <a:latin typeface="Bahnschrift Condensed" pitchFamily="34" charset="0"/>
              </a:rPr>
              <a:t>a</a:t>
            </a:r>
            <a:r>
              <a:rPr lang="en-US" sz="3200" dirty="0" smtClean="0">
                <a:latin typeface="Bahnschrift Condensed" pitchFamily="34" charset="0"/>
              </a:rPr>
              <a:t> </a:t>
            </a:r>
            <a:r>
              <a:rPr lang="en-US" sz="3200" dirty="0" err="1" smtClean="0">
                <a:latin typeface="Bahnschrift Condensed" pitchFamily="34" charset="0"/>
              </a:rPr>
              <a:t>pe</a:t>
            </a:r>
            <a:r>
              <a:rPr lang="en-US" sz="3200" dirty="0" smtClean="0">
                <a:latin typeface="Bahnschrift Condensed" pitchFamily="34" charset="0"/>
              </a:rPr>
              <a:t> </a:t>
            </a:r>
            <a:r>
              <a:rPr lang="en-US" sz="3200" dirty="0" err="1" smtClean="0">
                <a:latin typeface="Bahnschrift Condensed" pitchFamily="34" charset="0"/>
              </a:rPr>
              <a:t>descriptori</a:t>
            </a:r>
            <a:endParaRPr lang="en-US" sz="3200" dirty="0" smtClean="0">
              <a:latin typeface="Bahnschrift Condensed" pitchFamily="34" charset="0"/>
            </a:endParaRPr>
          </a:p>
          <a:p>
            <a:pPr lvl="0" algn="just"/>
            <a:r>
              <a:rPr lang="en-US" sz="3200" dirty="0" err="1" smtClean="0">
                <a:latin typeface="Bahnschrift Condensed" pitchFamily="34" charset="0"/>
              </a:rPr>
              <a:t>Rubrica</a:t>
            </a:r>
            <a:r>
              <a:rPr lang="en-US" sz="3200" dirty="0" smtClean="0">
                <a:latin typeface="Bahnschrift Condensed" pitchFamily="34" charset="0"/>
              </a:rPr>
              <a:t> ”</a:t>
            </a:r>
            <a:r>
              <a:rPr lang="en-US" sz="3200" dirty="0" err="1" smtClean="0">
                <a:latin typeface="Bahnschrift Condensed" pitchFamily="34" charset="0"/>
              </a:rPr>
              <a:t>Observații</a:t>
            </a:r>
            <a:r>
              <a:rPr lang="en-US" sz="3200" dirty="0" smtClean="0">
                <a:latin typeface="Bahnschrift Condensed" pitchFamily="34" charset="0"/>
              </a:rPr>
              <a:t>”:</a:t>
            </a:r>
            <a:r>
              <a:rPr lang="en-US" sz="3200" b="1" dirty="0" smtClean="0">
                <a:latin typeface="Bahnschrift Condensed" pitchFamily="34" charset="0"/>
              </a:rPr>
              <a:t> </a:t>
            </a:r>
            <a:r>
              <a:rPr lang="en-US" sz="3200" dirty="0" err="1" smtClean="0">
                <a:latin typeface="Bahnschrift Condensed" pitchFamily="34" charset="0"/>
              </a:rPr>
              <a:t>tipul</a:t>
            </a:r>
            <a:r>
              <a:rPr lang="en-US" sz="3200" dirty="0" smtClean="0">
                <a:latin typeface="Bahnschrift Condensed" pitchFamily="34" charset="0"/>
              </a:rPr>
              <a:t> de </a:t>
            </a:r>
            <a:r>
              <a:rPr lang="en-US" sz="3200" dirty="0" err="1" smtClean="0">
                <a:latin typeface="Bahnschrift Condensed" pitchFamily="34" charset="0"/>
              </a:rPr>
              <a:t>scenariu</a:t>
            </a:r>
            <a:r>
              <a:rPr lang="en-US" sz="3200" dirty="0" smtClean="0">
                <a:latin typeface="Bahnschrift Condensed" pitchFamily="34" charset="0"/>
              </a:rPr>
              <a:t>, </a:t>
            </a:r>
            <a:r>
              <a:rPr lang="en-US" sz="3200" dirty="0" err="1" smtClean="0">
                <a:latin typeface="Bahnschrift Condensed" pitchFamily="34" charset="0"/>
              </a:rPr>
              <a:t>corelarea</a:t>
            </a:r>
            <a:r>
              <a:rPr lang="en-US" sz="3200" dirty="0" smtClean="0">
                <a:latin typeface="Bahnschrift Condensed" pitchFamily="34" charset="0"/>
              </a:rPr>
              <a:t> </a:t>
            </a:r>
            <a:r>
              <a:rPr lang="en-US" sz="3200" dirty="0" err="1" smtClean="0">
                <a:latin typeface="Bahnschrift Condensed" pitchFamily="34" charset="0"/>
              </a:rPr>
              <a:t>competențelor</a:t>
            </a:r>
            <a:r>
              <a:rPr lang="en-US" sz="3200" dirty="0" smtClean="0">
                <a:latin typeface="Bahnschrift Condensed" pitchFamily="34" charset="0"/>
              </a:rPr>
              <a:t>/</a:t>
            </a:r>
            <a:r>
              <a:rPr lang="en-US" sz="3200" dirty="0" err="1" smtClean="0">
                <a:latin typeface="Bahnschrift Condensed" pitchFamily="34" charset="0"/>
              </a:rPr>
              <a:t>conținuturilor</a:t>
            </a:r>
            <a:r>
              <a:rPr lang="en-US" sz="3200" dirty="0" smtClean="0">
                <a:latin typeface="Bahnschrift Condensed" pitchFamily="34" charset="0"/>
              </a:rPr>
              <a:t> din </a:t>
            </a:r>
            <a:r>
              <a:rPr lang="en-US" sz="3200" dirty="0" err="1" smtClean="0">
                <a:latin typeface="Bahnschrift Condensed" pitchFamily="34" charset="0"/>
              </a:rPr>
              <a:t>cele</a:t>
            </a:r>
            <a:r>
              <a:rPr lang="en-US" sz="3200" dirty="0" smtClean="0">
                <a:latin typeface="Bahnschrift Condensed" pitchFamily="34" charset="0"/>
              </a:rPr>
              <a:t> </a:t>
            </a:r>
            <a:r>
              <a:rPr lang="en-US" sz="3200" dirty="0" err="1" smtClean="0">
                <a:latin typeface="Bahnschrift Condensed" pitchFamily="34" charset="0"/>
              </a:rPr>
              <a:t>două</a:t>
            </a:r>
            <a:r>
              <a:rPr lang="en-US" sz="3200" dirty="0" smtClean="0">
                <a:latin typeface="Bahnschrift Condensed" pitchFamily="34" charset="0"/>
              </a:rPr>
              <a:t> </a:t>
            </a:r>
            <a:r>
              <a:rPr lang="en-US" sz="3200" dirty="0" err="1" smtClean="0">
                <a:latin typeface="Bahnschrift Condensed" pitchFamily="34" charset="0"/>
              </a:rPr>
              <a:t>programe</a:t>
            </a:r>
            <a:r>
              <a:rPr lang="en-US" sz="3200" dirty="0" smtClean="0">
                <a:latin typeface="Bahnschrift Condensed" pitchFamily="34" charset="0"/>
              </a:rPr>
              <a:t> </a:t>
            </a:r>
            <a:r>
              <a:rPr lang="en-US" sz="3200" dirty="0" err="1" smtClean="0">
                <a:latin typeface="Bahnschrift Condensed" pitchFamily="34" charset="0"/>
              </a:rPr>
              <a:t>școlare</a:t>
            </a:r>
            <a:endParaRPr lang="ro-RO" sz="3200" dirty="0" smtClean="0">
              <a:latin typeface="Bahnschrift Condensed" pitchFamily="34" charset="0"/>
            </a:endParaRPr>
          </a:p>
          <a:p>
            <a:pPr lvl="0">
              <a:buNone/>
            </a:pPr>
            <a:endParaRPr lang="en-US" sz="3200" dirty="0" smtClean="0">
              <a:latin typeface="Bahnschrift Condensed" pitchFamily="34" charset="0"/>
            </a:endParaRPr>
          </a:p>
          <a:p>
            <a:pPr lvl="0">
              <a:buNone/>
            </a:pPr>
            <a:r>
              <a:rPr lang="ro-RO" sz="3200" b="1" u="sng" dirty="0" smtClean="0">
                <a:solidFill>
                  <a:schemeClr val="bg2">
                    <a:lumMod val="50000"/>
                  </a:schemeClr>
                </a:solidFill>
                <a:latin typeface="Bahnschrift Condensed" pitchFamily="34" charset="0"/>
              </a:rPr>
              <a:t>  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Bahnschrift Condensed" pitchFamily="34" charset="0"/>
              </a:rPr>
              <a:t>OLIMPIADE 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Bahnschrift Condensed" pitchFamily="34" charset="0"/>
              </a:rPr>
              <a:t>ȘCOLARE -  </a:t>
            </a:r>
            <a:r>
              <a:rPr lang="en-US" sz="3200" dirty="0" err="1" smtClean="0">
                <a:latin typeface="Bahnschrift Condensed" pitchFamily="34" charset="0"/>
              </a:rPr>
              <a:t>în</a:t>
            </a:r>
            <a:r>
              <a:rPr lang="en-US" sz="3200" dirty="0" smtClean="0">
                <a:latin typeface="Bahnschrift Condensed" pitchFamily="34" charset="0"/>
              </a:rPr>
              <a:t> </a:t>
            </a:r>
            <a:r>
              <a:rPr lang="en-US" sz="3200" dirty="0" err="1" smtClean="0">
                <a:latin typeface="Bahnschrift Condensed" pitchFamily="34" charset="0"/>
              </a:rPr>
              <a:t>discuție</a:t>
            </a:r>
            <a:endParaRPr lang="en-US" sz="3200" dirty="0" smtClean="0">
              <a:latin typeface="Bahnschrift Condensed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5576" y="1219200"/>
            <a:ext cx="7931224" cy="4937760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Bahnschrift Condensed" pitchFamily="34" charset="0"/>
              </a:rPr>
              <a:t>PORTOFOLIUL DE AVIZARE A 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Bahnschrift Condensed" pitchFamily="34" charset="0"/>
              </a:rPr>
              <a:t>CDȘ</a:t>
            </a:r>
            <a:r>
              <a:rPr lang="ro-RO" sz="3200" b="1" dirty="0" smtClean="0">
                <a:solidFill>
                  <a:schemeClr val="bg2">
                    <a:lumMod val="50000"/>
                  </a:schemeClr>
                </a:solidFill>
                <a:latin typeface="Bahnschrift Condensed" pitchFamily="34" charset="0"/>
              </a:rPr>
              <a:t> - urilor</a:t>
            </a:r>
          </a:p>
          <a:p>
            <a:pPr lvl="0" algn="ctr">
              <a:buNone/>
            </a:pPr>
            <a:endParaRPr lang="en-US" sz="3200" dirty="0" smtClean="0">
              <a:solidFill>
                <a:schemeClr val="bg2">
                  <a:lumMod val="50000"/>
                </a:schemeClr>
              </a:solidFill>
              <a:latin typeface="Bahnschrift Condensed" pitchFamily="34" charset="0"/>
            </a:endParaRPr>
          </a:p>
          <a:p>
            <a:pPr lvl="0"/>
            <a:r>
              <a:rPr lang="en-US" sz="3200" dirty="0" err="1" smtClean="0">
                <a:latin typeface="Bahnschrift Condensed" pitchFamily="34" charset="0"/>
              </a:rPr>
              <a:t>Fișă</a:t>
            </a:r>
            <a:r>
              <a:rPr lang="en-US" sz="3200" dirty="0" smtClean="0">
                <a:latin typeface="Bahnschrift Condensed" pitchFamily="34" charset="0"/>
              </a:rPr>
              <a:t> de </a:t>
            </a:r>
            <a:r>
              <a:rPr lang="en-US" sz="3200" dirty="0" err="1" smtClean="0">
                <a:latin typeface="Bahnschrift Condensed" pitchFamily="34" charset="0"/>
              </a:rPr>
              <a:t>avizare</a:t>
            </a:r>
            <a:r>
              <a:rPr lang="en-US" sz="3200" dirty="0" smtClean="0">
                <a:latin typeface="Bahnschrift Condensed" pitchFamily="34" charset="0"/>
              </a:rPr>
              <a:t> </a:t>
            </a:r>
            <a:r>
              <a:rPr lang="en-US" sz="3200" dirty="0" err="1" smtClean="0">
                <a:latin typeface="Bahnschrift Condensed" pitchFamily="34" charset="0"/>
              </a:rPr>
              <a:t>actualizată</a:t>
            </a:r>
            <a:endParaRPr lang="en-US" sz="3200" dirty="0" smtClean="0">
              <a:latin typeface="Bahnschrift Condensed" pitchFamily="34" charset="0"/>
            </a:endParaRPr>
          </a:p>
          <a:p>
            <a:pPr lvl="0"/>
            <a:r>
              <a:rPr lang="en-US" sz="3200" dirty="0" err="1" smtClean="0">
                <a:latin typeface="Bahnschrift Condensed" pitchFamily="34" charset="0"/>
              </a:rPr>
              <a:t>Avizare</a:t>
            </a:r>
            <a:r>
              <a:rPr lang="en-US" sz="3200" dirty="0" smtClean="0">
                <a:latin typeface="Bahnschrift Condensed" pitchFamily="34" charset="0"/>
              </a:rPr>
              <a:t> CA </a:t>
            </a:r>
            <a:r>
              <a:rPr lang="en-US" sz="3200" dirty="0" err="1" smtClean="0">
                <a:latin typeface="Bahnschrift Condensed" pitchFamily="34" charset="0"/>
              </a:rPr>
              <a:t>și</a:t>
            </a:r>
            <a:r>
              <a:rPr lang="en-US" sz="3200" dirty="0" smtClean="0">
                <a:latin typeface="Bahnschrift Condensed" pitchFamily="34" charset="0"/>
              </a:rPr>
              <a:t> </a:t>
            </a:r>
            <a:r>
              <a:rPr lang="en-US" sz="3200" dirty="0" err="1" smtClean="0">
                <a:latin typeface="Bahnschrift Condensed" pitchFamily="34" charset="0"/>
              </a:rPr>
              <a:t>Comisie</a:t>
            </a:r>
            <a:r>
              <a:rPr lang="en-US" sz="3200" dirty="0" smtClean="0">
                <a:latin typeface="Bahnschrift Condensed" pitchFamily="34" charset="0"/>
              </a:rPr>
              <a:t> de </a:t>
            </a:r>
            <a:r>
              <a:rPr lang="en-US" sz="3200" dirty="0" smtClean="0">
                <a:latin typeface="Bahnschrift Condensed" pitchFamily="34" charset="0"/>
              </a:rPr>
              <a:t>curriculum</a:t>
            </a:r>
            <a:r>
              <a:rPr lang="ro-RO" sz="3200" dirty="0" smtClean="0">
                <a:latin typeface="Bahnschrift Condensed" pitchFamily="34" charset="0"/>
              </a:rPr>
              <a:t>/Nr. </a:t>
            </a:r>
            <a:r>
              <a:rPr lang="ro-RO" sz="3200" dirty="0" smtClean="0">
                <a:latin typeface="Bahnschrift Condensed" pitchFamily="34" charset="0"/>
              </a:rPr>
              <a:t>d</a:t>
            </a:r>
            <a:r>
              <a:rPr lang="ro-RO" sz="3200" dirty="0" smtClean="0">
                <a:latin typeface="Bahnschrift Condensed" pitchFamily="34" charset="0"/>
              </a:rPr>
              <a:t>e înregistrare</a:t>
            </a:r>
            <a:endParaRPr lang="en-US" sz="3200" dirty="0" smtClean="0">
              <a:latin typeface="Bahnschrift Condensed" pitchFamily="34" charset="0"/>
            </a:endParaRPr>
          </a:p>
          <a:p>
            <a:pPr lvl="0"/>
            <a:r>
              <a:rPr lang="en-US" sz="3200" dirty="0" err="1" smtClean="0">
                <a:latin typeface="Bahnschrift Condensed" pitchFamily="34" charset="0"/>
              </a:rPr>
              <a:t>Semnătura</a:t>
            </a:r>
            <a:r>
              <a:rPr lang="en-US" sz="3200" dirty="0" smtClean="0">
                <a:latin typeface="Bahnschrift Condensed" pitchFamily="34" charset="0"/>
              </a:rPr>
              <a:t> </a:t>
            </a:r>
            <a:r>
              <a:rPr lang="en-US" sz="3200" dirty="0" err="1" smtClean="0">
                <a:latin typeface="Bahnschrift Condensed" pitchFamily="34" charset="0"/>
              </a:rPr>
              <a:t>și</a:t>
            </a:r>
            <a:r>
              <a:rPr lang="en-US" sz="3200" dirty="0" smtClean="0">
                <a:latin typeface="Bahnschrift Condensed" pitchFamily="34" charset="0"/>
              </a:rPr>
              <a:t> </a:t>
            </a:r>
            <a:r>
              <a:rPr lang="en-US" sz="3200" dirty="0" err="1" smtClean="0">
                <a:latin typeface="Bahnschrift Condensed" pitchFamily="34" charset="0"/>
              </a:rPr>
              <a:t>ștampila</a:t>
            </a:r>
            <a:r>
              <a:rPr lang="en-US" sz="3200" dirty="0" smtClean="0">
                <a:latin typeface="Bahnschrift Condensed" pitchFamily="34" charset="0"/>
              </a:rPr>
              <a:t> </a:t>
            </a:r>
            <a:r>
              <a:rPr lang="en-US" sz="3200" dirty="0" err="1" smtClean="0">
                <a:latin typeface="Bahnschrift Condensed" pitchFamily="34" charset="0"/>
              </a:rPr>
              <a:t>directorului</a:t>
            </a:r>
            <a:endParaRPr lang="en-US" sz="3200" dirty="0" smtClean="0">
              <a:latin typeface="Bahnschrift Condensed" pitchFamily="34" charset="0"/>
            </a:endParaRPr>
          </a:p>
          <a:p>
            <a:pPr lvl="0"/>
            <a:r>
              <a:rPr lang="en-US" sz="3200" dirty="0" err="1" smtClean="0">
                <a:latin typeface="Bahnschrift Condensed" pitchFamily="34" charset="0"/>
              </a:rPr>
              <a:t>Respectarea</a:t>
            </a:r>
            <a:r>
              <a:rPr lang="en-US" sz="3200" dirty="0" smtClean="0">
                <a:latin typeface="Bahnschrift Condensed" pitchFamily="34" charset="0"/>
              </a:rPr>
              <a:t> </a:t>
            </a:r>
            <a:r>
              <a:rPr lang="en-US" sz="3200" dirty="0" err="1" smtClean="0">
                <a:latin typeface="Bahnschrift Condensed" pitchFamily="34" charset="0"/>
              </a:rPr>
              <a:t>structurii</a:t>
            </a:r>
            <a:r>
              <a:rPr lang="en-US" sz="3200" dirty="0" smtClean="0">
                <a:latin typeface="Bahnschrift Condensed" pitchFamily="34" charset="0"/>
              </a:rPr>
              <a:t> </a:t>
            </a:r>
            <a:r>
              <a:rPr lang="en-US" sz="3200" dirty="0" err="1" smtClean="0">
                <a:latin typeface="Bahnschrift Condensed" pitchFamily="34" charset="0"/>
              </a:rPr>
              <a:t>specifice</a:t>
            </a:r>
            <a:r>
              <a:rPr lang="en-US" sz="3200" dirty="0" smtClean="0">
                <a:latin typeface="Bahnschrift Condensed" pitchFamily="34" charset="0"/>
              </a:rPr>
              <a:t> </a:t>
            </a:r>
            <a:r>
              <a:rPr lang="en-US" sz="3200" dirty="0" err="1" smtClean="0">
                <a:latin typeface="Bahnschrift Condensed" pitchFamily="34" charset="0"/>
              </a:rPr>
              <a:t>și</a:t>
            </a:r>
            <a:r>
              <a:rPr lang="en-US" sz="3200" dirty="0" smtClean="0">
                <a:latin typeface="Bahnschrift Condensed" pitchFamily="34" charset="0"/>
              </a:rPr>
              <a:t> a </a:t>
            </a:r>
            <a:r>
              <a:rPr lang="en-US" sz="3200" dirty="0" err="1" smtClean="0">
                <a:latin typeface="Bahnschrift Condensed" pitchFamily="34" charset="0"/>
              </a:rPr>
              <a:t>calendarului</a:t>
            </a:r>
            <a:r>
              <a:rPr lang="ro-RO" sz="3200" dirty="0" smtClean="0">
                <a:latin typeface="Bahnschrift Condensed" pitchFamily="34" charset="0"/>
              </a:rPr>
              <a:t> din metodologie/ a procedurii operaționale a  ISJ Galați</a:t>
            </a:r>
          </a:p>
          <a:p>
            <a:pPr lvl="0"/>
            <a:r>
              <a:rPr lang="ro-RO" sz="3200" dirty="0" smtClean="0">
                <a:latin typeface="Bahnschrift Condensed" pitchFamily="34" charset="0"/>
              </a:rPr>
              <a:t>Scriere corectă, cu diacritice</a:t>
            </a:r>
            <a:r>
              <a:rPr lang="en-US" sz="3200" dirty="0" smtClean="0">
                <a:latin typeface="Bahnschrift Condensed" pitchFamily="34" charset="0"/>
              </a:rPr>
              <a:t> </a:t>
            </a:r>
            <a:endParaRPr lang="en-US" sz="3200" dirty="0">
              <a:latin typeface="Bahnschrift Condensed" pitchFamily="34" charset="0"/>
            </a:endParaRPr>
          </a:p>
        </p:txBody>
      </p:sp>
      <p:pic>
        <p:nvPicPr>
          <p:cNvPr id="31746" name="Picture 2" descr="Universities can&amp;#39;t decolonise the curriculum without defining it fir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869160"/>
            <a:ext cx="3384376" cy="1387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548680"/>
            <a:ext cx="7704856" cy="5608280"/>
          </a:xfrm>
        </p:spPr>
        <p:txBody>
          <a:bodyPr/>
          <a:lstStyle/>
          <a:p>
            <a:pPr algn="ctr">
              <a:buNone/>
            </a:pP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Bahnschrift Condensed" pitchFamily="34" charset="0"/>
              </a:rPr>
              <a:t>RESURSE UMANE</a:t>
            </a:r>
            <a:r>
              <a:rPr lang="ro-RO" sz="3200" b="1" dirty="0" smtClean="0">
                <a:solidFill>
                  <a:schemeClr val="bg2">
                    <a:lumMod val="50000"/>
                  </a:schemeClr>
                </a:solidFill>
                <a:latin typeface="Bahnschrift Condensed" pitchFamily="34" charset="0"/>
              </a:rPr>
              <a:t> </a:t>
            </a:r>
          </a:p>
          <a:p>
            <a:pPr algn="ctr">
              <a:buNone/>
            </a:pPr>
            <a:endParaRPr lang="ro-RO" i="1" dirty="0" smtClean="0">
              <a:solidFill>
                <a:schemeClr val="bg2">
                  <a:lumMod val="50000"/>
                </a:schemeClr>
              </a:solidFill>
              <a:latin typeface="Bahnschrift Condensed" pitchFamily="34" charset="0"/>
            </a:endParaRPr>
          </a:p>
          <a:p>
            <a:pPr algn="ctr">
              <a:buNone/>
            </a:pPr>
            <a:endParaRPr lang="ro-RO" i="1" dirty="0" smtClean="0">
              <a:solidFill>
                <a:schemeClr val="bg2">
                  <a:lumMod val="50000"/>
                </a:schemeClr>
              </a:solidFill>
              <a:latin typeface="Bahnschrift Condensed" pitchFamily="34" charset="0"/>
            </a:endParaRPr>
          </a:p>
          <a:p>
            <a:pPr algn="ctr">
              <a:buNone/>
            </a:pPr>
            <a:endParaRPr lang="ro-RO" i="1" dirty="0" smtClean="0">
              <a:solidFill>
                <a:schemeClr val="bg2">
                  <a:lumMod val="50000"/>
                </a:schemeClr>
              </a:solidFill>
              <a:latin typeface="Bahnschrift Condensed" pitchFamily="34" charset="0"/>
            </a:endParaRPr>
          </a:p>
          <a:p>
            <a:pPr algn="ctr">
              <a:buNone/>
            </a:pPr>
            <a:endParaRPr lang="ro-RO" i="1" dirty="0" smtClean="0">
              <a:solidFill>
                <a:schemeClr val="bg2">
                  <a:lumMod val="50000"/>
                </a:schemeClr>
              </a:solidFill>
              <a:latin typeface="Bahnschrift Condensed" pitchFamily="34" charset="0"/>
            </a:endParaRPr>
          </a:p>
          <a:p>
            <a:pPr algn="ctr">
              <a:buNone/>
            </a:pPr>
            <a:endParaRPr lang="en-US" i="1" dirty="0" smtClean="0">
              <a:solidFill>
                <a:schemeClr val="bg2">
                  <a:lumMod val="50000"/>
                </a:schemeClr>
              </a:solidFill>
              <a:latin typeface="Bahnschrift Condensed" pitchFamily="34" charset="0"/>
            </a:endParaRPr>
          </a:p>
          <a:p>
            <a:pPr lvl="0"/>
            <a:r>
              <a:rPr lang="en-US" b="1" dirty="0" smtClean="0">
                <a:latin typeface="Bahnschrift Condensed" pitchFamily="34" charset="0"/>
              </a:rPr>
              <a:t> </a:t>
            </a:r>
            <a:r>
              <a:rPr lang="en-US" sz="2000" b="1" dirty="0" smtClean="0">
                <a:latin typeface="Bahnschrift Condensed" pitchFamily="34" charset="0"/>
              </a:rPr>
              <a:t>OFERTA CCD GALAȚI </a:t>
            </a:r>
            <a:endParaRPr lang="en-US" sz="2000" dirty="0" smtClean="0">
              <a:latin typeface="Bahnschrift Condensed" pitchFamily="34" charset="0"/>
            </a:endParaRPr>
          </a:p>
          <a:p>
            <a:pPr lvl="0"/>
            <a:r>
              <a:rPr lang="en-US" sz="2000" b="1" dirty="0" smtClean="0">
                <a:latin typeface="Bahnschrift Condensed" pitchFamily="34" charset="0"/>
              </a:rPr>
              <a:t> </a:t>
            </a:r>
            <a:r>
              <a:rPr lang="en-US" sz="2000" b="1" dirty="0" smtClean="0">
                <a:latin typeface="Bahnschrift Condensed" pitchFamily="34" charset="0"/>
              </a:rPr>
              <a:t>CERCURI </a:t>
            </a:r>
            <a:r>
              <a:rPr lang="en-US" sz="2000" b="1" dirty="0" smtClean="0">
                <a:latin typeface="Bahnschrift Condensed" pitchFamily="34" charset="0"/>
              </a:rPr>
              <a:t>METODICE</a:t>
            </a:r>
            <a:r>
              <a:rPr lang="ro-RO" sz="2000" b="1" dirty="0" smtClean="0">
                <a:latin typeface="Bahnschrift Condensed" pitchFamily="34" charset="0"/>
              </a:rPr>
              <a:t>. </a:t>
            </a:r>
            <a:r>
              <a:rPr lang="ro-RO" sz="2000" b="1" dirty="0" smtClean="0">
                <a:solidFill>
                  <a:srgbClr val="C00000"/>
                </a:solidFill>
                <a:latin typeface="Bahnschrift Condensed" pitchFamily="34" charset="0"/>
              </a:rPr>
              <a:t>Termen: </a:t>
            </a:r>
            <a:r>
              <a:rPr lang="ro-RO" sz="2000" b="1" dirty="0" smtClean="0">
                <a:solidFill>
                  <a:srgbClr val="C00000"/>
                </a:solidFill>
                <a:latin typeface="Bahnschrift Condensed" pitchFamily="34" charset="0"/>
              </a:rPr>
              <a:t>30.09.2021</a:t>
            </a:r>
            <a:endParaRPr lang="en-US" sz="2000" dirty="0" smtClean="0">
              <a:latin typeface="Bahnschrift Condensed" pitchFamily="34" charset="0"/>
            </a:endParaRPr>
          </a:p>
          <a:p>
            <a:pPr lvl="0"/>
            <a:r>
              <a:rPr lang="en-US" sz="2000" b="1" dirty="0" smtClean="0">
                <a:latin typeface="Bahnschrift Condensed" pitchFamily="34" charset="0"/>
              </a:rPr>
              <a:t> BAZA DE DATE </a:t>
            </a:r>
            <a:r>
              <a:rPr lang="en-US" sz="2000" b="1" dirty="0" smtClean="0">
                <a:latin typeface="Bahnschrift Condensed" pitchFamily="34" charset="0"/>
              </a:rPr>
              <a:t>ACTUALIZATĂ</a:t>
            </a:r>
            <a:r>
              <a:rPr lang="ro-RO" sz="2000" b="1" dirty="0" smtClean="0">
                <a:latin typeface="Bahnschrift Condensed" pitchFamily="34" charset="0"/>
              </a:rPr>
              <a:t>. </a:t>
            </a:r>
            <a:r>
              <a:rPr lang="ro-RO" sz="2000" b="1" dirty="0" smtClean="0">
                <a:solidFill>
                  <a:srgbClr val="C00000"/>
                </a:solidFill>
                <a:latin typeface="Bahnschrift Condensed" pitchFamily="34" charset="0"/>
              </a:rPr>
              <a:t>Termen: 28.09.2021</a:t>
            </a:r>
            <a:endParaRPr lang="en-US" sz="2000" dirty="0" smtClean="0">
              <a:solidFill>
                <a:srgbClr val="C00000"/>
              </a:solidFill>
              <a:latin typeface="Bahnschrift Condensed" pitchFamily="34" charset="0"/>
            </a:endParaRPr>
          </a:p>
          <a:p>
            <a:pPr lvl="0"/>
            <a:r>
              <a:rPr lang="en-US" sz="2000" b="1" dirty="0" smtClean="0">
                <a:latin typeface="Bahnschrift Condensed" pitchFamily="34" charset="0"/>
              </a:rPr>
              <a:t> CORPUL DE PROFESORI EVALUATORI PENTRU EXAMENELE ȘI CONCURSURILE NAȚIONALE (CPEECN</a:t>
            </a:r>
            <a:r>
              <a:rPr lang="en-US" sz="2000" b="1" dirty="0" smtClean="0">
                <a:latin typeface="Bahnschrift Condensed" pitchFamily="34" charset="0"/>
              </a:rPr>
              <a:t>)</a:t>
            </a:r>
            <a:r>
              <a:rPr lang="ro-RO" sz="2000" b="1" dirty="0" smtClean="0">
                <a:latin typeface="Bahnschrift Condensed" pitchFamily="34" charset="0"/>
              </a:rPr>
              <a:t>  - </a:t>
            </a:r>
            <a:r>
              <a:rPr lang="ro-RO" sz="2000" b="1" dirty="0" smtClean="0">
                <a:latin typeface="Bahnschrift Condensed" pitchFamily="34" charset="0"/>
              </a:rPr>
              <a:t>octombrie </a:t>
            </a:r>
            <a:r>
              <a:rPr lang="ro-RO" sz="2000" b="1" dirty="0" smtClean="0">
                <a:latin typeface="Bahnschrift Condensed" pitchFamily="34" charset="0"/>
              </a:rPr>
              <a:t>o nouă serie (</a:t>
            </a:r>
            <a:r>
              <a:rPr lang="ro-RO" sz="2000" b="1" dirty="0" smtClean="0">
                <a:latin typeface="Bahnschrift Condensed" pitchFamily="34" charset="0"/>
              </a:rPr>
              <a:t>site-ul </a:t>
            </a:r>
            <a:r>
              <a:rPr lang="ro-RO" sz="2000" b="1" dirty="0" smtClean="0">
                <a:latin typeface="Bahnschrift Condensed" pitchFamily="34" charset="0"/>
                <a:hlinkClick r:id="rId2"/>
              </a:rPr>
              <a:t>https://rocnee.eu/cpeecn</a:t>
            </a:r>
            <a:r>
              <a:rPr lang="ro-RO" sz="2000" b="1" dirty="0" smtClean="0">
                <a:latin typeface="Bahnschrift Condensed" pitchFamily="34" charset="0"/>
                <a:hlinkClick r:id="rId2"/>
              </a:rPr>
              <a:t>/</a:t>
            </a:r>
            <a:r>
              <a:rPr lang="ro-RO" sz="2000" b="1" dirty="0" smtClean="0">
                <a:latin typeface="Bahnschrift Condensed" pitchFamily="34" charset="0"/>
              </a:rPr>
              <a:t> )</a:t>
            </a:r>
            <a:endParaRPr lang="en-US" sz="2000" dirty="0" smtClean="0">
              <a:latin typeface="Bahnschrift Condensed" pitchFamily="34" charset="0"/>
            </a:endParaRPr>
          </a:p>
          <a:p>
            <a:endParaRPr lang="en-US" dirty="0"/>
          </a:p>
        </p:txBody>
      </p:sp>
      <p:pic>
        <p:nvPicPr>
          <p:cNvPr id="30722" name="Picture 2" descr="CURS MANAGER RESURSE UMANE | Acreditat ANC | 2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00808"/>
            <a:ext cx="4464496" cy="15841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 smtClean="0">
                <a:solidFill>
                  <a:schemeClr val="bg2">
                    <a:lumMod val="50000"/>
                  </a:schemeClr>
                </a:solidFill>
                <a:latin typeface="Bahnschrift Condensed" pitchFamily="34" charset="0"/>
              </a:rPr>
              <a:t>DEZVOLTARE PROFESIONALĂ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US" sz="2400" b="1" dirty="0" smtClean="0">
                <a:latin typeface="Bahnschrift Condensed" pitchFamily="34" charset="0"/>
              </a:rPr>
              <a:t>PROF 1 - </a:t>
            </a:r>
            <a:r>
              <a:rPr lang="en-US" sz="2400" b="1" dirty="0" err="1" smtClean="0">
                <a:latin typeface="Bahnschrift Condensed" pitchFamily="34" charset="0"/>
              </a:rPr>
              <a:t>Mentorat</a:t>
            </a:r>
            <a:r>
              <a:rPr lang="en-US" sz="2400" b="1" dirty="0" smtClean="0">
                <a:latin typeface="Bahnschrift Condensed" pitchFamily="34" charset="0"/>
              </a:rPr>
              <a:t> </a:t>
            </a:r>
            <a:r>
              <a:rPr lang="en-US" sz="2400" b="1" dirty="0" err="1" smtClean="0">
                <a:latin typeface="Bahnschrift Condensed" pitchFamily="34" charset="0"/>
              </a:rPr>
              <a:t>în</a:t>
            </a:r>
            <a:r>
              <a:rPr lang="en-US" sz="2400" b="1" dirty="0" smtClean="0">
                <a:latin typeface="Bahnschrift Condensed" pitchFamily="34" charset="0"/>
              </a:rPr>
              <a:t> </a:t>
            </a:r>
            <a:r>
              <a:rPr lang="en-US" sz="2400" b="1" dirty="0" err="1" smtClean="0">
                <a:latin typeface="Bahnschrift Condensed" pitchFamily="34" charset="0"/>
              </a:rPr>
              <a:t>cariera</a:t>
            </a:r>
            <a:r>
              <a:rPr lang="en-US" sz="2400" b="1" dirty="0" smtClean="0">
                <a:latin typeface="Bahnschrift Condensed" pitchFamily="34" charset="0"/>
              </a:rPr>
              <a:t> </a:t>
            </a:r>
            <a:r>
              <a:rPr lang="en-US" sz="2400" b="1" dirty="0" err="1" smtClean="0">
                <a:latin typeface="Bahnschrift Condensed" pitchFamily="34" charset="0"/>
              </a:rPr>
              <a:t>didactică</a:t>
            </a:r>
            <a:r>
              <a:rPr lang="en-US" sz="2400" b="1" dirty="0" smtClean="0">
                <a:latin typeface="Bahnschrift Condensed" pitchFamily="34" charset="0"/>
              </a:rPr>
              <a:t>, PROF 2 - </a:t>
            </a:r>
            <a:r>
              <a:rPr lang="en-US" sz="2400" b="1" dirty="0" err="1" smtClean="0">
                <a:latin typeface="Bahnschrift Condensed" pitchFamily="34" charset="0"/>
              </a:rPr>
              <a:t>Mentorat</a:t>
            </a:r>
            <a:r>
              <a:rPr lang="en-US" sz="2400" b="1" dirty="0" smtClean="0">
                <a:latin typeface="Bahnschrift Condensed" pitchFamily="34" charset="0"/>
              </a:rPr>
              <a:t> de </a:t>
            </a:r>
            <a:r>
              <a:rPr lang="en-US" sz="2400" b="1" dirty="0" err="1" smtClean="0">
                <a:latin typeface="Bahnschrift Condensed" pitchFamily="34" charset="0"/>
              </a:rPr>
              <a:t>practică</a:t>
            </a:r>
            <a:r>
              <a:rPr lang="en-US" sz="2400" b="1" dirty="0" smtClean="0">
                <a:latin typeface="Bahnschrift Condensed" pitchFamily="34" charset="0"/>
              </a:rPr>
              <a:t> </a:t>
            </a:r>
            <a:r>
              <a:rPr lang="en-US" sz="2400" b="1" dirty="0" err="1" smtClean="0">
                <a:latin typeface="Bahnschrift Condensed" pitchFamily="34" charset="0"/>
              </a:rPr>
              <a:t>pedagogică</a:t>
            </a:r>
            <a:r>
              <a:rPr lang="en-US" sz="2400" b="1" dirty="0" smtClean="0">
                <a:latin typeface="Bahnschrift Condensed" pitchFamily="34" charset="0"/>
              </a:rPr>
              <a:t> -</a:t>
            </a:r>
            <a:r>
              <a:rPr lang="en-US" sz="2400" dirty="0" smtClean="0">
                <a:latin typeface="Bahnschrift Condensed" pitchFamily="34" charset="0"/>
              </a:rPr>
              <a:t> parte a </a:t>
            </a:r>
            <a:r>
              <a:rPr lang="en-US" sz="2400" dirty="0" err="1" smtClean="0">
                <a:latin typeface="Bahnschrift Condensed" pitchFamily="34" charset="0"/>
              </a:rPr>
              <a:t>proiectului</a:t>
            </a:r>
            <a:r>
              <a:rPr lang="en-US" sz="2400" dirty="0" smtClean="0">
                <a:latin typeface="Bahnschrift Condensed" pitchFamily="34" charset="0"/>
              </a:rPr>
              <a:t> POCU ”</a:t>
            </a:r>
            <a:r>
              <a:rPr lang="en-US" sz="2400" dirty="0" err="1" smtClean="0">
                <a:latin typeface="Bahnschrift Condensed" pitchFamily="34" charset="0"/>
              </a:rPr>
              <a:t>Profesionalizarea</a:t>
            </a:r>
            <a:r>
              <a:rPr lang="en-US" sz="2400" dirty="0" smtClean="0">
                <a:latin typeface="Bahnschrift Condensed" pitchFamily="34" charset="0"/>
              </a:rPr>
              <a:t> </a:t>
            </a:r>
            <a:r>
              <a:rPr lang="en-US" sz="2400" dirty="0" err="1" smtClean="0">
                <a:latin typeface="Bahnschrift Condensed" pitchFamily="34" charset="0"/>
              </a:rPr>
              <a:t>carierei</a:t>
            </a:r>
            <a:r>
              <a:rPr lang="en-US" sz="2400" dirty="0" smtClean="0">
                <a:latin typeface="Bahnschrift Condensed" pitchFamily="34" charset="0"/>
              </a:rPr>
              <a:t> </a:t>
            </a:r>
            <a:r>
              <a:rPr lang="en-US" sz="2400" dirty="0" err="1" smtClean="0">
                <a:latin typeface="Bahnschrift Condensed" pitchFamily="34" charset="0"/>
              </a:rPr>
              <a:t>didactice</a:t>
            </a:r>
            <a:r>
              <a:rPr lang="en-US" sz="2400" dirty="0" smtClean="0">
                <a:latin typeface="Bahnschrift Condensed" pitchFamily="34" charset="0"/>
              </a:rPr>
              <a:t> – PROF” POCU/904/6/25/cod SMIS 146587</a:t>
            </a:r>
          </a:p>
          <a:p>
            <a:pPr lvl="0" algn="just"/>
            <a:r>
              <a:rPr lang="en-US" sz="2400" b="1" dirty="0" smtClean="0">
                <a:latin typeface="Bahnschrift Condensed" pitchFamily="34" charset="0"/>
              </a:rPr>
              <a:t> PROIECTUL DE EDUCAȚIE MEDIA: ȘCOLI-PILOT-MEDIA </a:t>
            </a:r>
            <a:r>
              <a:rPr lang="en-US" sz="2400" dirty="0" smtClean="0">
                <a:latin typeface="Bahnschrift Condensed" pitchFamily="34" charset="0"/>
              </a:rPr>
              <a:t>-  al </a:t>
            </a:r>
            <a:r>
              <a:rPr lang="en-US" sz="2400" dirty="0" err="1" smtClean="0">
                <a:latin typeface="Bahnschrift Condensed" pitchFamily="34" charset="0"/>
              </a:rPr>
              <a:t>doilea</a:t>
            </a:r>
            <a:r>
              <a:rPr lang="en-US" sz="2400" dirty="0" smtClean="0">
                <a:latin typeface="Bahnschrift Condensed" pitchFamily="34" charset="0"/>
              </a:rPr>
              <a:t> an</a:t>
            </a:r>
          </a:p>
          <a:p>
            <a:pPr lvl="0" algn="just"/>
            <a:r>
              <a:rPr lang="en-US" sz="2400" b="1" dirty="0" smtClean="0">
                <a:latin typeface="Bahnschrift Condensed" pitchFamily="34" charset="0"/>
              </a:rPr>
              <a:t> PROIECTUL „CURRICULUM RELEVANT, EDUCAȚIE DESCHISĂ PENTRU TOȚI” – CRED </a:t>
            </a:r>
            <a:r>
              <a:rPr lang="en-US" sz="2400" dirty="0" smtClean="0">
                <a:latin typeface="Bahnschrift Condensed" pitchFamily="34" charset="0"/>
              </a:rPr>
              <a:t>(</a:t>
            </a:r>
            <a:r>
              <a:rPr lang="en-US" sz="2400" dirty="0" err="1" smtClean="0">
                <a:latin typeface="Bahnschrift Condensed" pitchFamily="34" charset="0"/>
              </a:rPr>
              <a:t>selecție</a:t>
            </a:r>
            <a:r>
              <a:rPr lang="en-US" sz="2400" dirty="0" smtClean="0">
                <a:latin typeface="Bahnschrift Condensed" pitchFamily="34" charset="0"/>
              </a:rPr>
              <a:t> </a:t>
            </a:r>
            <a:r>
              <a:rPr lang="en-US" sz="2400" dirty="0" err="1" smtClean="0">
                <a:latin typeface="Bahnschrift Condensed" pitchFamily="34" charset="0"/>
              </a:rPr>
              <a:t>încheiată</a:t>
            </a:r>
            <a:r>
              <a:rPr lang="ro-RO" sz="2400" dirty="0" smtClean="0">
                <a:latin typeface="Bahnschrift Condensed" pitchFamily="34" charset="0"/>
              </a:rPr>
              <a:t>)</a:t>
            </a:r>
            <a:endParaRPr lang="en-US" sz="2400" dirty="0" smtClean="0">
              <a:latin typeface="Bahnschrift Condensed" pitchFamily="34" charset="0"/>
            </a:endParaRPr>
          </a:p>
          <a:p>
            <a:pPr lvl="0" algn="just"/>
            <a:r>
              <a:rPr lang="en-US" sz="2400" b="1" dirty="0" smtClean="0">
                <a:latin typeface="Bahnschrift Condensed" pitchFamily="34" charset="0"/>
              </a:rPr>
              <a:t> CENTRUL DE EXCELENȚĂ GALAȚI</a:t>
            </a:r>
            <a:endParaRPr lang="en-US" sz="2400" dirty="0" smtClean="0">
              <a:latin typeface="Bahnschrift Condensed" pitchFamily="34" charset="0"/>
            </a:endParaRPr>
          </a:p>
          <a:p>
            <a:pPr lvl="0" algn="just"/>
            <a:r>
              <a:rPr lang="en-US" sz="2400" b="1" dirty="0" smtClean="0">
                <a:latin typeface="Bahnschrift Condensed" pitchFamily="34" charset="0"/>
              </a:rPr>
              <a:t> PROIECTUL „A DOUA ȘANSĂ” </a:t>
            </a:r>
            <a:r>
              <a:rPr lang="en-US" sz="2400" b="1" dirty="0" smtClean="0">
                <a:latin typeface="Bahnschrift Condensed" pitchFamily="34" charset="0"/>
              </a:rPr>
              <a:t>–</a:t>
            </a:r>
            <a:r>
              <a:rPr lang="ro-RO" sz="2400" b="1" dirty="0" smtClean="0">
                <a:latin typeface="Bahnschrift Condensed" pitchFamily="34" charset="0"/>
              </a:rPr>
              <a:t> Lecții virtuale - </a:t>
            </a:r>
            <a:r>
              <a:rPr lang="en-US" sz="2400" b="1" dirty="0" smtClean="0">
                <a:latin typeface="Bahnschrift Condensed" pitchFamily="34" charset="0"/>
              </a:rPr>
              <a:t> </a:t>
            </a:r>
            <a:r>
              <a:rPr lang="en-US" sz="2400" b="1" dirty="0" err="1" smtClean="0">
                <a:latin typeface="Bahnschrift Condensed" pitchFamily="34" charset="0"/>
              </a:rPr>
              <a:t>octombrie</a:t>
            </a:r>
            <a:r>
              <a:rPr lang="ro-RO" sz="2400" b="1" dirty="0" smtClean="0">
                <a:latin typeface="Bahnschrift Condensed" pitchFamily="34" charset="0"/>
              </a:rPr>
              <a:t> 2021</a:t>
            </a:r>
          </a:p>
          <a:p>
            <a:pPr lvl="0" algn="just"/>
            <a:r>
              <a:rPr lang="en-US" sz="2400" b="1" dirty="0" err="1" smtClean="0">
                <a:latin typeface="Bahnschrift Condensed" pitchFamily="34" charset="0"/>
              </a:rPr>
              <a:t>Apel</a:t>
            </a:r>
            <a:r>
              <a:rPr lang="ro-RO" sz="2400" b="1" dirty="0" smtClean="0">
                <a:latin typeface="Bahnschrift Condensed" pitchFamily="34" charset="0"/>
              </a:rPr>
              <a:t> </a:t>
            </a:r>
            <a:r>
              <a:rPr lang="en-US" sz="2400" b="1" dirty="0" err="1" smtClean="0">
                <a:latin typeface="Bahnschrift Condensed" pitchFamily="34" charset="0"/>
              </a:rPr>
              <a:t>pentru</a:t>
            </a:r>
            <a:r>
              <a:rPr lang="en-US" sz="2400" b="1" dirty="0" smtClean="0">
                <a:latin typeface="Bahnschrift Condensed" pitchFamily="34" charset="0"/>
              </a:rPr>
              <a:t> </a:t>
            </a:r>
            <a:r>
              <a:rPr lang="en-US" sz="2400" b="1" dirty="0" err="1" smtClean="0">
                <a:latin typeface="Bahnschrift Condensed" pitchFamily="34" charset="0"/>
              </a:rPr>
              <a:t>completarea</a:t>
            </a:r>
            <a:r>
              <a:rPr lang="en-US" sz="2400" b="1" dirty="0" smtClean="0">
                <a:latin typeface="Bahnschrift Condensed" pitchFamily="34" charset="0"/>
              </a:rPr>
              <a:t> </a:t>
            </a:r>
            <a:r>
              <a:rPr lang="en-US" sz="2400" b="1" dirty="0" err="1" smtClean="0">
                <a:latin typeface="Bahnschrift Condensed" pitchFamily="34" charset="0"/>
              </a:rPr>
              <a:t>grupului</a:t>
            </a:r>
            <a:r>
              <a:rPr lang="en-US" sz="2400" b="1" dirty="0" smtClean="0">
                <a:latin typeface="Bahnschrift Condensed" pitchFamily="34" charset="0"/>
              </a:rPr>
              <a:t> de </a:t>
            </a:r>
            <a:r>
              <a:rPr lang="en-US" sz="2400" b="1" dirty="0" err="1" smtClean="0">
                <a:latin typeface="Bahnschrift Condensed" pitchFamily="34" charset="0"/>
              </a:rPr>
              <a:t>lucru</a:t>
            </a:r>
            <a:r>
              <a:rPr lang="en-US" sz="2400" b="1" dirty="0" smtClean="0">
                <a:latin typeface="Bahnschrift Condensed" pitchFamily="34" charset="0"/>
              </a:rPr>
              <a:t> </a:t>
            </a:r>
            <a:r>
              <a:rPr lang="en-US" sz="2400" b="1" dirty="0" err="1" smtClean="0">
                <a:latin typeface="Bahnschrift Condensed" pitchFamily="34" charset="0"/>
              </a:rPr>
              <a:t>pentru</a:t>
            </a:r>
            <a:r>
              <a:rPr lang="en-US" sz="2400" dirty="0" smtClean="0">
                <a:latin typeface="Bahnschrift Condensed" pitchFamily="34" charset="0"/>
              </a:rPr>
              <a:t>  </a:t>
            </a:r>
            <a:r>
              <a:rPr lang="en-US" sz="2400" b="1" dirty="0" err="1" smtClean="0">
                <a:latin typeface="Bahnschrift Condensed" pitchFamily="34" charset="0"/>
              </a:rPr>
              <a:t>pentru</a:t>
            </a:r>
            <a:r>
              <a:rPr lang="en-US" sz="2400" b="1" dirty="0" smtClean="0">
                <a:latin typeface="Bahnschrift Condensed" pitchFamily="34" charset="0"/>
              </a:rPr>
              <a:t> </a:t>
            </a:r>
            <a:r>
              <a:rPr lang="en-US" sz="2400" b="1" dirty="0" err="1" smtClean="0">
                <a:latin typeface="Bahnschrift Condensed" pitchFamily="34" charset="0"/>
              </a:rPr>
              <a:t>elaborarea</a:t>
            </a:r>
            <a:r>
              <a:rPr lang="ro-RO" sz="2400" b="1" dirty="0" smtClean="0">
                <a:latin typeface="Bahnschrift Condensed" pitchFamily="34" charset="0"/>
              </a:rPr>
              <a:t> </a:t>
            </a:r>
            <a:r>
              <a:rPr lang="en-US" sz="2400" b="1" dirty="0" smtClean="0">
                <a:latin typeface="Bahnschrift Condensed" pitchFamily="34" charset="0"/>
              </a:rPr>
              <a:t>/</a:t>
            </a:r>
            <a:r>
              <a:rPr lang="ro-RO" sz="2400" b="1" dirty="0" smtClean="0">
                <a:latin typeface="Bahnschrift Condensed" pitchFamily="34" charset="0"/>
              </a:rPr>
              <a:t> </a:t>
            </a:r>
            <a:r>
              <a:rPr lang="en-US" sz="2400" b="1" dirty="0" err="1" smtClean="0">
                <a:latin typeface="Bahnschrift Condensed" pitchFamily="34" charset="0"/>
              </a:rPr>
              <a:t>revizuirea</a:t>
            </a:r>
            <a:r>
              <a:rPr lang="en-US" sz="2400" b="1" dirty="0" smtClean="0">
                <a:latin typeface="Bahnschrift Condensed" pitchFamily="34" charset="0"/>
              </a:rPr>
              <a:t> </a:t>
            </a:r>
            <a:r>
              <a:rPr lang="en-US" sz="2400" b="1" dirty="0" err="1" smtClean="0">
                <a:latin typeface="Bahnschrift Condensed" pitchFamily="34" charset="0"/>
              </a:rPr>
              <a:t>curriculumului</a:t>
            </a:r>
            <a:r>
              <a:rPr lang="en-US" sz="2400" b="1" dirty="0" smtClean="0">
                <a:latin typeface="Bahnschrift Condensed" pitchFamily="34" charset="0"/>
              </a:rPr>
              <a:t> </a:t>
            </a:r>
            <a:r>
              <a:rPr lang="en-US" sz="2400" b="1" dirty="0" err="1" smtClean="0">
                <a:latin typeface="Bahnschrift Condensed" pitchFamily="34" charset="0"/>
              </a:rPr>
              <a:t>aferent</a:t>
            </a:r>
            <a:r>
              <a:rPr lang="en-US" sz="2400" b="1" dirty="0" smtClean="0">
                <a:latin typeface="Bahnschrift Condensed" pitchFamily="34" charset="0"/>
              </a:rPr>
              <a:t> </a:t>
            </a:r>
            <a:r>
              <a:rPr lang="en-US" sz="2400" b="1" dirty="0" err="1" smtClean="0">
                <a:latin typeface="Bahnschrift Condensed" pitchFamily="34" charset="0"/>
              </a:rPr>
              <a:t>disciplinelor</a:t>
            </a:r>
            <a:r>
              <a:rPr lang="ro-RO" sz="2400" b="1" dirty="0" smtClean="0">
                <a:latin typeface="Bahnschrift Condensed" pitchFamily="34" charset="0"/>
              </a:rPr>
              <a:t> </a:t>
            </a:r>
            <a:r>
              <a:rPr lang="en-US" sz="2400" b="1" dirty="0" smtClean="0">
                <a:latin typeface="Bahnschrift Condensed" pitchFamily="34" charset="0"/>
              </a:rPr>
              <a:t>/</a:t>
            </a:r>
            <a:r>
              <a:rPr lang="ro-RO" sz="2400" b="1" dirty="0" smtClean="0">
                <a:latin typeface="Bahnschrift Condensed" pitchFamily="34" charset="0"/>
              </a:rPr>
              <a:t> </a:t>
            </a:r>
            <a:r>
              <a:rPr lang="en-US" sz="2400" b="1" dirty="0" err="1" smtClean="0">
                <a:latin typeface="Bahnschrift Condensed" pitchFamily="34" charset="0"/>
              </a:rPr>
              <a:t>domeniilor</a:t>
            </a:r>
            <a:r>
              <a:rPr lang="en-US" sz="2400" b="1" dirty="0" smtClean="0">
                <a:latin typeface="Bahnschrift Condensed" pitchFamily="34" charset="0"/>
              </a:rPr>
              <a:t> </a:t>
            </a:r>
            <a:r>
              <a:rPr lang="en-US" sz="2400" b="1" dirty="0" smtClean="0">
                <a:latin typeface="Bahnschrift Condensed" pitchFamily="34" charset="0"/>
              </a:rPr>
              <a:t>de </a:t>
            </a:r>
            <a:r>
              <a:rPr lang="en-US" sz="2400" b="1" dirty="0" err="1" smtClean="0">
                <a:latin typeface="Bahnschrift Condensed" pitchFamily="34" charset="0"/>
              </a:rPr>
              <a:t>studiu</a:t>
            </a:r>
            <a:r>
              <a:rPr lang="en-US" sz="2400" b="1" dirty="0" smtClean="0">
                <a:latin typeface="Bahnschrift Condensed" pitchFamily="34" charset="0"/>
              </a:rPr>
              <a:t> </a:t>
            </a:r>
            <a:r>
              <a:rPr lang="en-US" sz="2400" b="1" dirty="0" err="1" smtClean="0">
                <a:latin typeface="Bahnschrift Condensed" pitchFamily="34" charset="0"/>
              </a:rPr>
              <a:t>obligatorii</a:t>
            </a:r>
            <a:r>
              <a:rPr lang="en-US" sz="2400" b="1" dirty="0" smtClean="0">
                <a:latin typeface="Bahnschrift Condensed" pitchFamily="34" charset="0"/>
              </a:rPr>
              <a:t> din </a:t>
            </a:r>
            <a:r>
              <a:rPr lang="en-US" sz="2400" b="1" dirty="0" err="1" smtClean="0">
                <a:latin typeface="Bahnschrift Condensed" pitchFamily="34" charset="0"/>
              </a:rPr>
              <a:t>învățământul</a:t>
            </a:r>
            <a:r>
              <a:rPr lang="en-US" sz="2400" b="1" dirty="0" smtClean="0">
                <a:latin typeface="Bahnschrift Condensed" pitchFamily="34" charset="0"/>
              </a:rPr>
              <a:t> </a:t>
            </a:r>
            <a:r>
              <a:rPr lang="en-US" sz="2400" b="1" dirty="0" err="1" smtClean="0">
                <a:latin typeface="Bahnschrift Condensed" pitchFamily="34" charset="0"/>
              </a:rPr>
              <a:t>liceal</a:t>
            </a:r>
            <a:r>
              <a:rPr lang="en-US" sz="2400" b="1" dirty="0" smtClean="0">
                <a:latin typeface="Bahnschrift Condensed" pitchFamily="34" charset="0"/>
              </a:rPr>
              <a:t> (</a:t>
            </a:r>
            <a:r>
              <a:rPr lang="en-US" sz="2400" b="1" dirty="0" err="1" smtClean="0">
                <a:latin typeface="Bahnschrift Condensed" pitchFamily="34" charset="0"/>
              </a:rPr>
              <a:t>începutul</a:t>
            </a:r>
            <a:r>
              <a:rPr lang="en-US" sz="2400" b="1" dirty="0" smtClean="0">
                <a:latin typeface="Bahnschrift Condensed" pitchFamily="34" charset="0"/>
              </a:rPr>
              <a:t> </a:t>
            </a:r>
            <a:r>
              <a:rPr lang="en-US" sz="2400" b="1" dirty="0" err="1" smtClean="0">
                <a:latin typeface="Bahnschrift Condensed" pitchFamily="34" charset="0"/>
              </a:rPr>
              <a:t>lui</a:t>
            </a:r>
            <a:r>
              <a:rPr lang="en-US" sz="2400" b="1" dirty="0" smtClean="0">
                <a:latin typeface="Bahnschrift Condensed" pitchFamily="34" charset="0"/>
              </a:rPr>
              <a:t> </a:t>
            </a:r>
            <a:r>
              <a:rPr lang="en-US" sz="2400" b="1" dirty="0" err="1" smtClean="0">
                <a:latin typeface="Bahnschrift Condensed" pitchFamily="34" charset="0"/>
              </a:rPr>
              <a:t>octombrie</a:t>
            </a:r>
            <a:r>
              <a:rPr lang="en-US" sz="2400" b="1" dirty="0" smtClean="0">
                <a:latin typeface="Bahnschrift Condensed" pitchFamily="34" charset="0"/>
              </a:rPr>
              <a:t>)</a:t>
            </a:r>
            <a:endParaRPr lang="ro-RO" sz="2400" b="1" dirty="0" smtClean="0">
              <a:latin typeface="Bahnschrift Condensed" pitchFamily="34" charset="0"/>
            </a:endParaRPr>
          </a:p>
          <a:p>
            <a:pPr lvl="0" algn="just"/>
            <a:endParaRPr lang="en-US" sz="2400" dirty="0">
              <a:latin typeface="Bahnschrif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03848" y="476672"/>
            <a:ext cx="5482952" cy="5680288"/>
          </a:xfrm>
        </p:spPr>
        <p:txBody>
          <a:bodyPr>
            <a:normAutofit fontScale="40000" lnSpcReduction="20000"/>
          </a:bodyPr>
          <a:lstStyle/>
          <a:p>
            <a:pPr lvl="0" algn="ctr">
              <a:buNone/>
            </a:pPr>
            <a:endParaRPr lang="ro-RO" sz="3800" b="1" dirty="0" smtClean="0">
              <a:solidFill>
                <a:schemeClr val="accent1"/>
              </a:solidFill>
              <a:latin typeface="Bahnschrift Condensed" pitchFamily="34" charset="0"/>
            </a:endParaRPr>
          </a:p>
          <a:p>
            <a:pPr lvl="0" algn="ctr">
              <a:buNone/>
            </a:pPr>
            <a:endParaRPr lang="ro-RO" sz="5100" b="1" dirty="0" smtClean="0">
              <a:solidFill>
                <a:schemeClr val="accent1"/>
              </a:solidFill>
              <a:latin typeface="Bahnschrift Condensed" pitchFamily="34" charset="0"/>
            </a:endParaRPr>
          </a:p>
          <a:p>
            <a:pPr lvl="0" algn="ctr">
              <a:buNone/>
            </a:pPr>
            <a:r>
              <a:rPr lang="ro-RO" sz="5100" b="1" dirty="0" smtClean="0">
                <a:solidFill>
                  <a:schemeClr val="accent1"/>
                </a:solidFill>
                <a:latin typeface="Bahnschrift Condensed" pitchFamily="34" charset="0"/>
              </a:rPr>
              <a:t>INSPECȚII</a:t>
            </a:r>
            <a:endParaRPr lang="en-US" sz="51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 algn="just">
              <a:lnSpc>
                <a:spcPct val="120000"/>
              </a:lnSpc>
            </a:pPr>
            <a:r>
              <a:rPr lang="ro-RO" sz="4500" b="1" dirty="0" smtClean="0">
                <a:solidFill>
                  <a:schemeClr val="tx1"/>
                </a:solidFill>
                <a:latin typeface="Bahnschrift Condensed" pitchFamily="34" charset="0"/>
              </a:rPr>
              <a:t>R</a:t>
            </a:r>
            <a:r>
              <a:rPr lang="en-US" sz="4500" b="1" dirty="0" err="1" smtClean="0">
                <a:solidFill>
                  <a:schemeClr val="tx1"/>
                </a:solidFill>
                <a:latin typeface="Bahnschrift Condensed" pitchFamily="34" charset="0"/>
              </a:rPr>
              <a:t>espectarea</a:t>
            </a:r>
            <a:r>
              <a:rPr lang="en-US" sz="4500" b="1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en-US" sz="4500" b="1" dirty="0" err="1" smtClean="0">
                <a:solidFill>
                  <a:schemeClr val="tx1"/>
                </a:solidFill>
                <a:latin typeface="Bahnschrift Condensed" pitchFamily="34" charset="0"/>
              </a:rPr>
              <a:t>programelor</a:t>
            </a:r>
            <a:r>
              <a:rPr lang="en-US" sz="4500" b="1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en-US" sz="4500" b="1" dirty="0" err="1" smtClean="0">
                <a:solidFill>
                  <a:schemeClr val="tx1"/>
                </a:solidFill>
                <a:latin typeface="Bahnschrift Condensed" pitchFamily="34" charset="0"/>
              </a:rPr>
              <a:t>în</a:t>
            </a:r>
            <a:r>
              <a:rPr lang="en-US" sz="4500" b="1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en-US" sz="4500" b="1" dirty="0" err="1" smtClean="0">
                <a:solidFill>
                  <a:schemeClr val="tx1"/>
                </a:solidFill>
                <a:latin typeface="Bahnschrift Condensed" pitchFamily="34" charset="0"/>
              </a:rPr>
              <a:t>vigoare</a:t>
            </a:r>
            <a:endParaRPr lang="ro-RO" sz="4500" b="1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lvl="1" algn="just">
              <a:lnSpc>
                <a:spcPct val="120000"/>
              </a:lnSpc>
            </a:pPr>
            <a:r>
              <a:rPr lang="ro-RO" sz="4500" b="1" dirty="0" smtClean="0">
                <a:solidFill>
                  <a:schemeClr val="tx1"/>
                </a:solidFill>
                <a:latin typeface="Bahnschrift Condensed" pitchFamily="34" charset="0"/>
              </a:rPr>
              <a:t>P</a:t>
            </a:r>
            <a:r>
              <a:rPr lang="en-US" sz="4500" b="1" dirty="0" err="1" smtClean="0">
                <a:solidFill>
                  <a:schemeClr val="tx1"/>
                </a:solidFill>
                <a:latin typeface="Bahnschrift Condensed" pitchFamily="34" charset="0"/>
              </a:rPr>
              <a:t>lanificări</a:t>
            </a:r>
            <a:r>
              <a:rPr lang="en-US" sz="4500" b="1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en-US" sz="4500" b="1" dirty="0" err="1" smtClean="0">
                <a:solidFill>
                  <a:schemeClr val="tx1"/>
                </a:solidFill>
                <a:latin typeface="Bahnschrift Condensed" pitchFamily="34" charset="0"/>
              </a:rPr>
              <a:t>în</a:t>
            </a:r>
            <a:r>
              <a:rPr lang="en-US" sz="4500" b="1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en-US" sz="4500" b="1" dirty="0" err="1" smtClean="0">
                <a:solidFill>
                  <a:schemeClr val="tx1"/>
                </a:solidFill>
                <a:latin typeface="Bahnschrift Condensed" pitchFamily="34" charset="0"/>
              </a:rPr>
              <a:t>acord</a:t>
            </a:r>
            <a:r>
              <a:rPr lang="en-US" sz="4500" b="1" dirty="0" smtClean="0">
                <a:solidFill>
                  <a:schemeClr val="tx1"/>
                </a:solidFill>
                <a:latin typeface="Bahnschrift Condensed" pitchFamily="34" charset="0"/>
              </a:rPr>
              <a:t> cu </a:t>
            </a:r>
            <a:r>
              <a:rPr lang="en-US" sz="4500" b="1" i="1" dirty="0" err="1" smtClean="0">
                <a:solidFill>
                  <a:schemeClr val="tx1"/>
                </a:solidFill>
                <a:latin typeface="Bahnschrift Condensed" pitchFamily="34" charset="0"/>
              </a:rPr>
              <a:t>Reperele</a:t>
            </a:r>
            <a:r>
              <a:rPr lang="en-US" sz="4500" b="1" i="1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en-US" sz="4500" b="1" i="1" dirty="0" err="1" smtClean="0">
                <a:solidFill>
                  <a:schemeClr val="tx1"/>
                </a:solidFill>
                <a:latin typeface="Bahnschrift Condensed" pitchFamily="34" charset="0"/>
              </a:rPr>
              <a:t>metodologice</a:t>
            </a:r>
            <a:r>
              <a:rPr lang="en-US" sz="4500" b="1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en-US" sz="4500" b="1" dirty="0" err="1" smtClean="0">
                <a:solidFill>
                  <a:schemeClr val="tx1"/>
                </a:solidFill>
                <a:latin typeface="Bahnschrift Condensed" pitchFamily="34" charset="0"/>
              </a:rPr>
              <a:t>publicate</a:t>
            </a:r>
            <a:r>
              <a:rPr lang="en-US" sz="4500" b="1" dirty="0" smtClean="0">
                <a:solidFill>
                  <a:schemeClr val="tx1"/>
                </a:solidFill>
                <a:latin typeface="Bahnschrift Condensed" pitchFamily="34" charset="0"/>
              </a:rPr>
              <a:t> de </a:t>
            </a:r>
            <a:r>
              <a:rPr lang="en-US" sz="4500" b="1" dirty="0" smtClean="0">
                <a:solidFill>
                  <a:schemeClr val="tx1"/>
                </a:solidFill>
                <a:latin typeface="Bahnschrift Condensed" pitchFamily="34" charset="0"/>
              </a:rPr>
              <a:t>ME</a:t>
            </a:r>
            <a:endParaRPr lang="ro-RO" sz="4500" b="1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lvl="1" algn="just">
              <a:lnSpc>
                <a:spcPct val="120000"/>
              </a:lnSpc>
            </a:pPr>
            <a:r>
              <a:rPr lang="ro-RO" sz="4500" b="1" dirty="0" smtClean="0">
                <a:solidFill>
                  <a:schemeClr val="tx1"/>
                </a:solidFill>
                <a:latin typeface="Bahnschrift Condensed" pitchFamily="34" charset="0"/>
              </a:rPr>
              <a:t>E</a:t>
            </a:r>
            <a:r>
              <a:rPr lang="en-US" sz="4500" b="1" dirty="0" err="1" smtClean="0">
                <a:solidFill>
                  <a:schemeClr val="tx1"/>
                </a:solidFill>
                <a:latin typeface="Bahnschrift Condensed" pitchFamily="34" charset="0"/>
              </a:rPr>
              <a:t>valuare</a:t>
            </a:r>
            <a:r>
              <a:rPr lang="en-US" sz="4500" b="1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en-US" sz="4500" b="1" dirty="0" err="1" smtClean="0">
                <a:solidFill>
                  <a:schemeClr val="tx1"/>
                </a:solidFill>
                <a:latin typeface="Bahnschrift Condensed" pitchFamily="34" charset="0"/>
              </a:rPr>
              <a:t>diversificată</a:t>
            </a:r>
            <a:r>
              <a:rPr lang="en-US" sz="4500" b="1" dirty="0" smtClean="0">
                <a:solidFill>
                  <a:schemeClr val="tx1"/>
                </a:solidFill>
                <a:latin typeface="Bahnschrift Condensed" pitchFamily="34" charset="0"/>
              </a:rPr>
              <a:t>  </a:t>
            </a:r>
            <a:endParaRPr lang="ro-RO" sz="4500" b="1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lvl="1" algn="just">
              <a:lnSpc>
                <a:spcPct val="120000"/>
              </a:lnSpc>
            </a:pPr>
            <a:r>
              <a:rPr lang="ro-RO" sz="4500" b="1" dirty="0" smtClean="0">
                <a:solidFill>
                  <a:schemeClr val="tx1"/>
                </a:solidFill>
                <a:latin typeface="Bahnschrift Condensed" pitchFamily="34" charset="0"/>
              </a:rPr>
              <a:t>P</a:t>
            </a:r>
            <a:r>
              <a:rPr lang="en-US" sz="4500" b="1" dirty="0" err="1" smtClean="0">
                <a:solidFill>
                  <a:schemeClr val="tx1"/>
                </a:solidFill>
                <a:latin typeface="Bahnschrift Condensed" pitchFamily="34" charset="0"/>
              </a:rPr>
              <a:t>redare</a:t>
            </a:r>
            <a:r>
              <a:rPr lang="ro-RO" sz="4500" b="1" dirty="0" smtClean="0">
                <a:solidFill>
                  <a:schemeClr val="tx1"/>
                </a:solidFill>
                <a:latin typeface="Bahnschrift Condensed" pitchFamily="34" charset="0"/>
              </a:rPr>
              <a:t>-învățare-evaluare</a:t>
            </a:r>
            <a:r>
              <a:rPr lang="en-US" sz="4500" b="1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en-US" sz="4500" b="1" dirty="0" smtClean="0">
                <a:solidFill>
                  <a:schemeClr val="tx1"/>
                </a:solidFill>
                <a:latin typeface="Bahnschrift Condensed" pitchFamily="34" charset="0"/>
              </a:rPr>
              <a:t>cu accent </a:t>
            </a:r>
            <a:r>
              <a:rPr lang="en-US" sz="4500" b="1" dirty="0" err="1" smtClean="0">
                <a:solidFill>
                  <a:schemeClr val="tx1"/>
                </a:solidFill>
                <a:latin typeface="Bahnschrift Condensed" pitchFamily="34" charset="0"/>
              </a:rPr>
              <a:t>pe</a:t>
            </a:r>
            <a:r>
              <a:rPr lang="en-US" sz="4500" b="1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en-US" sz="4500" b="1" dirty="0" err="1" smtClean="0">
                <a:solidFill>
                  <a:schemeClr val="tx1"/>
                </a:solidFill>
                <a:latin typeface="Bahnschrift Condensed" pitchFamily="34" charset="0"/>
              </a:rPr>
              <a:t>procese</a:t>
            </a:r>
            <a:r>
              <a:rPr lang="en-US" sz="4500" b="1" dirty="0" smtClean="0">
                <a:solidFill>
                  <a:schemeClr val="tx1"/>
                </a:solidFill>
                <a:latin typeface="Bahnschrift Condensed" pitchFamily="34" charset="0"/>
              </a:rPr>
              <a:t> cognitive </a:t>
            </a:r>
            <a:r>
              <a:rPr lang="en-US" sz="4500" b="1" dirty="0" err="1" smtClean="0">
                <a:solidFill>
                  <a:schemeClr val="tx1"/>
                </a:solidFill>
                <a:latin typeface="Bahnschrift Condensed" pitchFamily="34" charset="0"/>
              </a:rPr>
              <a:t>și</a:t>
            </a:r>
            <a:r>
              <a:rPr lang="en-US" sz="4500" b="1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en-US" sz="4500" b="1" dirty="0" err="1" smtClean="0">
                <a:solidFill>
                  <a:schemeClr val="tx1"/>
                </a:solidFill>
                <a:latin typeface="Bahnschrift Condensed" pitchFamily="34" charset="0"/>
              </a:rPr>
              <a:t>pe</a:t>
            </a:r>
            <a:r>
              <a:rPr lang="en-US" sz="4500" b="1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en-US" sz="4500" b="1" dirty="0" err="1" smtClean="0">
                <a:solidFill>
                  <a:schemeClr val="tx1"/>
                </a:solidFill>
                <a:latin typeface="Bahnschrift Condensed" pitchFamily="34" charset="0"/>
              </a:rPr>
              <a:t>competențe</a:t>
            </a:r>
            <a:endParaRPr lang="ro-RO" sz="4500" b="1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lvl="1" algn="just">
              <a:lnSpc>
                <a:spcPct val="150000"/>
              </a:lnSpc>
            </a:pPr>
            <a:endParaRPr lang="ro-RO" b="1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lvl="1" algn="ctr">
              <a:lnSpc>
                <a:spcPct val="150000"/>
              </a:lnSpc>
              <a:buNone/>
            </a:pPr>
            <a:r>
              <a:rPr lang="ro-RO" sz="5100" b="1" dirty="0" smtClean="0">
                <a:solidFill>
                  <a:schemeClr val="accent1"/>
                </a:solidFill>
                <a:latin typeface="Bahnschrift Condensed" pitchFamily="34" charset="0"/>
              </a:rPr>
              <a:t>RESURSE UTILE</a:t>
            </a:r>
            <a:endParaRPr lang="en-US" sz="5100" dirty="0" smtClean="0">
              <a:solidFill>
                <a:schemeClr val="accent1"/>
              </a:solidFill>
              <a:latin typeface="Bahnschrift Condensed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ro-RO" sz="4000" b="1" dirty="0" smtClean="0">
                <a:solidFill>
                  <a:schemeClr val="tx1"/>
                </a:solidFill>
                <a:latin typeface="Bahnschrift Condensed" pitchFamily="34" charset="0"/>
              </a:rPr>
              <a:t>O</a:t>
            </a:r>
            <a:r>
              <a:rPr lang="en-US" sz="4000" b="1" dirty="0" err="1" smtClean="0">
                <a:solidFill>
                  <a:schemeClr val="tx1"/>
                </a:solidFill>
                <a:latin typeface="Bahnschrift Condensed" pitchFamily="34" charset="0"/>
              </a:rPr>
              <a:t>ferta</a:t>
            </a:r>
            <a:r>
              <a:rPr lang="en-US" sz="4000" b="1" dirty="0" smtClean="0">
                <a:solidFill>
                  <a:schemeClr val="tx1"/>
                </a:solidFill>
                <a:latin typeface="Bahnschrift Condensed" pitchFamily="34" charset="0"/>
              </a:rPr>
              <a:t> CCD </a:t>
            </a:r>
            <a:r>
              <a:rPr lang="en-US" sz="4000" b="1" dirty="0" err="1" smtClean="0">
                <a:solidFill>
                  <a:schemeClr val="tx1"/>
                </a:solidFill>
                <a:latin typeface="Bahnschrift Condensed" pitchFamily="34" charset="0"/>
              </a:rPr>
              <a:t>Galați</a:t>
            </a:r>
            <a:r>
              <a:rPr lang="en-US" sz="4000" b="1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Bahnschrift Condensed" pitchFamily="34" charset="0"/>
              </a:rPr>
              <a:t>și</a:t>
            </a:r>
            <a:r>
              <a:rPr lang="en-US" sz="4000" b="1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Bahnschrift Condensed" pitchFamily="34" charset="0"/>
              </a:rPr>
              <a:t>canalul</a:t>
            </a:r>
            <a:r>
              <a:rPr lang="en-US" sz="4000" b="1" dirty="0" smtClean="0">
                <a:solidFill>
                  <a:schemeClr val="tx1"/>
                </a:solidFill>
                <a:latin typeface="Bahnschrift Condensed" pitchFamily="34" charset="0"/>
              </a:rPr>
              <a:t> de </a:t>
            </a:r>
            <a:r>
              <a:rPr lang="en-US" sz="4000" b="1" dirty="0" err="1" smtClean="0">
                <a:solidFill>
                  <a:schemeClr val="tx1"/>
                </a:solidFill>
                <a:latin typeface="Bahnschrift Condensed" pitchFamily="34" charset="0"/>
              </a:rPr>
              <a:t>youtube</a:t>
            </a:r>
            <a:r>
              <a:rPr lang="en-US" sz="4000" b="1" dirty="0" smtClean="0">
                <a:solidFill>
                  <a:schemeClr val="tx1"/>
                </a:solidFill>
                <a:latin typeface="Bahnschrift Condensed" pitchFamily="34" charset="0"/>
              </a:rPr>
              <a:t> al </a:t>
            </a:r>
            <a:r>
              <a:rPr lang="en-US" sz="4000" b="1" dirty="0" err="1" smtClean="0">
                <a:solidFill>
                  <a:schemeClr val="tx1"/>
                </a:solidFill>
                <a:latin typeface="Bahnschrift Condensed" pitchFamily="34" charset="0"/>
              </a:rPr>
              <a:t>acesteia</a:t>
            </a:r>
            <a:r>
              <a:rPr lang="ro-RO" sz="4000" b="1" dirty="0" smtClean="0">
                <a:solidFill>
                  <a:schemeClr val="tx1"/>
                </a:solidFill>
                <a:latin typeface="Bahnschrift Condensed" pitchFamily="34" charset="0"/>
              </a:rPr>
              <a:t> (</a:t>
            </a:r>
            <a:r>
              <a:rPr lang="en-US" sz="4000" b="1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Bahnschrift Condensed" pitchFamily="34" charset="0"/>
              </a:rPr>
              <a:t>pentru</a:t>
            </a:r>
            <a:r>
              <a:rPr lang="ro-RO" sz="4000" b="1" dirty="0" smtClean="0">
                <a:solidFill>
                  <a:schemeClr val="tx1"/>
                </a:solidFill>
                <a:latin typeface="Bahnschrift Condensed" pitchFamily="34" charset="0"/>
              </a:rPr>
              <a:t> cursuri de formare și</a:t>
            </a:r>
            <a:r>
              <a:rPr lang="en-US" sz="4000" b="1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Bahnschrift Condensed" pitchFamily="34" charset="0"/>
              </a:rPr>
              <a:t>resursele</a:t>
            </a:r>
            <a:r>
              <a:rPr lang="en-US" sz="4000" b="1" dirty="0" smtClean="0">
                <a:solidFill>
                  <a:schemeClr val="tx1"/>
                </a:solidFill>
                <a:latin typeface="Bahnschrift Condensed" pitchFamily="34" charset="0"/>
              </a:rPr>
              <a:t> de </a:t>
            </a:r>
            <a:r>
              <a:rPr lang="en-US" sz="4000" b="1" dirty="0" err="1" smtClean="0">
                <a:solidFill>
                  <a:schemeClr val="tx1"/>
                </a:solidFill>
                <a:latin typeface="Bahnschrift Condensed" pitchFamily="34" charset="0"/>
              </a:rPr>
              <a:t>lecții</a:t>
            </a:r>
            <a:r>
              <a:rPr lang="en-US" sz="4000" b="1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Bahnschrift Condensed" pitchFamily="34" charset="0"/>
              </a:rPr>
              <a:t>on-line</a:t>
            </a:r>
            <a:r>
              <a:rPr lang="ro-RO" sz="4000" b="1" dirty="0" smtClean="0">
                <a:solidFill>
                  <a:schemeClr val="tx1"/>
                </a:solidFill>
                <a:latin typeface="Bahnschrift Condensed" pitchFamily="34" charset="0"/>
              </a:rPr>
              <a:t>)</a:t>
            </a:r>
            <a:endParaRPr lang="ro-RO" sz="4000" b="1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ro-RO" sz="4000" b="1" dirty="0" smtClean="0">
                <a:solidFill>
                  <a:schemeClr val="tx1"/>
                </a:solidFill>
                <a:latin typeface="Bahnschrift Condensed" pitchFamily="34" charset="0"/>
              </a:rPr>
              <a:t>P</a:t>
            </a:r>
            <a:r>
              <a:rPr lang="en-US" sz="4000" b="1" dirty="0" err="1" smtClean="0">
                <a:solidFill>
                  <a:schemeClr val="tx1"/>
                </a:solidFill>
                <a:latin typeface="Bahnschrift Condensed" pitchFamily="34" charset="0"/>
              </a:rPr>
              <a:t>latforma</a:t>
            </a:r>
            <a:r>
              <a:rPr lang="en-US" sz="4000" b="1" dirty="0" smtClean="0">
                <a:solidFill>
                  <a:schemeClr val="tx1"/>
                </a:solidFill>
                <a:latin typeface="Bahnschrift Condensed" pitchFamily="34" charset="0"/>
              </a:rPr>
              <a:t> EDUCRED</a:t>
            </a:r>
            <a:endParaRPr lang="ro-RO" sz="4000" b="1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4000" b="1" u="sng" dirty="0" smtClean="0">
                <a:latin typeface="Bahnschrift Condensed" pitchFamily="34" charset="0"/>
                <a:hlinkClick r:id="rId2"/>
              </a:rPr>
              <a:t>https</a:t>
            </a:r>
            <a:r>
              <a:rPr lang="en-US" sz="4000" b="1" u="sng" dirty="0" smtClean="0">
                <a:latin typeface="Bahnschrift Condensed" pitchFamily="34" charset="0"/>
                <a:hlinkClick r:id="rId2"/>
              </a:rPr>
              <a:t>://www.manuale.edu.ro</a:t>
            </a:r>
            <a:r>
              <a:rPr lang="en-US" sz="4000" b="1" u="sng" dirty="0" smtClean="0">
                <a:latin typeface="Bahnschrift Condensed" pitchFamily="34" charset="0"/>
                <a:hlinkClick r:id="rId2"/>
              </a:rPr>
              <a:t>/</a:t>
            </a:r>
            <a:r>
              <a:rPr lang="en-US" sz="4000" b="1" dirty="0" smtClean="0">
                <a:latin typeface="Bahnschrift Condensed" pitchFamily="34" charset="0"/>
              </a:rPr>
              <a:t> </a:t>
            </a:r>
            <a:endParaRPr lang="ro-RO" sz="4000" b="1" dirty="0" smtClean="0">
              <a:latin typeface="Bahnschrift Condensed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ro-RO" sz="4000" b="1" u="sng" dirty="0" smtClean="0">
                <a:latin typeface="Bahnschrift Condensed" pitchFamily="34" charset="0"/>
                <a:hlinkClick r:id="rId3"/>
              </a:rPr>
              <a:t> </a:t>
            </a:r>
            <a:r>
              <a:rPr lang="en-US" sz="4000" b="1" u="sng" dirty="0" smtClean="0">
                <a:latin typeface="Bahnschrift Condensed" pitchFamily="34" charset="0"/>
                <a:hlinkClick r:id="rId3"/>
              </a:rPr>
              <a:t>https</a:t>
            </a:r>
            <a:r>
              <a:rPr lang="en-US" sz="4000" b="1" u="sng" dirty="0" smtClean="0">
                <a:latin typeface="Bahnschrift Condensed" pitchFamily="34" charset="0"/>
                <a:hlinkClick r:id="rId3"/>
              </a:rPr>
              <a:t>://</a:t>
            </a:r>
            <a:r>
              <a:rPr lang="en-US" sz="4000" b="1" u="sng" dirty="0" smtClean="0">
                <a:latin typeface="Bahnschrift Condensed" pitchFamily="34" charset="0"/>
                <a:hlinkClick r:id="rId3"/>
              </a:rPr>
              <a:t>educatiacontinua.edu.ro/index.html</a:t>
            </a:r>
            <a:endParaRPr lang="ro-RO" sz="4000" b="1" dirty="0" smtClean="0">
              <a:latin typeface="Bahnschrift Condensed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4000" b="1" u="sng" dirty="0" smtClean="0">
                <a:latin typeface="Bahnschrift Condensed" pitchFamily="34" charset="0"/>
                <a:hlinkClick r:id="rId4"/>
              </a:rPr>
              <a:t>https</a:t>
            </a:r>
            <a:r>
              <a:rPr lang="en-US" sz="4000" b="1" u="sng" dirty="0" smtClean="0">
                <a:latin typeface="Bahnschrift Condensed" pitchFamily="34" charset="0"/>
                <a:hlinkClick r:id="rId4"/>
              </a:rPr>
              <a:t>://digital.educred.ro</a:t>
            </a:r>
            <a:r>
              <a:rPr lang="en-US" sz="4000" b="1" u="sng" dirty="0" smtClean="0">
                <a:latin typeface="Bahnschrift Condensed" pitchFamily="34" charset="0"/>
                <a:hlinkClick r:id="rId4"/>
              </a:rPr>
              <a:t>/</a:t>
            </a:r>
            <a:endParaRPr lang="en-US" sz="4000" dirty="0" smtClean="0">
              <a:latin typeface="Bahnschrift Condensed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inspectia-fisca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2204864"/>
            <a:ext cx="3168352" cy="2867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prstTxWarp prst="textCurveUp">
              <a:avLst/>
            </a:prstTxWarp>
          </a:bodyPr>
          <a:lstStyle/>
          <a:p>
            <a:r>
              <a:rPr lang="ro-RO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ahnschrift Condensed" pitchFamily="34" charset="0"/>
              </a:rPr>
              <a:t>Felicitări!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ahnschrift Condensed" pitchFamily="34" charset="0"/>
            </a:endParaRPr>
          </a:p>
        </p:txBody>
      </p:sp>
      <p:pic>
        <p:nvPicPr>
          <p:cNvPr id="3075" name="Picture 3" descr="C:\Users\ISJ-LENOVO\AppData\Local\Microsoft\Windows\INetCache\IE\8RXARXHA\SMirC-congrats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628800"/>
            <a:ext cx="4077072" cy="4077072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755576" y="1628800"/>
            <a:ext cx="3744416" cy="4528160"/>
          </a:xfrm>
        </p:spPr>
        <p:txBody>
          <a:bodyPr>
            <a:normAutofit fontScale="92500" lnSpcReduction="10000"/>
          </a:bodyPr>
          <a:lstStyle/>
          <a:p>
            <a:r>
              <a:rPr lang="ro-RO" i="1" dirty="0" smtClean="0">
                <a:latin typeface="Bahnschrift Condensed" pitchFamily="34" charset="0"/>
              </a:rPr>
              <a:t>...</a:t>
            </a:r>
            <a:r>
              <a:rPr lang="ro-RO" dirty="0" smtClean="0">
                <a:latin typeface="Bahnschrift Condensed" pitchFamily="34" charset="0"/>
              </a:rPr>
              <a:t>pentru </a:t>
            </a:r>
            <a:r>
              <a:rPr lang="ro-RO" i="1" dirty="0" smtClean="0">
                <a:latin typeface="Bahnschrift Condensed" pitchFamily="34" charset="0"/>
              </a:rPr>
              <a:t> </a:t>
            </a:r>
            <a:r>
              <a:rPr lang="ro-RO" dirty="0" smtClean="0">
                <a:latin typeface="Bahnschrift Condensed" pitchFamily="34" charset="0"/>
              </a:rPr>
              <a:t>eforturile </a:t>
            </a:r>
            <a:r>
              <a:rPr lang="ro-RO" dirty="0" smtClean="0">
                <a:latin typeface="Bahnschrift Condensed" pitchFamily="34" charset="0"/>
              </a:rPr>
              <a:t>zilnice pe care le faceți în sala de clasă!</a:t>
            </a:r>
          </a:p>
          <a:p>
            <a:r>
              <a:rPr lang="ro-RO" dirty="0" smtClean="0">
                <a:latin typeface="Bahnschrift Condensed" pitchFamily="34" charset="0"/>
              </a:rPr>
              <a:t>...pentru rezultatele frumoase de la examene și concursuri!</a:t>
            </a:r>
          </a:p>
          <a:p>
            <a:r>
              <a:rPr lang="ro-RO" dirty="0" smtClean="0">
                <a:latin typeface="Bahnschrift Condensed" pitchFamily="34" charset="0"/>
              </a:rPr>
              <a:t>...pentru reușitele profesionale și personale!</a:t>
            </a:r>
          </a:p>
          <a:p>
            <a:r>
              <a:rPr lang="ro-RO" dirty="0" smtClean="0">
                <a:latin typeface="Bahnschrift Condensed" pitchFamily="34" charset="0"/>
              </a:rPr>
              <a:t>...pentru colaborare și implicare în proiectele inedite ale cercurilor metodice!</a:t>
            </a:r>
          </a:p>
          <a:p>
            <a:r>
              <a:rPr lang="ro-RO" dirty="0" smtClean="0">
                <a:latin typeface="Bahnschrift Condensed" pitchFamily="34" charset="0"/>
              </a:rPr>
              <a:t>...pentru adaptarea la noile provocări ale meseriei de dascăl!</a:t>
            </a:r>
            <a:endParaRPr lang="en-US" dirty="0">
              <a:latin typeface="Bahnschrif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3968" y="332656"/>
            <a:ext cx="4572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sz="1400" i="1" dirty="0" smtClean="0">
                <a:solidFill>
                  <a:srgbClr val="C00000"/>
                </a:solidFill>
                <a:latin typeface="Bahnschrift" pitchFamily="34" charset="0"/>
              </a:rPr>
              <a:t>„</a:t>
            </a:r>
            <a:r>
              <a:rPr lang="vi-VN" sz="1400" i="1" dirty="0" smtClean="0">
                <a:solidFill>
                  <a:srgbClr val="C00000"/>
                </a:solidFill>
                <a:latin typeface="Bahnschrift" pitchFamily="34" charset="0"/>
              </a:rPr>
              <a:t>Vreme trece, vreme vine,</a:t>
            </a:r>
            <a:br>
              <a:rPr lang="vi-VN" sz="1400" i="1" dirty="0" smtClean="0">
                <a:solidFill>
                  <a:srgbClr val="C00000"/>
                </a:solidFill>
                <a:latin typeface="Bahnschrift" pitchFamily="34" charset="0"/>
              </a:rPr>
            </a:br>
            <a:r>
              <a:rPr lang="vi-VN" sz="1400" i="1" dirty="0" smtClean="0">
                <a:solidFill>
                  <a:srgbClr val="C00000"/>
                </a:solidFill>
                <a:latin typeface="Bahnschrift" pitchFamily="34" charset="0"/>
              </a:rPr>
              <a:t>Toate-s vechi şi nouă toate;</a:t>
            </a:r>
            <a:br>
              <a:rPr lang="vi-VN" sz="1400" i="1" dirty="0" smtClean="0">
                <a:solidFill>
                  <a:srgbClr val="C00000"/>
                </a:solidFill>
                <a:latin typeface="Bahnschrift" pitchFamily="34" charset="0"/>
              </a:rPr>
            </a:br>
            <a:r>
              <a:rPr lang="vi-VN" sz="1400" i="1" dirty="0" smtClean="0">
                <a:solidFill>
                  <a:srgbClr val="C00000"/>
                </a:solidFill>
                <a:latin typeface="Bahnschrift" pitchFamily="34" charset="0"/>
              </a:rPr>
              <a:t>Ce e rău şi ce e bine</a:t>
            </a:r>
            <a:br>
              <a:rPr lang="vi-VN" sz="1400" i="1" dirty="0" smtClean="0">
                <a:solidFill>
                  <a:srgbClr val="C00000"/>
                </a:solidFill>
                <a:latin typeface="Bahnschrift" pitchFamily="34" charset="0"/>
              </a:rPr>
            </a:br>
            <a:r>
              <a:rPr lang="vi-VN" sz="1400" i="1" dirty="0" smtClean="0">
                <a:solidFill>
                  <a:srgbClr val="C00000"/>
                </a:solidFill>
                <a:latin typeface="Bahnschrift" pitchFamily="34" charset="0"/>
              </a:rPr>
              <a:t>Tu te-ntreabă şi socoate;</a:t>
            </a:r>
            <a:r>
              <a:rPr lang="ro-RO" sz="1400" i="1" dirty="0" smtClean="0">
                <a:solidFill>
                  <a:srgbClr val="C00000"/>
                </a:solidFill>
                <a:latin typeface="Bahnschrift" pitchFamily="34" charset="0"/>
              </a:rPr>
              <a:t>” </a:t>
            </a:r>
          </a:p>
          <a:p>
            <a:pPr algn="r"/>
            <a:r>
              <a:rPr lang="ro-RO" sz="1400" i="1" dirty="0" smtClean="0">
                <a:solidFill>
                  <a:srgbClr val="C00000"/>
                </a:solidFill>
                <a:latin typeface="Bahnschrift" pitchFamily="34" charset="0"/>
              </a:rPr>
              <a:t>(M. Eminescu)</a:t>
            </a:r>
            <a:endParaRPr lang="en-US" sz="1400" i="1" dirty="0">
              <a:solidFill>
                <a:srgbClr val="C00000"/>
              </a:solidFill>
              <a:latin typeface="Bahnschrift" pitchFamily="34" charset="0"/>
            </a:endParaRPr>
          </a:p>
        </p:txBody>
      </p:sp>
      <p:pic>
        <p:nvPicPr>
          <p:cNvPr id="1026" name="Picture 2" descr="SEMNAL DE ALARMĂ: SCHIMBARE ȘI ADAPT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068960"/>
            <a:ext cx="5112568" cy="330567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47667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 nou an școlar. Cum să încep?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8" name="Picture 4" descr="C:\Users\ISJ-LENOVO\AppData\Local\Microsoft\Windows\INetCache\IE\8RXARXHA\question_mark_PNG10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052736"/>
            <a:ext cx="936104" cy="936104"/>
          </a:xfrm>
          <a:prstGeom prst="rect">
            <a:avLst/>
          </a:prstGeom>
          <a:noFill/>
        </p:spPr>
      </p:pic>
      <p:pic>
        <p:nvPicPr>
          <p:cNvPr id="9" name="Picture 8" descr="Colaborare-in-mediul-onl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430344">
            <a:off x="4089326" y="1540065"/>
            <a:ext cx="1949701" cy="13681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83568" y="2348880"/>
            <a:ext cx="3312368" cy="38164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 fontAlgn="base"/>
            <a:r>
              <a:rPr lang="vi-VN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  <a:t>FLEXIBILITATE INTELECTUALĂ</a:t>
            </a:r>
            <a:r>
              <a:rPr lang="vi-VN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  <a:t> </a:t>
            </a:r>
            <a:r>
              <a:rPr lang="vi-VN" sz="1100" dirty="0" smtClean="0">
                <a:solidFill>
                  <a:srgbClr val="002060"/>
                </a:solidFill>
                <a:latin typeface="Bahnschrift" pitchFamily="34" charset="0"/>
              </a:rPr>
              <a:t>– o minte mereu deschisă</a:t>
            </a:r>
            <a:r>
              <a:rPr lang="ro-RO" sz="1100" dirty="0" smtClean="0">
                <a:solidFill>
                  <a:srgbClr val="002060"/>
                </a:solidFill>
                <a:latin typeface="Bahnschrift" pitchFamily="34" charset="0"/>
              </a:rPr>
              <a:t> a</a:t>
            </a:r>
            <a:r>
              <a:rPr lang="vi-VN" sz="1100" dirty="0" smtClean="0">
                <a:solidFill>
                  <a:srgbClr val="002060"/>
                </a:solidFill>
                <a:latin typeface="Bahnschrift" pitchFamily="34" charset="0"/>
              </a:rPr>
              <a:t>jută la înțelegerea noilor informații, situații sau realități, la integrarea și corelarea lor și la clarificarea unor concluzii din care se vor naște soluții.</a:t>
            </a:r>
            <a:endParaRPr lang="ro-RO" sz="1100" dirty="0" smtClean="0">
              <a:solidFill>
                <a:srgbClr val="002060"/>
              </a:solidFill>
              <a:latin typeface="Bahnschrift" pitchFamily="34" charset="0"/>
            </a:endParaRPr>
          </a:p>
          <a:p>
            <a:pPr algn="just" fontAlgn="base"/>
            <a:endParaRPr lang="vi-VN" sz="1100" dirty="0" smtClean="0">
              <a:solidFill>
                <a:srgbClr val="002060"/>
              </a:solidFill>
              <a:latin typeface="Bahnschrift" pitchFamily="34" charset="0"/>
            </a:endParaRPr>
          </a:p>
          <a:p>
            <a:pPr algn="just" fontAlgn="base"/>
            <a:r>
              <a:rPr lang="vi-VN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  <a:t>RECEPTIVITATEA</a:t>
            </a:r>
            <a:r>
              <a:rPr lang="vi-VN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  <a:t> –  </a:t>
            </a:r>
            <a:r>
              <a:rPr lang="vi-VN" sz="1100" dirty="0" smtClean="0">
                <a:solidFill>
                  <a:srgbClr val="002060"/>
                </a:solidFill>
                <a:latin typeface="Bahnschrift" pitchFamily="34" charset="0"/>
              </a:rPr>
              <a:t>disponibilitatea de a răspunde provocărilor de schimbare, venite atât din interiorul școlii, cât și din exteriorul acesteia; capacitatea de a identifica și sincroniza practicile adecvate pentru a putea face față evenimentelor noi sau </a:t>
            </a:r>
            <a:r>
              <a:rPr lang="vi-VN" sz="1100" dirty="0" smtClean="0">
                <a:solidFill>
                  <a:srgbClr val="002060"/>
                </a:solidFill>
                <a:latin typeface="Bahnschrift" pitchFamily="34" charset="0"/>
              </a:rPr>
              <a:t>imprevizibile</a:t>
            </a:r>
            <a:endParaRPr lang="ro-RO" sz="1100" dirty="0" smtClean="0">
              <a:solidFill>
                <a:srgbClr val="002060"/>
              </a:solidFill>
              <a:latin typeface="Bahnschrift" pitchFamily="34" charset="0"/>
            </a:endParaRPr>
          </a:p>
          <a:p>
            <a:pPr algn="just" fontAlgn="base"/>
            <a:endParaRPr lang="vi-VN" sz="1100" dirty="0" smtClean="0">
              <a:solidFill>
                <a:srgbClr val="002060"/>
              </a:solidFill>
              <a:latin typeface="Bahnschrift" pitchFamily="34" charset="0"/>
            </a:endParaRPr>
          </a:p>
          <a:p>
            <a:pPr algn="just" fontAlgn="base"/>
            <a:r>
              <a:rPr lang="vi-VN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  <a:t>CREATIVITATEA</a:t>
            </a:r>
            <a:r>
              <a:rPr lang="vi-VN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  <a:t> –</a:t>
            </a:r>
            <a:r>
              <a:rPr lang="ro-RO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  <a:t> </a:t>
            </a:r>
            <a:r>
              <a:rPr lang="vi-VN" sz="1100" dirty="0" smtClean="0">
                <a:solidFill>
                  <a:srgbClr val="002060"/>
                </a:solidFill>
                <a:latin typeface="Bahnschrift" pitchFamily="34" charset="0"/>
              </a:rPr>
              <a:t>conduce schimbarea prin corelarea ideilor și a modurilor de acțiune într-o manieră proprie, originală; prin experimentare și implementare.</a:t>
            </a:r>
            <a:endParaRPr lang="ro-RO" sz="1100" dirty="0" smtClean="0">
              <a:solidFill>
                <a:srgbClr val="002060"/>
              </a:solidFill>
              <a:latin typeface="Bahnschrift" pitchFamily="34" charset="0"/>
            </a:endParaRPr>
          </a:p>
          <a:p>
            <a:pPr algn="just" fontAlgn="base"/>
            <a:endParaRPr lang="vi-VN" sz="1100" dirty="0" smtClean="0">
              <a:solidFill>
                <a:srgbClr val="002060"/>
              </a:solidFill>
              <a:latin typeface="Bahnschrift" pitchFamily="34" charset="0"/>
            </a:endParaRPr>
          </a:p>
          <a:p>
            <a:pPr algn="just" fontAlgn="base"/>
            <a:r>
              <a:rPr lang="vi-VN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  <a:t>MODIFICAREA COMPORTAMENTULUI</a:t>
            </a:r>
            <a:r>
              <a:rPr lang="vi-VN" sz="1100" dirty="0" smtClean="0">
                <a:solidFill>
                  <a:srgbClr val="002060"/>
                </a:solidFill>
                <a:latin typeface="Bahnschrift" pitchFamily="34" charset="0"/>
              </a:rPr>
              <a:t> – ajustarea rapidă a metodelor sau a stilului de lucru pentru a răspunde unor sarcini noi și a obține rezultatele </a:t>
            </a:r>
            <a:r>
              <a:rPr lang="vi-VN" sz="1100" dirty="0" smtClean="0">
                <a:solidFill>
                  <a:srgbClr val="002060"/>
                </a:solidFill>
                <a:latin typeface="Bahnschrift" pitchFamily="34" charset="0"/>
              </a:rPr>
              <a:t>dorite</a:t>
            </a:r>
            <a:endParaRPr lang="vi-VN" sz="1100" dirty="0">
              <a:solidFill>
                <a:srgbClr val="002060"/>
              </a:solidFill>
              <a:latin typeface="Bahnschrift" pitchFamily="34" charset="0"/>
            </a:endParaRPr>
          </a:p>
        </p:txBody>
      </p:sp>
      <p:pic>
        <p:nvPicPr>
          <p:cNvPr id="10" name="Picture 9" descr="adapta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429630">
            <a:off x="6541522" y="1466778"/>
            <a:ext cx="2006417" cy="13803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oala noastra: Mult succes in noul an scolar!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1"/>
            <a:ext cx="7200800" cy="3490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62068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hnschrift Condensed" pitchFamily="34" charset="0"/>
              </a:rPr>
              <a:t>A.  Bilanț al anului școlar </a:t>
            </a:r>
            <a:r>
              <a:rPr lang="ro-RO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hnschrift Condensed" pitchFamily="34" charset="0"/>
              </a:rPr>
              <a:t>2020 - 2021</a:t>
            </a:r>
            <a:r>
              <a:rPr lang="ro-RO" sz="2400" dirty="0" smtClean="0">
                <a:solidFill>
                  <a:schemeClr val="accent5">
                    <a:lumMod val="50000"/>
                  </a:schemeClr>
                </a:solidFill>
                <a:latin typeface="Bahnschrift Condensed" pitchFamily="34" charset="0"/>
              </a:rPr>
              <a:t> 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Bahnschrift Condense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2492897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RO" sz="1400" b="1" dirty="0" smtClean="0">
              <a:latin typeface="Bahnschrift" pitchFamily="34" charset="0"/>
            </a:endParaRPr>
          </a:p>
          <a:p>
            <a:r>
              <a:rPr lang="ro-RO" sz="1400" b="1" dirty="0" smtClean="0">
                <a:latin typeface="Bahnschrift" pitchFamily="34" charset="0"/>
              </a:rPr>
              <a:t>1.  </a:t>
            </a:r>
            <a:r>
              <a:rPr lang="en-US" sz="1400" b="1" dirty="0" smtClean="0">
                <a:latin typeface="Bahnschrift" pitchFamily="34" charset="0"/>
              </a:rPr>
              <a:t>CERCURI METODICE </a:t>
            </a:r>
          </a:p>
          <a:p>
            <a:r>
              <a:rPr lang="ro-RO" sz="1400" b="1" dirty="0" smtClean="0">
                <a:latin typeface="Bahnschrift" pitchFamily="34" charset="0"/>
              </a:rPr>
              <a:t>2. EXAMENE NAȚIONALE </a:t>
            </a:r>
            <a:r>
              <a:rPr lang="ro-RO" sz="1400" b="1" dirty="0" smtClean="0">
                <a:latin typeface="Bahnschrift" pitchFamily="34" charset="0"/>
                <a:hlinkClick r:id="rId2"/>
              </a:rPr>
              <a:t>https://www.edu.ro/invatamant-gimnazial</a:t>
            </a:r>
            <a:r>
              <a:rPr lang="ro-RO" sz="1400" b="1" dirty="0" smtClean="0">
                <a:latin typeface="Bahnschrift" pitchFamily="34" charset="0"/>
              </a:rPr>
              <a:t>, </a:t>
            </a:r>
            <a:r>
              <a:rPr lang="ro-RO" sz="1400" b="1" dirty="0" smtClean="0">
                <a:latin typeface="Bahnschrift" pitchFamily="34" charset="0"/>
                <a:hlinkClick r:id="rId3"/>
              </a:rPr>
              <a:t>https://www.edu.ro/bacalaureat</a:t>
            </a:r>
            <a:r>
              <a:rPr lang="ro-RO" sz="1400" b="1" dirty="0" smtClean="0">
                <a:latin typeface="Bahnschrift" pitchFamily="34" charset="0"/>
              </a:rPr>
              <a:t> </a:t>
            </a:r>
          </a:p>
          <a:p>
            <a:r>
              <a:rPr lang="ro-RO" sz="1400" b="1" dirty="0" smtClean="0">
                <a:latin typeface="Bahnschrift" pitchFamily="34" charset="0"/>
              </a:rPr>
              <a:t>3. CONCURSURI ȘI OLIMPIADE – suspendate, dar unele s-au desfășurat on-line </a:t>
            </a:r>
            <a:r>
              <a:rPr lang="ro-RO" sz="1400" b="1" dirty="0" smtClean="0">
                <a:latin typeface="Bahnschrift" pitchFamily="34" charset="0"/>
                <a:hlinkClick r:id="rId4"/>
              </a:rPr>
              <a:t>https://www.edu.ro/sites/default/files/_fi%C8%99iere/Legislatie/2020/OMEC_5924_2020.pdf</a:t>
            </a:r>
            <a:r>
              <a:rPr lang="ro-RO" sz="1400" b="1" dirty="0" smtClean="0">
                <a:latin typeface="Bahnschrift" pitchFamily="34" charset="0"/>
              </a:rPr>
              <a:t> </a:t>
            </a:r>
          </a:p>
          <a:p>
            <a:r>
              <a:rPr lang="ro-RO" sz="1400" b="1" dirty="0" smtClean="0">
                <a:latin typeface="Bahnschrift" pitchFamily="34" charset="0"/>
              </a:rPr>
              <a:t>4. DEFINITIVAT ȘI GRADE DIDACTICE </a:t>
            </a:r>
            <a:r>
              <a:rPr lang="ro-RO" sz="1400" b="1" dirty="0" smtClean="0">
                <a:latin typeface="Bahnschrift" pitchFamily="34" charset="0"/>
                <a:hlinkClick r:id="rId5"/>
              </a:rPr>
              <a:t>http://subiecte.edu.ro/2021/definitivare/modeledesubiecte/</a:t>
            </a:r>
            <a:r>
              <a:rPr lang="ro-RO" sz="1400" b="1" dirty="0" smtClean="0">
                <a:latin typeface="Bahnschrift" pitchFamily="34" charset="0"/>
              </a:rPr>
              <a:t> ;</a:t>
            </a:r>
          </a:p>
          <a:p>
            <a:r>
              <a:rPr lang="ro-RO" sz="1400" b="1" dirty="0" smtClean="0">
                <a:latin typeface="Bahnschrift" pitchFamily="34" charset="0"/>
                <a:hlinkClick r:id="rId6"/>
              </a:rPr>
              <a:t>http://www.isj.gl.edu.ro/html/linkuri_perf.htm</a:t>
            </a:r>
            <a:r>
              <a:rPr lang="ro-RO" sz="1400" b="1" dirty="0" smtClean="0">
                <a:latin typeface="Bahnschrift" pitchFamily="34" charset="0"/>
              </a:rPr>
              <a:t> </a:t>
            </a:r>
          </a:p>
          <a:p>
            <a:r>
              <a:rPr lang="ro-RO" sz="1400" b="1" dirty="0" smtClean="0">
                <a:latin typeface="Bahnschrift" pitchFamily="34" charset="0"/>
              </a:rPr>
              <a:t>5. TITULARIZARE </a:t>
            </a:r>
            <a:r>
              <a:rPr lang="ro-RO" sz="1400" b="1" dirty="0" smtClean="0">
                <a:latin typeface="Bahnschrift" pitchFamily="34" charset="0"/>
                <a:hlinkClick r:id="rId7"/>
              </a:rPr>
              <a:t>http://titularizare.edu.ro/2021/</a:t>
            </a:r>
            <a:r>
              <a:rPr lang="ro-RO" sz="1400" b="1" dirty="0" smtClean="0">
                <a:latin typeface="Bahnschrift" pitchFamily="34" charset="0"/>
              </a:rPr>
              <a:t> </a:t>
            </a:r>
          </a:p>
          <a:p>
            <a:r>
              <a:rPr lang="ro-RO" sz="1400" b="1" dirty="0" smtClean="0">
                <a:latin typeface="Bahnschrift" pitchFamily="34" charset="0"/>
              </a:rPr>
              <a:t>6. RESURSE EDUCAȚIONALE DESCHISE</a:t>
            </a:r>
            <a:r>
              <a:rPr lang="ro-RO" sz="1400" dirty="0" smtClean="0">
                <a:latin typeface="Bahnschrift" pitchFamily="34" charset="0"/>
              </a:rPr>
              <a:t>   </a:t>
            </a:r>
            <a:r>
              <a:rPr lang="en-US" sz="1400" dirty="0" smtClean="0">
                <a:latin typeface="Bahnschrift" pitchFamily="34" charset="0"/>
                <a:hlinkClick r:id="rId8"/>
              </a:rPr>
              <a:t>http://www.isj.gl.edu.ro/red.html</a:t>
            </a:r>
            <a:r>
              <a:rPr lang="ro-RO" sz="1400" dirty="0" smtClean="0">
                <a:latin typeface="Bahnschrift" pitchFamily="34" charset="0"/>
              </a:rPr>
              <a:t> </a:t>
            </a:r>
          </a:p>
          <a:p>
            <a:r>
              <a:rPr lang="ro-RO" sz="1400" b="1" dirty="0" smtClean="0">
                <a:latin typeface="Bahnschrift" pitchFamily="34" charset="0"/>
              </a:rPr>
              <a:t>7. LECȚII VIRTUALE/TELEȘCOALĂ </a:t>
            </a:r>
            <a:r>
              <a:rPr lang="en-US" sz="1400" b="1" dirty="0" smtClean="0">
                <a:latin typeface="Bahnschrift" pitchFamily="34" charset="0"/>
              </a:rPr>
              <a:t> </a:t>
            </a:r>
            <a:endParaRPr lang="ro-RO" sz="1400" b="1" dirty="0" smtClean="0">
              <a:latin typeface="Bahnschrift" pitchFamily="34" charset="0"/>
            </a:endParaRPr>
          </a:p>
          <a:p>
            <a:r>
              <a:rPr lang="ro-RO" sz="1400" b="1" dirty="0" smtClean="0">
                <a:latin typeface="Bahnschrift" pitchFamily="34" charset="0"/>
              </a:rPr>
              <a:t>8. PROIECTE EXTRAȘCOLARE </a:t>
            </a:r>
            <a:r>
              <a:rPr lang="ro-RO" sz="1400" dirty="0" smtClean="0">
                <a:latin typeface="Bahnschrift" pitchFamily="34" charset="0"/>
              </a:rPr>
              <a:t>- </a:t>
            </a:r>
            <a:r>
              <a:rPr lang="en-US" sz="1400" b="1" dirty="0" err="1" smtClean="0">
                <a:latin typeface="Bahnschrift" pitchFamily="34" charset="0"/>
              </a:rPr>
              <a:t>suspendate</a:t>
            </a:r>
            <a:r>
              <a:rPr lang="en-US" sz="1400" b="1" dirty="0" smtClean="0">
                <a:latin typeface="Bahnschrift" pitchFamily="34" charset="0"/>
              </a:rPr>
              <a:t> cf. OMEC 4304/21 </a:t>
            </a:r>
            <a:r>
              <a:rPr lang="en-US" sz="1400" b="1" dirty="0" err="1" smtClean="0">
                <a:latin typeface="Bahnschrift" pitchFamily="34" charset="0"/>
              </a:rPr>
              <a:t>mai</a:t>
            </a:r>
            <a:r>
              <a:rPr lang="en-US" sz="1400" b="1" dirty="0" smtClean="0">
                <a:latin typeface="Bahnschrift" pitchFamily="34" charset="0"/>
              </a:rPr>
              <a:t> 2020</a:t>
            </a:r>
            <a:r>
              <a:rPr lang="ro-RO" sz="1400" b="1" dirty="0" smtClean="0">
                <a:latin typeface="Bahnschrift" pitchFamily="34" charset="0"/>
              </a:rPr>
              <a:t>, dar </a:t>
            </a:r>
            <a:r>
              <a:rPr lang="en-US" sz="1400" b="1" dirty="0" smtClean="0">
                <a:latin typeface="Bahnschrift" pitchFamily="34" charset="0"/>
              </a:rPr>
              <a:t> </a:t>
            </a:r>
            <a:endParaRPr lang="en-US" sz="1400" dirty="0" smtClean="0">
              <a:latin typeface="Bahnschrift" pitchFamily="34" charset="0"/>
            </a:endParaRPr>
          </a:p>
          <a:p>
            <a:r>
              <a:rPr lang="en-US" sz="1400" b="1" dirty="0" err="1" smtClean="0">
                <a:latin typeface="Bahnschrift" pitchFamily="34" charset="0"/>
              </a:rPr>
              <a:t>realizate</a:t>
            </a:r>
            <a:r>
              <a:rPr lang="en-US" sz="1400" b="1" dirty="0" smtClean="0">
                <a:latin typeface="Bahnschrift" pitchFamily="34" charset="0"/>
              </a:rPr>
              <a:t> integral/</a:t>
            </a:r>
            <a:r>
              <a:rPr lang="en-US" sz="1400" b="1" dirty="0" err="1" smtClean="0">
                <a:latin typeface="Bahnschrift" pitchFamily="34" charset="0"/>
              </a:rPr>
              <a:t>parțial</a:t>
            </a:r>
            <a:r>
              <a:rPr lang="ro-RO" sz="1400" b="1" dirty="0" smtClean="0">
                <a:latin typeface="Bahnschrift" pitchFamily="34" charset="0"/>
              </a:rPr>
              <a:t>, inclus</a:t>
            </a:r>
            <a:r>
              <a:rPr lang="en-US" sz="1400" b="1" dirty="0" smtClean="0">
                <a:latin typeface="Bahnschrift" pitchFamily="34" charset="0"/>
              </a:rPr>
              <a:t>e</a:t>
            </a:r>
            <a:r>
              <a:rPr lang="ro-RO" sz="1400" b="1" dirty="0" smtClean="0">
                <a:latin typeface="Bahnschrift" pitchFamily="34" charset="0"/>
              </a:rPr>
              <a:t> în CAEJ Galați</a:t>
            </a:r>
            <a:endParaRPr lang="en-US" sz="1400" dirty="0" smtClean="0">
              <a:latin typeface="Bahnschrift" pitchFamily="34" charset="0"/>
            </a:endParaRPr>
          </a:p>
          <a:p>
            <a:endParaRPr lang="en-US" sz="1400" dirty="0" smtClean="0"/>
          </a:p>
          <a:p>
            <a:endParaRPr lang="ro-RO" sz="1400" b="1" dirty="0" smtClean="0">
              <a:latin typeface="Bahnschrift" pitchFamily="34" charset="0"/>
            </a:endParaRPr>
          </a:p>
          <a:p>
            <a:endParaRPr lang="vi-VN" sz="1400" b="1" dirty="0" smtClean="0">
              <a:latin typeface="Bahnschrif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5776" y="1124744"/>
            <a:ext cx="44644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ahnschrift" pitchFamily="34" charset="0"/>
              </a:rPr>
              <a:t>REUȘITE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5362" name="Picture 2" descr="C:\Users\ISJ-LENOVO\AppData\Local\Microsoft\Windows\INetCache\IE\87E93K0C\diplome-chapeau-g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1124744"/>
            <a:ext cx="1957126" cy="1296144"/>
          </a:xfrm>
          <a:prstGeom prst="rect">
            <a:avLst/>
          </a:prstGeom>
          <a:noFill/>
        </p:spPr>
      </p:pic>
      <p:pic>
        <p:nvPicPr>
          <p:cNvPr id="15364" name="Picture 4" descr="C:\Users\ISJ-LENOVO\AppData\Local\Microsoft\Windows\INetCache\IE\87E93K0C\trophy-1414791_960_720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264" y="692696"/>
            <a:ext cx="1933911" cy="1879104"/>
          </a:xfrm>
          <a:prstGeom prst="rect">
            <a:avLst/>
          </a:prstGeom>
          <a:noFill/>
        </p:spPr>
      </p:pic>
      <p:pic>
        <p:nvPicPr>
          <p:cNvPr id="15365" name="Picture 5" descr="C:\Users\ISJ-LENOVO\AppData\Local\Microsoft\Windows\INetCache\IE\2JAIK8VX\teambuilding43[1]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76256" y="4797152"/>
            <a:ext cx="1661542" cy="1341797"/>
          </a:xfrm>
          <a:prstGeom prst="rect">
            <a:avLst/>
          </a:prstGeom>
          <a:noFill/>
        </p:spPr>
      </p:pic>
      <p:pic>
        <p:nvPicPr>
          <p:cNvPr id="15373" name="Picture 13" descr="C:\Users\ISJ-LENOVO\AppData\Local\Microsoft\Windows\INetCache\IE\8RXARXHA\d5ervst-8f5ff3a4-51d7-4429-a866-a1f235103489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9592" y="5301208"/>
            <a:ext cx="1512168" cy="94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ISJ-LENOVO\AppData\Local\Microsoft\Windows\INetCache\IE\KYGQ1DNM\exam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87151">
            <a:off x="6492792" y="528411"/>
            <a:ext cx="2505798" cy="129614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23528" y="260648"/>
            <a:ext cx="5227713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ro-RO" sz="2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ahnschrift" pitchFamily="34" charset="0"/>
              </a:rPr>
              <a:t>Evaluarea Națională - un nou format</a:t>
            </a:r>
            <a:endParaRPr lang="en-US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124744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LA PROBA</a:t>
            </a:r>
            <a:r>
              <a:rPr lang="ro-RO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DE </a:t>
            </a:r>
            <a:r>
              <a:rPr lang="ro-RO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L</a:t>
            </a:r>
            <a:r>
              <a:rPr lang="vi-V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IMB</a:t>
            </a:r>
            <a:r>
              <a:rPr lang="ro-RO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A </a:t>
            </a:r>
            <a:r>
              <a:rPr lang="vi-V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ŞI LITERATUR</a:t>
            </a:r>
            <a:r>
              <a:rPr lang="ro-RO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A </a:t>
            </a:r>
            <a:r>
              <a:rPr lang="vi-V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ROMÂNĂ</a:t>
            </a:r>
            <a:endParaRPr lang="ro-RO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  <a:p>
            <a:endParaRPr lang="ro-R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  <a:p>
            <a:pPr algn="ctr"/>
            <a:r>
              <a:rPr lang="ro-RO" sz="1600" b="1" i="1" dirty="0" smtClean="0">
                <a:solidFill>
                  <a:srgbClr val="00B0F0"/>
                </a:solidFill>
                <a:latin typeface="Bahnschrift" pitchFamily="34" charset="0"/>
              </a:rPr>
              <a:t>La nivel național </a:t>
            </a:r>
            <a:r>
              <a:rPr lang="ro-RO" sz="1600" b="1" dirty="0" smtClean="0">
                <a:latin typeface="Bahnschrift" pitchFamily="34" charset="0"/>
              </a:rPr>
              <a:t>:      </a:t>
            </a:r>
            <a:r>
              <a:rPr lang="fr-FR" sz="1600" dirty="0" smtClean="0">
                <a:latin typeface="Bahnschrift" pitchFamily="34" charset="0"/>
              </a:rPr>
              <a:t>103.836 </a:t>
            </a:r>
            <a:r>
              <a:rPr lang="fr-FR" sz="1600" dirty="0" err="1" smtClean="0">
                <a:latin typeface="Bahnschrift" pitchFamily="34" charset="0"/>
              </a:rPr>
              <a:t>candidaţi</a:t>
            </a:r>
            <a:r>
              <a:rPr lang="ro-RO" sz="1600" dirty="0" smtClean="0">
                <a:latin typeface="Bahnschrift" pitchFamily="34" charset="0"/>
              </a:rPr>
              <a:t> </a:t>
            </a:r>
            <a:r>
              <a:rPr lang="fr-FR" sz="1600" b="1" dirty="0" smtClean="0">
                <a:latin typeface="Bahnschrift" pitchFamily="34" charset="0"/>
              </a:rPr>
              <a:t>(84,0%) </a:t>
            </a:r>
            <a:r>
              <a:rPr lang="fr-FR" sz="1600" dirty="0" smtClean="0">
                <a:latin typeface="Bahnschrift" pitchFamily="34" charset="0"/>
              </a:rPr>
              <a:t>au note peste 5</a:t>
            </a:r>
          </a:p>
          <a:p>
            <a:pPr algn="ctr"/>
            <a:r>
              <a:rPr lang="en-US" sz="1600" u="sng" dirty="0" smtClean="0">
                <a:latin typeface="Bahnschrift" pitchFamily="34" charset="0"/>
              </a:rPr>
              <a:t>482</a:t>
            </a:r>
            <a:r>
              <a:rPr lang="ro-RO" sz="1600" u="sng" dirty="0" smtClean="0">
                <a:latin typeface="Bahnschrift" pitchFamily="34" charset="0"/>
              </a:rPr>
              <a:t> </a:t>
            </a:r>
            <a:r>
              <a:rPr lang="en-US" sz="1600" u="sng" dirty="0" err="1" smtClean="0">
                <a:latin typeface="Bahnschrift" pitchFamily="34" charset="0"/>
              </a:rPr>
              <a:t>candidaţi</a:t>
            </a:r>
            <a:r>
              <a:rPr lang="ro-RO" sz="1600" u="sng" dirty="0" smtClean="0">
                <a:latin typeface="Bahnschrift" pitchFamily="34" charset="0"/>
              </a:rPr>
              <a:t> </a:t>
            </a:r>
            <a:r>
              <a:rPr lang="en-US" sz="1600" dirty="0" smtClean="0">
                <a:latin typeface="Bahnschrift" pitchFamily="34" charset="0"/>
              </a:rPr>
              <a:t>au </a:t>
            </a:r>
            <a:r>
              <a:rPr lang="en-US" sz="1600" dirty="0" err="1" smtClean="0">
                <a:latin typeface="Bahnschrift" pitchFamily="34" charset="0"/>
              </a:rPr>
              <a:t>obţinut</a:t>
            </a:r>
            <a:r>
              <a:rPr lang="ro-RO" sz="1600" dirty="0" smtClean="0">
                <a:latin typeface="Bahnschrift" pitchFamily="34" charset="0"/>
              </a:rPr>
              <a:t> </a:t>
            </a:r>
            <a:r>
              <a:rPr lang="en-US" sz="1600" u="sng" dirty="0" smtClean="0">
                <a:latin typeface="Bahnschrift" pitchFamily="34" charset="0"/>
              </a:rPr>
              <a:t>nota 10</a:t>
            </a:r>
            <a:endParaRPr lang="ro-RO" sz="1600" u="sng" dirty="0" smtClean="0">
              <a:latin typeface="Bahnschrift" pitchFamily="34" charset="0"/>
            </a:endParaRPr>
          </a:p>
          <a:p>
            <a:pPr algn="ctr"/>
            <a:endParaRPr lang="ro-RO" sz="1600" u="sng" dirty="0" smtClean="0"/>
          </a:p>
          <a:p>
            <a:pPr algn="ctr"/>
            <a:endParaRPr lang="ro-RO" sz="1600" u="sng" dirty="0" smtClean="0"/>
          </a:p>
          <a:p>
            <a:pPr algn="ctr"/>
            <a:endParaRPr lang="ro-RO" sz="1600" u="sng" dirty="0" smtClean="0"/>
          </a:p>
          <a:p>
            <a:pPr algn="ctr"/>
            <a:endParaRPr lang="ro-RO" sz="1600" u="sng" dirty="0" smtClean="0"/>
          </a:p>
          <a:p>
            <a:pPr algn="ctr"/>
            <a:endParaRPr lang="ro-RO" sz="1600" u="sng" dirty="0" smtClean="0"/>
          </a:p>
          <a:p>
            <a:pPr algn="ctr"/>
            <a:endParaRPr lang="ro-RO" sz="1600" u="sng" dirty="0" smtClean="0"/>
          </a:p>
          <a:p>
            <a:pPr algn="ctr"/>
            <a:endParaRPr lang="ro-RO" sz="1600" u="sng" dirty="0" smtClean="0"/>
          </a:p>
          <a:p>
            <a:pPr algn="ctr"/>
            <a:endParaRPr lang="ro-RO" sz="1600" u="sng" dirty="0" smtClean="0"/>
          </a:p>
          <a:p>
            <a:pPr algn="ctr"/>
            <a:endParaRPr lang="ro-RO" sz="1600" u="sng" dirty="0" smtClean="0"/>
          </a:p>
          <a:p>
            <a:pPr algn="ctr"/>
            <a:endParaRPr lang="ro-RO" sz="1600" u="sng" dirty="0" smtClean="0"/>
          </a:p>
          <a:p>
            <a:pPr algn="ctr"/>
            <a:endParaRPr lang="ro-RO" sz="1600" dirty="0" smtClean="0"/>
          </a:p>
          <a:p>
            <a:pPr algn="ctr"/>
            <a:r>
              <a:rPr lang="ro-RO" sz="1600" b="1" i="1" dirty="0" smtClean="0">
                <a:solidFill>
                  <a:srgbClr val="00B0F0"/>
                </a:solidFill>
                <a:latin typeface="Bahnschrift" pitchFamily="34" charset="0"/>
              </a:rPr>
              <a:t>La nivel județean:    </a:t>
            </a:r>
            <a:r>
              <a:rPr lang="ro-RO" sz="1600" dirty="0" smtClean="0">
                <a:latin typeface="Bahnschrift" pitchFamily="34" charset="0"/>
              </a:rPr>
              <a:t>3004 candidați </a:t>
            </a:r>
            <a:r>
              <a:rPr lang="ro-RO" sz="1600" b="1" dirty="0" smtClean="0">
                <a:latin typeface="Bahnschrift" pitchFamily="34" charset="0"/>
              </a:rPr>
              <a:t>(89,9%) </a:t>
            </a:r>
            <a:r>
              <a:rPr lang="ro-RO" sz="1600" dirty="0" smtClean="0">
                <a:latin typeface="Bahnschrift" pitchFamily="34" charset="0"/>
              </a:rPr>
              <a:t>au note peste 5</a:t>
            </a:r>
          </a:p>
          <a:p>
            <a:pPr algn="ctr"/>
            <a:r>
              <a:rPr lang="ro-RO" sz="1600" u="sng" dirty="0" smtClean="0">
                <a:latin typeface="Bahnschrift" pitchFamily="34" charset="0"/>
              </a:rPr>
              <a:t>26 candidați </a:t>
            </a:r>
            <a:r>
              <a:rPr lang="ro-RO" sz="1600" dirty="0" smtClean="0">
                <a:latin typeface="Bahnschrift" pitchFamily="34" charset="0"/>
              </a:rPr>
              <a:t>au obținut </a:t>
            </a:r>
            <a:r>
              <a:rPr lang="ro-RO" sz="1600" u="sng" dirty="0" smtClean="0">
                <a:latin typeface="Bahnschrift" pitchFamily="34" charset="0"/>
              </a:rPr>
              <a:t>nota 10</a:t>
            </a:r>
          </a:p>
          <a:p>
            <a:pPr algn="ctr"/>
            <a:endParaRPr lang="ro-RO" sz="1600" u="sng" dirty="0" smtClean="0">
              <a:latin typeface="Bahnschrift" pitchFamily="34" charset="0"/>
            </a:endParaRPr>
          </a:p>
          <a:p>
            <a:pPr algn="ctr"/>
            <a:r>
              <a:rPr lang="ro-R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Contestații Galați: </a:t>
            </a:r>
            <a:r>
              <a:rPr lang="ro-RO" sz="1600" u="sng" dirty="0" smtClean="0">
                <a:latin typeface="Bahnschrift" pitchFamily="34" charset="0"/>
              </a:rPr>
              <a:t>374 cereri</a:t>
            </a:r>
            <a:r>
              <a:rPr lang="ro-RO" sz="1600" dirty="0" smtClean="0">
                <a:latin typeface="Bahnschrift" pitchFamily="34" charset="0"/>
              </a:rPr>
              <a:t>, dintre care: </a:t>
            </a:r>
            <a:r>
              <a:rPr lang="fr-FR" sz="1600" dirty="0" smtClean="0">
                <a:latin typeface="Bahnschrift" pitchFamily="34" charset="0"/>
              </a:rPr>
              <a:t>237 </a:t>
            </a:r>
            <a:r>
              <a:rPr lang="ro-RO" sz="1600" dirty="0" smtClean="0">
                <a:latin typeface="Bahnschrift" pitchFamily="34" charset="0"/>
              </a:rPr>
              <a:t>soluționate pozitiv(63%), 120 – soluționate negativ (32%), 17 </a:t>
            </a:r>
            <a:r>
              <a:rPr lang="ro-RO" sz="1600" smtClean="0">
                <a:latin typeface="Bahnschrift" pitchFamily="34" charset="0"/>
              </a:rPr>
              <a:t>– același </a:t>
            </a:r>
            <a:r>
              <a:rPr lang="ro-RO" sz="1600" dirty="0" smtClean="0">
                <a:latin typeface="Bahnschrift" pitchFamily="34" charset="0"/>
              </a:rPr>
              <a:t>punctaj (5%)</a:t>
            </a:r>
            <a:endParaRPr lang="ro-RO" sz="1600" u="sng" dirty="0" smtClean="0">
              <a:latin typeface="Bahnschrift" pitchFamily="34" charset="0"/>
            </a:endParaRPr>
          </a:p>
          <a:p>
            <a:endParaRPr lang="ro-RO" b="1" dirty="0" smtClean="0">
              <a:latin typeface="Bahnschrift" pitchFamily="34" charset="0"/>
            </a:endParaRPr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5607" t="16971" r="21157" b="13669"/>
          <a:stretch>
            <a:fillRect/>
          </a:stretch>
        </p:blipFill>
        <p:spPr bwMode="auto">
          <a:xfrm>
            <a:off x="1475656" y="2204864"/>
            <a:ext cx="626469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7668" t="44139" r="65944" b="10192"/>
          <a:stretch>
            <a:fillRect/>
          </a:stretch>
        </p:blipFill>
        <p:spPr bwMode="auto">
          <a:xfrm>
            <a:off x="683568" y="2060848"/>
            <a:ext cx="468052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03648" y="476672"/>
            <a:ext cx="62646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ahnschrift" pitchFamily="34" charset="0"/>
              </a:rPr>
              <a:t>Concluzii CNPEE</a:t>
            </a:r>
            <a:endParaRPr lang="en-U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7411" name="Picture 3" descr="C:\Users\ISJ-LENOVO\AppData\Local\Microsoft\Windows\INetCache\IE\8RXARXHA\853px-OOjs_UI_icon_alert-warning-black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40152" y="3861048"/>
            <a:ext cx="2479306" cy="2232248"/>
          </a:xfrm>
          <a:prstGeom prst="rect">
            <a:avLst/>
          </a:prstGeom>
          <a:noFill/>
        </p:spPr>
      </p:pic>
      <p:pic>
        <p:nvPicPr>
          <p:cNvPr id="17412" name="Picture 4" descr="C:\Users\ISJ-LENOVO\AppData\Local\Microsoft\Windows\INetCache\IE\8RXARXHA\1024px-NeXT_logo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268760"/>
            <a:ext cx="295232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5500" t="29459" r="22875" b="6930"/>
          <a:stretch>
            <a:fillRect/>
          </a:stretch>
        </p:blipFill>
        <p:spPr bwMode="auto">
          <a:xfrm>
            <a:off x="827584" y="1124744"/>
            <a:ext cx="806489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159278" y="332656"/>
            <a:ext cx="6699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ahnschrift Condensed" pitchFamily="34" charset="0"/>
              </a:rPr>
              <a:t>Bacalaureat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ahnschrift Condensed" pitchFamily="34" charset="0"/>
              </a:rPr>
              <a:t> – </a:t>
            </a:r>
            <a:r>
              <a:rPr lang="ro-RO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ahnschrift Condensed" pitchFamily="34" charset="0"/>
              </a:rPr>
              <a:t>rezultate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9" name="Picture 5" descr="C:\Users\ISJ-LENOVO\AppData\Local\Microsoft\Windows\INetCache\IE\KYGQ1DNM\1920px-Fountain_pen_writing_(literacy)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892835">
            <a:off x="437391" y="1656137"/>
            <a:ext cx="1626218" cy="1192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2735" t="26880" r="21157" b="11467"/>
          <a:stretch>
            <a:fillRect/>
          </a:stretch>
        </p:blipFill>
        <p:spPr bwMode="auto">
          <a:xfrm>
            <a:off x="188513" y="908720"/>
            <a:ext cx="8795263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ISJ-LENOVO\AppData\Local\Microsoft\Windows\INetCache\IE\8RXARXHA\result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60648"/>
            <a:ext cx="162018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hnschrift Condensed" pitchFamily="34" charset="0"/>
              </a:rPr>
              <a:t>B. Anul școlar 2021-2022 – DIRECȚII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hnschrift Condense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5234136"/>
          </a:xfrm>
        </p:spPr>
        <p:txBody>
          <a:bodyPr>
            <a:normAutofit fontScale="62500" lnSpcReduction="20000"/>
          </a:bodyPr>
          <a:lstStyle/>
          <a:p>
            <a:endParaRPr lang="ro-RO" b="1" dirty="0" smtClean="0"/>
          </a:p>
          <a:p>
            <a:pPr algn="ctr"/>
            <a:r>
              <a:rPr lang="vi-VN" sz="3400" b="1" dirty="0" smtClean="0"/>
              <a:t> </a:t>
            </a:r>
            <a:r>
              <a:rPr lang="vi-VN" sz="3400" b="1" dirty="0" smtClean="0">
                <a:solidFill>
                  <a:srgbClr val="FF0000"/>
                </a:solidFill>
                <a:latin typeface="Bahnschrift Condensed" pitchFamily="34" charset="0"/>
              </a:rPr>
              <a:t>Priorități ale educației pentru anul școlar 2021-2022</a:t>
            </a:r>
            <a:endParaRPr lang="ro-RO" sz="3400" b="1" dirty="0" smtClean="0">
              <a:solidFill>
                <a:srgbClr val="FF0000"/>
              </a:solidFill>
              <a:latin typeface="Bahnschrift Condensed" pitchFamily="34" charset="0"/>
            </a:endParaRPr>
          </a:p>
          <a:p>
            <a:pPr algn="ctr"/>
            <a:endParaRPr lang="vi-VN" sz="3400" b="1" dirty="0" smtClean="0">
              <a:solidFill>
                <a:srgbClr val="FF0000"/>
              </a:solidFill>
              <a:latin typeface="Bahnschrift Condensed" pitchFamily="34" charset="0"/>
            </a:endParaRPr>
          </a:p>
          <a:p>
            <a:pPr algn="just"/>
            <a:r>
              <a:rPr lang="vi-VN" dirty="0" smtClean="0">
                <a:latin typeface="Bahnschrift Condensed" pitchFamily="34" charset="0"/>
              </a:rPr>
              <a:t>1. </a:t>
            </a:r>
            <a:r>
              <a:rPr lang="ro-RO" dirty="0" smtClean="0">
                <a:latin typeface="Bahnschrift Condensed" pitchFamily="34" charset="0"/>
              </a:rPr>
              <a:t> </a:t>
            </a:r>
            <a:r>
              <a:rPr lang="vi-VN" b="1" dirty="0" smtClean="0">
                <a:latin typeface="Bahnschrift Condensed" pitchFamily="34" charset="0"/>
              </a:rPr>
              <a:t>Contextul </a:t>
            </a:r>
            <a:r>
              <a:rPr lang="vi-VN" b="1" dirty="0" smtClean="0">
                <a:latin typeface="Bahnschrift Condensed" pitchFamily="34" charset="0"/>
              </a:rPr>
              <a:t>educativ și sanitar </a:t>
            </a:r>
            <a:r>
              <a:rPr lang="vi-VN" dirty="0" smtClean="0">
                <a:latin typeface="Bahnschrift Condensed" pitchFamily="34" charset="0"/>
              </a:rPr>
              <a:t>în care se va desfășura activitatea în anul școlar  2021-2022, ca urmare a evoluției pandemiei de COVID-19. </a:t>
            </a:r>
          </a:p>
          <a:p>
            <a:pPr algn="just"/>
            <a:r>
              <a:rPr lang="en-US" dirty="0" smtClean="0">
                <a:latin typeface="Bahnschrift Condensed" pitchFamily="34" charset="0"/>
              </a:rPr>
              <a:t>2.</a:t>
            </a:r>
            <a:r>
              <a:rPr lang="ro-RO" dirty="0" smtClean="0">
                <a:latin typeface="Bahnschrift Condensed" pitchFamily="34" charset="0"/>
              </a:rPr>
              <a:t> </a:t>
            </a:r>
            <a:r>
              <a:rPr lang="en-US" b="1" i="1" dirty="0" err="1" smtClean="0">
                <a:latin typeface="Bahnschrift Condensed" pitchFamily="34" charset="0"/>
              </a:rPr>
              <a:t>Repere</a:t>
            </a:r>
            <a:r>
              <a:rPr lang="en-US" b="1" i="1" dirty="0" smtClean="0">
                <a:latin typeface="Bahnschrift Condensed" pitchFamily="34" charset="0"/>
              </a:rPr>
              <a:t> </a:t>
            </a:r>
            <a:r>
              <a:rPr lang="en-US" b="1" i="1" dirty="0" err="1" smtClean="0">
                <a:latin typeface="Bahnschrift Condensed" pitchFamily="34" charset="0"/>
              </a:rPr>
              <a:t>metodologice</a:t>
            </a:r>
            <a:r>
              <a:rPr lang="en-US" b="1" i="1" dirty="0" smtClean="0">
                <a:latin typeface="Bahnschrift Condensed" pitchFamily="34" charset="0"/>
              </a:rPr>
              <a:t> </a:t>
            </a:r>
            <a:r>
              <a:rPr lang="en-US" i="1" dirty="0" err="1" smtClean="0">
                <a:latin typeface="Bahnschrift Condensed" pitchFamily="34" charset="0"/>
              </a:rPr>
              <a:t>pentru</a:t>
            </a:r>
            <a:r>
              <a:rPr lang="en-US" i="1" dirty="0" smtClean="0">
                <a:latin typeface="Bahnschrift Condensed" pitchFamily="34" charset="0"/>
              </a:rPr>
              <a:t> </a:t>
            </a:r>
            <a:r>
              <a:rPr lang="en-US" i="1" dirty="0" err="1" smtClean="0">
                <a:latin typeface="Bahnschrift Condensed" pitchFamily="34" charset="0"/>
              </a:rPr>
              <a:t>aplicarea</a:t>
            </a:r>
            <a:r>
              <a:rPr lang="en-US" i="1" dirty="0" smtClean="0">
                <a:latin typeface="Bahnschrift Condensed" pitchFamily="34" charset="0"/>
              </a:rPr>
              <a:t> </a:t>
            </a:r>
            <a:r>
              <a:rPr lang="en-US" i="1" dirty="0" err="1" smtClean="0">
                <a:latin typeface="Bahnschrift Condensed" pitchFamily="34" charset="0"/>
              </a:rPr>
              <a:t>curriculumului</a:t>
            </a:r>
            <a:r>
              <a:rPr lang="en-US" i="1" dirty="0" smtClean="0">
                <a:latin typeface="Bahnschrift Condensed" pitchFamily="34" charset="0"/>
              </a:rPr>
              <a:t> la </a:t>
            </a:r>
            <a:r>
              <a:rPr lang="en-US" i="1" dirty="0" err="1" smtClean="0">
                <a:latin typeface="Bahnschrift Condensed" pitchFamily="34" charset="0"/>
              </a:rPr>
              <a:t>clasa</a:t>
            </a:r>
            <a:r>
              <a:rPr lang="en-US" i="1" dirty="0" smtClean="0">
                <a:latin typeface="Bahnschrift Condensed" pitchFamily="34" charset="0"/>
              </a:rPr>
              <a:t> a IX-a </a:t>
            </a:r>
            <a:r>
              <a:rPr lang="en-US" i="1" dirty="0" err="1" smtClean="0">
                <a:latin typeface="Bahnschrift Condensed" pitchFamily="34" charset="0"/>
              </a:rPr>
              <a:t>în</a:t>
            </a:r>
            <a:r>
              <a:rPr lang="en-US" i="1" dirty="0" smtClean="0">
                <a:latin typeface="Bahnschrift Condensed" pitchFamily="34" charset="0"/>
              </a:rPr>
              <a:t> </a:t>
            </a:r>
            <a:r>
              <a:rPr lang="en-US" i="1" dirty="0" err="1" smtClean="0">
                <a:latin typeface="Bahnschrift Condensed" pitchFamily="34" charset="0"/>
              </a:rPr>
              <a:t>anul</a:t>
            </a:r>
            <a:r>
              <a:rPr lang="en-US" i="1" dirty="0" smtClean="0">
                <a:latin typeface="Bahnschrift Condensed" pitchFamily="34" charset="0"/>
              </a:rPr>
              <a:t> </a:t>
            </a:r>
            <a:r>
              <a:rPr lang="en-US" i="1" dirty="0" err="1" smtClean="0">
                <a:latin typeface="Bahnschrift Condensed" pitchFamily="34" charset="0"/>
              </a:rPr>
              <a:t>școlar</a:t>
            </a:r>
            <a:r>
              <a:rPr lang="en-US" i="1" dirty="0" smtClean="0">
                <a:latin typeface="Bahnschrift Condensed" pitchFamily="34" charset="0"/>
              </a:rPr>
              <a:t> 2021-2022. </a:t>
            </a:r>
            <a:r>
              <a:rPr lang="en-US" dirty="0" err="1" smtClean="0">
                <a:latin typeface="Bahnschrift Condensed" pitchFamily="34" charset="0"/>
              </a:rPr>
              <a:t>Prezentarea</a:t>
            </a:r>
            <a:r>
              <a:rPr lang="en-US" dirty="0" smtClean="0">
                <a:latin typeface="Bahnschrift Condensed" pitchFamily="34" charset="0"/>
              </a:rPr>
              <a:t> </a:t>
            </a:r>
            <a:r>
              <a:rPr lang="en-US" dirty="0" err="1" smtClean="0">
                <a:latin typeface="Bahnschrift Condensed" pitchFamily="34" charset="0"/>
              </a:rPr>
              <a:t>ghidurilor</a:t>
            </a:r>
            <a:r>
              <a:rPr lang="en-US" dirty="0" smtClean="0">
                <a:latin typeface="Bahnschrift Condensed" pitchFamily="34" charset="0"/>
              </a:rPr>
              <a:t>  </a:t>
            </a:r>
            <a:r>
              <a:rPr lang="en-US" dirty="0" err="1" smtClean="0">
                <a:latin typeface="Bahnschrift Condensed" pitchFamily="34" charset="0"/>
              </a:rPr>
              <a:t>metodologice</a:t>
            </a:r>
            <a:r>
              <a:rPr lang="en-US" dirty="0" smtClean="0">
                <a:latin typeface="Bahnschrift Condensed" pitchFamily="34" charset="0"/>
              </a:rPr>
              <a:t> </a:t>
            </a:r>
            <a:r>
              <a:rPr lang="en-US" dirty="0" err="1" smtClean="0">
                <a:latin typeface="Bahnschrift Condensed" pitchFamily="34" charset="0"/>
              </a:rPr>
              <a:t>pe</a:t>
            </a:r>
            <a:r>
              <a:rPr lang="en-US" dirty="0" smtClean="0">
                <a:latin typeface="Bahnschrift Condensed" pitchFamily="34" charset="0"/>
              </a:rPr>
              <a:t> discipline, </a:t>
            </a:r>
            <a:r>
              <a:rPr lang="en-US" dirty="0" err="1" smtClean="0">
                <a:latin typeface="Bahnschrift Condensed" pitchFamily="34" charset="0"/>
              </a:rPr>
              <a:t>destinate</a:t>
            </a:r>
            <a:r>
              <a:rPr lang="en-US" dirty="0" smtClean="0">
                <a:latin typeface="Bahnschrift Condensed" pitchFamily="34" charset="0"/>
              </a:rPr>
              <a:t> </a:t>
            </a:r>
            <a:r>
              <a:rPr lang="en-US" dirty="0" err="1" smtClean="0">
                <a:latin typeface="Bahnschrift Condensed" pitchFamily="34" charset="0"/>
              </a:rPr>
              <a:t>cadrelor</a:t>
            </a:r>
            <a:r>
              <a:rPr lang="en-US" dirty="0" smtClean="0">
                <a:latin typeface="Bahnschrift Condensed" pitchFamily="34" charset="0"/>
              </a:rPr>
              <a:t> </a:t>
            </a:r>
            <a:r>
              <a:rPr lang="en-US" dirty="0" err="1" smtClean="0">
                <a:latin typeface="Bahnschrift Condensed" pitchFamily="34" charset="0"/>
              </a:rPr>
              <a:t>didactice</a:t>
            </a:r>
            <a:r>
              <a:rPr lang="en-US" dirty="0" smtClean="0">
                <a:latin typeface="Bahnschrift Condensed" pitchFamily="34" charset="0"/>
              </a:rPr>
              <a:t>.</a:t>
            </a:r>
          </a:p>
          <a:p>
            <a:pPr algn="just"/>
            <a:r>
              <a:rPr lang="vi-VN" dirty="0" smtClean="0">
                <a:latin typeface="Bahnschrift Condensed" pitchFamily="34" charset="0"/>
              </a:rPr>
              <a:t>3</a:t>
            </a:r>
            <a:r>
              <a:rPr lang="vi-VN" b="1" dirty="0" smtClean="0">
                <a:latin typeface="Bahnschrift Condensed" pitchFamily="34" charset="0"/>
              </a:rPr>
              <a:t>.</a:t>
            </a:r>
            <a:r>
              <a:rPr lang="ro-RO" b="1" dirty="0" smtClean="0">
                <a:latin typeface="Bahnschrift Condensed" pitchFamily="34" charset="0"/>
              </a:rPr>
              <a:t> </a:t>
            </a:r>
            <a:r>
              <a:rPr lang="vi-VN" b="1" dirty="0" smtClean="0">
                <a:latin typeface="Bahnschrift Condensed" pitchFamily="34" charset="0"/>
              </a:rPr>
              <a:t>Utilizarea metodelor moderne de predare–învățare–evaluare diferențiate</a:t>
            </a:r>
            <a:r>
              <a:rPr lang="vi-VN" dirty="0" smtClean="0">
                <a:latin typeface="Bahnschrift Condensed" pitchFamily="34" charset="0"/>
              </a:rPr>
              <a:t>, conform nevoilor educative ale elevului vizând dezvoltarea gândirii critice, premisă a alfabetizării științifice și diminuării riscului de analfabetism funcțional, în condițiile începerii cursurilor în unitățile de învățământ, respectiv realizarea de activități asistate de tehnologie și internet.</a:t>
            </a:r>
          </a:p>
          <a:p>
            <a:pPr algn="just"/>
            <a:r>
              <a:rPr lang="vi-VN" dirty="0" smtClean="0">
                <a:latin typeface="Bahnschrift Condensed" pitchFamily="34" charset="0"/>
              </a:rPr>
              <a:t>4</a:t>
            </a:r>
            <a:r>
              <a:rPr lang="vi-VN" b="1" dirty="0" smtClean="0">
                <a:latin typeface="Bahnschrift Condensed" pitchFamily="34" charset="0"/>
              </a:rPr>
              <a:t>.</a:t>
            </a:r>
            <a:r>
              <a:rPr lang="ro-RO" b="1" dirty="0" smtClean="0">
                <a:latin typeface="Bahnschrift Condensed" pitchFamily="34" charset="0"/>
              </a:rPr>
              <a:t> </a:t>
            </a:r>
            <a:r>
              <a:rPr lang="vi-VN" b="1" dirty="0" smtClean="0">
                <a:latin typeface="Bahnschrift Condensed" pitchFamily="34" charset="0"/>
              </a:rPr>
              <a:t>Elaborarea și implementarea de programe/proiecte/activități de abilitare curriculară </a:t>
            </a:r>
            <a:r>
              <a:rPr lang="vi-VN" dirty="0" smtClean="0">
                <a:latin typeface="Bahnschrift Condensed" pitchFamily="34" charset="0"/>
              </a:rPr>
              <a:t>pe discipline de studiu/niveluri de studiu, cu accent pe: </a:t>
            </a:r>
            <a:r>
              <a:rPr lang="vi-VN" i="1" dirty="0" smtClean="0">
                <a:latin typeface="Bahnschrift Condensed" pitchFamily="34" charset="0"/>
              </a:rPr>
              <a:t>proiectare curriculară, evaluarea la clasă, evaluarea la examenele naționale și la competițiile școlare, în parteneriat cu centrele de formare județene (CCD).</a:t>
            </a:r>
          </a:p>
          <a:p>
            <a:pPr algn="just"/>
            <a:r>
              <a:rPr lang="vi-VN" dirty="0" smtClean="0">
                <a:latin typeface="Bahnschrift Condensed" pitchFamily="34" charset="0"/>
              </a:rPr>
              <a:t>5</a:t>
            </a:r>
            <a:r>
              <a:rPr lang="vi-VN" dirty="0" smtClean="0">
                <a:latin typeface="Bahnschrift Condensed" pitchFamily="34" charset="0"/>
              </a:rPr>
              <a:t>.</a:t>
            </a:r>
            <a:r>
              <a:rPr lang="ro-RO" dirty="0" smtClean="0">
                <a:latin typeface="Bahnschrift Condensed" pitchFamily="34" charset="0"/>
              </a:rPr>
              <a:t> </a:t>
            </a:r>
            <a:r>
              <a:rPr lang="vi-VN" dirty="0" smtClean="0">
                <a:latin typeface="Bahnschrift Condensed" pitchFamily="34" charset="0"/>
              </a:rPr>
              <a:t> </a:t>
            </a:r>
            <a:r>
              <a:rPr lang="vi-VN" b="1" dirty="0" smtClean="0">
                <a:latin typeface="Bahnschrift Condensed" pitchFamily="34" charset="0"/>
              </a:rPr>
              <a:t>Propuneri privind organizarea și desfășurarea competițiilor și concursurilor școlare </a:t>
            </a:r>
            <a:r>
              <a:rPr lang="vi-VN" dirty="0" smtClean="0">
                <a:latin typeface="Bahnschrift Condensed" pitchFamily="34" charset="0"/>
              </a:rPr>
              <a:t>în anul școlar 2021 –2022. </a:t>
            </a:r>
          </a:p>
          <a:p>
            <a:pPr algn="just"/>
            <a:r>
              <a:rPr lang="vi-VN" dirty="0" smtClean="0">
                <a:latin typeface="Bahnschrift Condensed" pitchFamily="34" charset="0"/>
              </a:rPr>
              <a:t>6. </a:t>
            </a:r>
            <a:r>
              <a:rPr lang="vi-VN" b="1" dirty="0" smtClean="0">
                <a:latin typeface="Bahnschrift Condensed" pitchFamily="34" charset="0"/>
              </a:rPr>
              <a:t>Actualizarea programelor și a regulamentelor specifice pentru competițiile și concursurile școlare </a:t>
            </a:r>
            <a:r>
              <a:rPr lang="vi-VN" dirty="0" smtClean="0">
                <a:latin typeface="Bahnschrift Condensed" pitchFamily="34" charset="0"/>
              </a:rPr>
              <a:t>cu noile programe (la nivel gimnazial) în conformitate cu reforma curriculară. </a:t>
            </a:r>
          </a:p>
          <a:p>
            <a:pPr algn="just"/>
            <a:r>
              <a:rPr lang="vi-VN" dirty="0" smtClean="0">
                <a:latin typeface="Bahnschrift Condensed" pitchFamily="34" charset="0"/>
              </a:rPr>
              <a:t>7. </a:t>
            </a:r>
            <a:r>
              <a:rPr lang="ro-RO" dirty="0" smtClean="0">
                <a:latin typeface="Bahnschrift Condensed" pitchFamily="34" charset="0"/>
              </a:rPr>
              <a:t> </a:t>
            </a:r>
            <a:r>
              <a:rPr lang="vi-VN" b="1" dirty="0" smtClean="0">
                <a:latin typeface="Bahnschrift Condensed" pitchFamily="34" charset="0"/>
              </a:rPr>
              <a:t>Implementarea </a:t>
            </a:r>
            <a:r>
              <a:rPr lang="vi-VN" b="1" dirty="0" smtClean="0">
                <a:latin typeface="Bahnschrift Condensed" pitchFamily="34" charset="0"/>
              </a:rPr>
              <a:t>curriculumului național centrat pe competențe-cheie</a:t>
            </a:r>
            <a:r>
              <a:rPr lang="vi-VN" dirty="0" smtClean="0">
                <a:latin typeface="Bahnschrift Condensed" pitchFamily="34" charset="0"/>
              </a:rPr>
              <a:t>: elemente de noutate promovate în cadrul proiectului ”Curriculum relevant, educație deschisă pentru toți”-</a:t>
            </a:r>
            <a:r>
              <a:rPr lang="ro-RO" dirty="0" smtClean="0">
                <a:latin typeface="Bahnschrift Condensed" pitchFamily="34" charset="0"/>
              </a:rPr>
              <a:t> </a:t>
            </a:r>
            <a:r>
              <a:rPr lang="vi-VN" dirty="0" smtClean="0">
                <a:latin typeface="Bahnschrift Condensed" pitchFamily="34" charset="0"/>
              </a:rPr>
              <a:t>CRED.</a:t>
            </a:r>
            <a:endParaRPr lang="en-US" dirty="0">
              <a:latin typeface="Bahnschrift Condensed" pitchFamily="34" charset="0"/>
            </a:endParaRPr>
          </a:p>
        </p:txBody>
      </p:sp>
      <p:pic>
        <p:nvPicPr>
          <p:cNvPr id="7169" name="Picture 1" descr="C:\Users\ISJ-LENOVO\AppData\Local\Microsoft\Windows\INetCache\IE\KYGQ1DNM\educatio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16632"/>
            <a:ext cx="2062540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47248" cy="144016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o-RO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itchFamily="34" charset="0"/>
              </a:rPr>
              <a:t/>
            </a:r>
            <a:br>
              <a:rPr lang="ro-RO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itchFamily="34" charset="0"/>
              </a:rPr>
            </a:br>
            <a:r>
              <a:rPr lang="ro-RO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itchFamily="34" charset="0"/>
              </a:rPr>
              <a:t/>
            </a:r>
            <a:br>
              <a:rPr lang="ro-RO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itchFamily="34" charset="0"/>
              </a:rPr>
            </a:br>
            <a:r>
              <a:rPr lang="ro-RO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itchFamily="34" charset="0"/>
              </a:rPr>
              <a:t/>
            </a:r>
            <a:br>
              <a:rPr lang="ro-RO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itchFamily="34" charset="0"/>
              </a:rPr>
            </a:br>
            <a:r>
              <a:rPr lang="ro-RO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itchFamily="34" charset="0"/>
              </a:rPr>
              <a:t/>
            </a:r>
            <a:br>
              <a:rPr lang="ro-RO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itchFamily="34" charset="0"/>
              </a:rPr>
            </a:br>
            <a:r>
              <a:rPr lang="ro-RO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itchFamily="34" charset="0"/>
              </a:rPr>
              <a:t/>
            </a:r>
            <a:br>
              <a:rPr lang="ro-RO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itchFamily="34" charset="0"/>
              </a:rPr>
            </a:br>
            <a:r>
              <a:rPr lang="ro-RO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ahnschrift Condensed" pitchFamily="34" charset="0"/>
              </a:rPr>
              <a:t>Examene </a:t>
            </a:r>
            <a:r>
              <a:rPr lang="en-US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ahnschrift Condensed" pitchFamily="34" charset="0"/>
              </a:rPr>
              <a:t>2021 </a:t>
            </a:r>
            <a:r>
              <a:rPr lang="en-US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ahnschrift Condensed" pitchFamily="34" charset="0"/>
              </a:rPr>
              <a:t>- </a:t>
            </a:r>
            <a:r>
              <a:rPr lang="en-US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ahnschrift Condensed" pitchFamily="34" charset="0"/>
              </a:rPr>
              <a:t>2022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39952" y="1219200"/>
            <a:ext cx="4392488" cy="4937760"/>
          </a:xfrm>
        </p:spPr>
        <p:txBody>
          <a:bodyPr>
            <a:normAutofit/>
          </a:bodyPr>
          <a:lstStyle/>
          <a:p>
            <a:endParaRPr lang="ro-RO" dirty="0" smtClean="0"/>
          </a:p>
          <a:p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ro-RO" sz="3000" dirty="0" smtClean="0">
                <a:latin typeface="Bahnschrift Condensed" pitchFamily="34" charset="0"/>
              </a:rPr>
              <a:t> </a:t>
            </a:r>
            <a:r>
              <a:rPr lang="en-US" sz="3000" dirty="0" smtClean="0">
                <a:latin typeface="Bahnschrift Condensed" pitchFamily="34" charset="0"/>
              </a:rPr>
              <a:t>EN </a:t>
            </a:r>
            <a:r>
              <a:rPr lang="en-US" sz="3000" dirty="0" smtClean="0">
                <a:latin typeface="Bahnschrift Condensed" pitchFamily="34" charset="0"/>
              </a:rPr>
              <a:t>– </a:t>
            </a:r>
            <a:r>
              <a:rPr lang="en-US" sz="3000" dirty="0" err="1" smtClean="0">
                <a:latin typeface="Bahnschrift Condensed" pitchFamily="34" charset="0"/>
              </a:rPr>
              <a:t>structura</a:t>
            </a:r>
            <a:r>
              <a:rPr lang="en-US" sz="3000" dirty="0" smtClean="0">
                <a:latin typeface="Bahnschrift Condensed" pitchFamily="34" charset="0"/>
              </a:rPr>
              <a:t> </a:t>
            </a:r>
            <a:r>
              <a:rPr lang="en-US" sz="3000" dirty="0" err="1" smtClean="0">
                <a:latin typeface="Bahnschrift Condensed" pitchFamily="34" charset="0"/>
              </a:rPr>
              <a:t>subiectului</a:t>
            </a:r>
            <a:r>
              <a:rPr lang="en-US" sz="3000" dirty="0" smtClean="0">
                <a:latin typeface="Bahnschrift Condensed" pitchFamily="34" charset="0"/>
              </a:rPr>
              <a:t> - </a:t>
            </a:r>
            <a:r>
              <a:rPr lang="en-US" sz="3000" dirty="0" err="1" smtClean="0">
                <a:latin typeface="Bahnschrift Condensed" pitchFamily="34" charset="0"/>
              </a:rPr>
              <a:t>posibile</a:t>
            </a:r>
            <a:r>
              <a:rPr lang="en-US" sz="3000" dirty="0" smtClean="0">
                <a:latin typeface="Bahnschrift Condensed" pitchFamily="34" charset="0"/>
              </a:rPr>
              <a:t> </a:t>
            </a:r>
            <a:r>
              <a:rPr lang="en-US" sz="3000" dirty="0" err="1" smtClean="0">
                <a:latin typeface="Bahnschrift Condensed" pitchFamily="34" charset="0"/>
              </a:rPr>
              <a:t>schimbări</a:t>
            </a:r>
            <a:r>
              <a:rPr lang="en-US" sz="3000" dirty="0" smtClean="0">
                <a:latin typeface="Bahnschrift Condensed" pitchFamily="34" charset="0"/>
              </a:rPr>
              <a:t> (</a:t>
            </a:r>
            <a:r>
              <a:rPr lang="en-US" sz="3000" dirty="0" err="1" smtClean="0">
                <a:latin typeface="Bahnschrift Condensed" pitchFamily="34" charset="0"/>
              </a:rPr>
              <a:t>oct</a:t>
            </a:r>
            <a:r>
              <a:rPr lang="en-US" sz="3000" dirty="0" smtClean="0">
                <a:latin typeface="Bahnschrift Condensed" pitchFamily="34" charset="0"/>
              </a:rPr>
              <a:t>. - </a:t>
            </a:r>
            <a:r>
              <a:rPr lang="en-US" sz="3000" dirty="0" err="1" smtClean="0">
                <a:latin typeface="Bahnschrift Condensed" pitchFamily="34" charset="0"/>
              </a:rPr>
              <a:t>nov</a:t>
            </a:r>
            <a:r>
              <a:rPr lang="en-US" sz="3000" dirty="0" smtClean="0">
                <a:latin typeface="Bahnschrift Condensed" pitchFamily="34" charset="0"/>
              </a:rPr>
              <a:t>.)</a:t>
            </a:r>
          </a:p>
          <a:p>
            <a:pPr lvl="0">
              <a:buFont typeface="Wingdings" pitchFamily="2" charset="2"/>
              <a:buChar char="Ø"/>
            </a:pPr>
            <a:r>
              <a:rPr lang="ro-RO" sz="3000" dirty="0" smtClean="0">
                <a:latin typeface="Bahnschrift Condensed" pitchFamily="34" charset="0"/>
              </a:rPr>
              <a:t> </a:t>
            </a:r>
            <a:r>
              <a:rPr lang="en-US" sz="3000" dirty="0" smtClean="0">
                <a:latin typeface="Bahnschrift Condensed" pitchFamily="34" charset="0"/>
              </a:rPr>
              <a:t>BAC </a:t>
            </a:r>
            <a:r>
              <a:rPr lang="en-US" sz="3000" dirty="0" smtClean="0">
                <a:latin typeface="Bahnschrift Condensed" pitchFamily="34" charset="0"/>
              </a:rPr>
              <a:t>–  </a:t>
            </a:r>
            <a:r>
              <a:rPr lang="en-US" sz="3000" dirty="0" err="1" smtClean="0">
                <a:latin typeface="Bahnschrift Condensed" pitchFamily="34" charset="0"/>
              </a:rPr>
              <a:t>aceeași</a:t>
            </a:r>
            <a:r>
              <a:rPr lang="en-US" sz="3000" dirty="0" smtClean="0">
                <a:latin typeface="Bahnschrift Condensed" pitchFamily="34" charset="0"/>
              </a:rPr>
              <a:t> </a:t>
            </a:r>
            <a:r>
              <a:rPr lang="en-US" sz="3000" dirty="0" err="1" smtClean="0">
                <a:latin typeface="Bahnschrift Condensed" pitchFamily="34" charset="0"/>
              </a:rPr>
              <a:t>structură</a:t>
            </a:r>
            <a:r>
              <a:rPr lang="en-US" sz="3000" dirty="0" smtClean="0">
                <a:latin typeface="Bahnschrift Condensed" pitchFamily="34" charset="0"/>
              </a:rPr>
              <a:t> a </a:t>
            </a:r>
            <a:r>
              <a:rPr lang="en-US" sz="3000" dirty="0" err="1" smtClean="0">
                <a:latin typeface="Bahnschrift Condensed" pitchFamily="34" charset="0"/>
              </a:rPr>
              <a:t>subiectelor</a:t>
            </a:r>
            <a:endParaRPr lang="en-US" sz="3000" dirty="0" smtClean="0">
              <a:latin typeface="Bahnschrift Condensed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o-RO" sz="3000" dirty="0" smtClean="0">
                <a:latin typeface="Bahnschrift Condensed" pitchFamily="34" charset="0"/>
              </a:rPr>
              <a:t> </a:t>
            </a:r>
            <a:r>
              <a:rPr lang="en-US" sz="3000" dirty="0" err="1" smtClean="0">
                <a:latin typeface="Bahnschrift Condensed" pitchFamily="34" charset="0"/>
              </a:rPr>
              <a:t>Modele</a:t>
            </a:r>
            <a:r>
              <a:rPr lang="en-US" sz="3000" dirty="0" smtClean="0">
                <a:latin typeface="Bahnschrift Condensed" pitchFamily="34" charset="0"/>
              </a:rPr>
              <a:t> </a:t>
            </a:r>
            <a:r>
              <a:rPr lang="en-US" sz="3000" dirty="0" err="1" smtClean="0">
                <a:latin typeface="Bahnschrift Condensed" pitchFamily="34" charset="0"/>
              </a:rPr>
              <a:t>oficiale</a:t>
            </a:r>
            <a:r>
              <a:rPr lang="en-US" sz="3000" dirty="0" smtClean="0">
                <a:latin typeface="Bahnschrift Condensed" pitchFamily="34" charset="0"/>
              </a:rPr>
              <a:t> de </a:t>
            </a:r>
            <a:r>
              <a:rPr lang="en-US" sz="3000" dirty="0" err="1" smtClean="0">
                <a:latin typeface="Bahnschrift Condensed" pitchFamily="34" charset="0"/>
              </a:rPr>
              <a:t>subiecte</a:t>
            </a:r>
            <a:r>
              <a:rPr lang="en-US" sz="3000" dirty="0" smtClean="0">
                <a:latin typeface="Bahnschrift Condensed" pitchFamily="34" charset="0"/>
              </a:rPr>
              <a:t>: 1 </a:t>
            </a:r>
            <a:r>
              <a:rPr lang="en-US" sz="3000" dirty="0" err="1" smtClean="0">
                <a:latin typeface="Bahnschrift Condensed" pitchFamily="34" charset="0"/>
              </a:rPr>
              <a:t>nov</a:t>
            </a:r>
            <a:r>
              <a:rPr lang="en-US" sz="3000" dirty="0" smtClean="0">
                <a:latin typeface="Bahnschrift Condensed" pitchFamily="34" charset="0"/>
              </a:rPr>
              <a:t>.</a:t>
            </a:r>
          </a:p>
          <a:p>
            <a:pPr lvl="0">
              <a:buFont typeface="Wingdings" pitchFamily="2" charset="2"/>
              <a:buChar char="Ø"/>
            </a:pPr>
            <a:r>
              <a:rPr lang="ro-RO" sz="3000" dirty="0" smtClean="0">
                <a:latin typeface="Bahnschrift Condensed" pitchFamily="34" charset="0"/>
              </a:rPr>
              <a:t> </a:t>
            </a:r>
            <a:r>
              <a:rPr lang="en-US" sz="3000" dirty="0" smtClean="0">
                <a:latin typeface="Bahnschrift Condensed" pitchFamily="34" charset="0"/>
              </a:rPr>
              <a:t>Nu </a:t>
            </a:r>
            <a:r>
              <a:rPr lang="en-US" sz="3000" dirty="0" err="1" smtClean="0">
                <a:latin typeface="Bahnschrift Condensed" pitchFamily="34" charset="0"/>
              </a:rPr>
              <a:t>vor</a:t>
            </a:r>
            <a:r>
              <a:rPr lang="en-US" sz="3000" dirty="0" smtClean="0">
                <a:latin typeface="Bahnschrift Condensed" pitchFamily="34" charset="0"/>
              </a:rPr>
              <a:t> </a:t>
            </a:r>
            <a:r>
              <a:rPr lang="en-US" sz="3000" dirty="0" err="1" smtClean="0">
                <a:latin typeface="Bahnschrift Condensed" pitchFamily="34" charset="0"/>
              </a:rPr>
              <a:t>mai</a:t>
            </a:r>
            <a:r>
              <a:rPr lang="en-US" sz="3000" dirty="0" smtClean="0">
                <a:latin typeface="Bahnschrift Condensed" pitchFamily="34" charset="0"/>
              </a:rPr>
              <a:t> </a:t>
            </a:r>
            <a:r>
              <a:rPr lang="en-US" sz="3000" dirty="0" err="1" smtClean="0">
                <a:latin typeface="Bahnschrift Condensed" pitchFamily="34" charset="0"/>
              </a:rPr>
              <a:t>fi</a:t>
            </a:r>
            <a:r>
              <a:rPr lang="en-US" sz="3000" dirty="0" smtClean="0">
                <a:latin typeface="Bahnschrift Condensed" pitchFamily="34" charset="0"/>
              </a:rPr>
              <a:t> </a:t>
            </a:r>
            <a:r>
              <a:rPr lang="en-US" sz="3000" dirty="0" err="1" smtClean="0">
                <a:latin typeface="Bahnschrift Condensed" pitchFamily="34" charset="0"/>
              </a:rPr>
              <a:t>postate</a:t>
            </a:r>
            <a:r>
              <a:rPr lang="en-US" sz="3000" dirty="0" smtClean="0">
                <a:latin typeface="Bahnschrift Condensed" pitchFamily="34" charset="0"/>
              </a:rPr>
              <a:t> </a:t>
            </a:r>
            <a:r>
              <a:rPr lang="en-US" sz="3000" dirty="0" err="1" smtClean="0">
                <a:latin typeface="Bahnschrift Condensed" pitchFamily="34" charset="0"/>
              </a:rPr>
              <a:t>pe</a:t>
            </a:r>
            <a:r>
              <a:rPr lang="en-US" sz="3000" dirty="0" smtClean="0">
                <a:latin typeface="Bahnschrift Condensed" pitchFamily="34" charset="0"/>
              </a:rPr>
              <a:t> site-</a:t>
            </a:r>
            <a:r>
              <a:rPr lang="en-US" sz="3000" dirty="0" err="1" smtClean="0">
                <a:latin typeface="Bahnschrift Condensed" pitchFamily="34" charset="0"/>
              </a:rPr>
              <a:t>ul</a:t>
            </a:r>
            <a:r>
              <a:rPr lang="en-US" sz="3000" dirty="0" smtClean="0">
                <a:latin typeface="Bahnschrift Condensed" pitchFamily="34" charset="0"/>
              </a:rPr>
              <a:t> M.E. </a:t>
            </a:r>
            <a:r>
              <a:rPr lang="en-US" sz="3000" dirty="0" err="1" smtClean="0">
                <a:latin typeface="Bahnschrift Condensed" pitchFamily="34" charset="0"/>
              </a:rPr>
              <a:t>teste</a:t>
            </a:r>
            <a:r>
              <a:rPr lang="en-US" sz="3000" dirty="0" smtClean="0">
                <a:latin typeface="Bahnschrift Condensed" pitchFamily="34" charset="0"/>
              </a:rPr>
              <a:t> de </a:t>
            </a:r>
            <a:r>
              <a:rPr lang="en-US" sz="3000" dirty="0" err="1" smtClean="0">
                <a:latin typeface="Bahnschrift Condensed" pitchFamily="34" charset="0"/>
              </a:rPr>
              <a:t>antrenament</a:t>
            </a:r>
            <a:endParaRPr lang="en-US" sz="3000" dirty="0" smtClean="0">
              <a:latin typeface="Bahnschrift Condensed" pitchFamily="34" charset="0"/>
            </a:endParaRPr>
          </a:p>
          <a:p>
            <a:endParaRPr lang="en-US" dirty="0"/>
          </a:p>
        </p:txBody>
      </p:sp>
      <p:pic>
        <p:nvPicPr>
          <p:cNvPr id="2053" name="Picture 5" descr="Anglia: Examenele GCSE și A-Level, amânate în 2021 | Ziarul Românesc UK -  știri pentru românii din Marea Britan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2856"/>
            <a:ext cx="3024336" cy="3981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552</TotalTime>
  <Words>1226</Words>
  <Application>Microsoft Office PowerPoint</Application>
  <PresentationFormat>On-screen Show (4:3)</PresentationFormat>
  <Paragraphs>185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Origin</vt:lpstr>
      <vt:lpstr>Consfătuire județeană a profesorilor de limba și literatura română</vt:lpstr>
      <vt:lpstr>Slide 2</vt:lpstr>
      <vt:lpstr>Slide 3</vt:lpstr>
      <vt:lpstr>Slide 4</vt:lpstr>
      <vt:lpstr>Slide 5</vt:lpstr>
      <vt:lpstr>Slide 6</vt:lpstr>
      <vt:lpstr>Slide 7</vt:lpstr>
      <vt:lpstr>B. Anul școlar 2021-2022 – DIRECȚII</vt:lpstr>
      <vt:lpstr>     Examene 2021 - 2022  </vt:lpstr>
      <vt:lpstr>   ACTE NORMATIVE</vt:lpstr>
      <vt:lpstr>Slide 11</vt:lpstr>
      <vt:lpstr>Slide 12</vt:lpstr>
      <vt:lpstr>Slide 13</vt:lpstr>
      <vt:lpstr>Slide 14</vt:lpstr>
      <vt:lpstr>Slide 15</vt:lpstr>
      <vt:lpstr>Slide 16</vt:lpstr>
      <vt:lpstr>DEZVOLTARE PROFESIONALĂ</vt:lpstr>
      <vt:lpstr>Slide 18</vt:lpstr>
      <vt:lpstr>Felicitări!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Consfătuire județeană a profesorilor de limba și literatura română</dc:title>
  <dc:creator>ISJ-LENOVO</dc:creator>
  <cp:lastModifiedBy>ISJ-LENOVO</cp:lastModifiedBy>
  <cp:revision>83</cp:revision>
  <dcterms:created xsi:type="dcterms:W3CDTF">2021-09-18T19:05:38Z</dcterms:created>
  <dcterms:modified xsi:type="dcterms:W3CDTF">2021-09-22T14:43:29Z</dcterms:modified>
</cp:coreProperties>
</file>