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Sniglet"/>
      <p:regular r:id="rId19"/>
    </p:embeddedFont>
    <p:embeddedFont>
      <p:font typeface="Arimo"/>
      <p:regular r:id="rId20"/>
      <p:bold r:id="rId21"/>
      <p:italic r:id="rId22"/>
      <p:boldItalic r:id="rId23"/>
    </p:embeddedFont>
    <p:embeddedFont>
      <p:font typeface="ABeeZee"/>
      <p:regular r:id="rId24"/>
      <p:italic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PT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regular.fntdata"/><Relationship Id="rId22" Type="http://schemas.openxmlformats.org/officeDocument/2006/relationships/font" Target="fonts/Arimo-italic.fntdata"/><Relationship Id="rId21" Type="http://schemas.openxmlformats.org/officeDocument/2006/relationships/font" Target="fonts/Arimo-bold.fntdata"/><Relationship Id="rId24" Type="http://schemas.openxmlformats.org/officeDocument/2006/relationships/font" Target="fonts/ABeeZee-regular.fntdata"/><Relationship Id="rId23" Type="http://schemas.openxmlformats.org/officeDocument/2006/relationships/font" Target="fonts/Arim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ABeeZee-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bold.fntdata"/><Relationship Id="rId30" Type="http://schemas.openxmlformats.org/officeDocument/2006/relationships/font" Target="fonts/PTSans-regular.fntdata"/><Relationship Id="rId11" Type="http://schemas.openxmlformats.org/officeDocument/2006/relationships/slide" Target="slides/slide6.xml"/><Relationship Id="rId33" Type="http://schemas.openxmlformats.org/officeDocument/2006/relationships/font" Target="fonts/PTSans-boldItalic.fntdata"/><Relationship Id="rId10" Type="http://schemas.openxmlformats.org/officeDocument/2006/relationships/slide" Target="slides/slide5.xml"/><Relationship Id="rId32" Type="http://schemas.openxmlformats.org/officeDocument/2006/relationships/font" Target="fonts/PT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Snigle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d48025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d48025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412651d4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412651d4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12651d44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412651d4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412651d44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412651d44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412651d44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412651d44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d48025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d48025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d48025ce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d48025ce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d48025ceb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d48025ce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d48025ce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d48025ce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d48025ce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d48025ce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d48025ceb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d48025ce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d48025ce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d48025ce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412651d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412651d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+ 1 column">
  <p:cSld name="2_Title + 1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76" y="1"/>
            <a:ext cx="8229425" cy="4387439"/>
            <a:chOff x="194" y="0"/>
            <a:chExt cx="9143806" cy="5143539"/>
          </a:xfrm>
        </p:grpSpPr>
        <p:sp>
          <p:nvSpPr>
            <p:cNvPr id="52" name="Google Shape;52;p13"/>
            <p:cNvSpPr/>
            <p:nvPr/>
          </p:nvSpPr>
          <p:spPr>
            <a:xfrm flipH="1">
              <a:off x="194" y="0"/>
              <a:ext cx="9143806" cy="5143539"/>
            </a:xfrm>
            <a:custGeom>
              <a:rect b="b" l="l" r="r" t="t"/>
              <a:pathLst>
                <a:path extrusionOk="0" h="98938" w="155679">
                  <a:moveTo>
                    <a:pt x="8624" y="0"/>
                  </a:moveTo>
                  <a:lnTo>
                    <a:pt x="8113" y="899"/>
                  </a:lnTo>
                  <a:lnTo>
                    <a:pt x="7132" y="2713"/>
                  </a:lnTo>
                  <a:lnTo>
                    <a:pt x="6208" y="4543"/>
                  </a:lnTo>
                  <a:lnTo>
                    <a:pt x="5351" y="6406"/>
                  </a:lnTo>
                  <a:lnTo>
                    <a:pt x="4543" y="8286"/>
                  </a:lnTo>
                  <a:lnTo>
                    <a:pt x="3809" y="10191"/>
                  </a:lnTo>
                  <a:lnTo>
                    <a:pt x="3133" y="12120"/>
                  </a:lnTo>
                  <a:lnTo>
                    <a:pt x="2515" y="14066"/>
                  </a:lnTo>
                  <a:lnTo>
                    <a:pt x="1971" y="16036"/>
                  </a:lnTo>
                  <a:lnTo>
                    <a:pt x="1484" y="18023"/>
                  </a:lnTo>
                  <a:lnTo>
                    <a:pt x="1064" y="20027"/>
                  </a:lnTo>
                  <a:lnTo>
                    <a:pt x="717" y="22047"/>
                  </a:lnTo>
                  <a:lnTo>
                    <a:pt x="437" y="24083"/>
                  </a:lnTo>
                  <a:lnTo>
                    <a:pt x="223" y="26136"/>
                  </a:lnTo>
                  <a:lnTo>
                    <a:pt x="74" y="28205"/>
                  </a:lnTo>
                  <a:lnTo>
                    <a:pt x="8" y="30291"/>
                  </a:lnTo>
                  <a:lnTo>
                    <a:pt x="0" y="31339"/>
                  </a:lnTo>
                  <a:lnTo>
                    <a:pt x="8" y="32715"/>
                  </a:lnTo>
                  <a:lnTo>
                    <a:pt x="132" y="35453"/>
                  </a:lnTo>
                  <a:lnTo>
                    <a:pt x="379" y="38157"/>
                  </a:lnTo>
                  <a:lnTo>
                    <a:pt x="750" y="40845"/>
                  </a:lnTo>
                  <a:lnTo>
                    <a:pt x="1228" y="43500"/>
                  </a:lnTo>
                  <a:lnTo>
                    <a:pt x="1830" y="46121"/>
                  </a:lnTo>
                  <a:lnTo>
                    <a:pt x="2548" y="48710"/>
                  </a:lnTo>
                  <a:lnTo>
                    <a:pt x="3372" y="51266"/>
                  </a:lnTo>
                  <a:lnTo>
                    <a:pt x="4304" y="53781"/>
                  </a:lnTo>
                  <a:lnTo>
                    <a:pt x="5343" y="56263"/>
                  </a:lnTo>
                  <a:lnTo>
                    <a:pt x="6489" y="58711"/>
                  </a:lnTo>
                  <a:lnTo>
                    <a:pt x="7734" y="61111"/>
                  </a:lnTo>
                  <a:lnTo>
                    <a:pt x="9086" y="63469"/>
                  </a:lnTo>
                  <a:lnTo>
                    <a:pt x="10537" y="65785"/>
                  </a:lnTo>
                  <a:lnTo>
                    <a:pt x="12079" y="68053"/>
                  </a:lnTo>
                  <a:lnTo>
                    <a:pt x="13719" y="70279"/>
                  </a:lnTo>
                  <a:lnTo>
                    <a:pt x="14577" y="71367"/>
                  </a:lnTo>
                  <a:lnTo>
                    <a:pt x="10438" y="81673"/>
                  </a:lnTo>
                  <a:lnTo>
                    <a:pt x="10438" y="81673"/>
                  </a:lnTo>
                  <a:lnTo>
                    <a:pt x="21296" y="78763"/>
                  </a:lnTo>
                  <a:lnTo>
                    <a:pt x="22121" y="79554"/>
                  </a:lnTo>
                  <a:lnTo>
                    <a:pt x="23803" y="81104"/>
                  </a:lnTo>
                  <a:lnTo>
                    <a:pt x="25542" y="82613"/>
                  </a:lnTo>
                  <a:lnTo>
                    <a:pt x="27332" y="84089"/>
                  </a:lnTo>
                  <a:lnTo>
                    <a:pt x="29162" y="85523"/>
                  </a:lnTo>
                  <a:lnTo>
                    <a:pt x="31050" y="86917"/>
                  </a:lnTo>
                  <a:lnTo>
                    <a:pt x="32987" y="88269"/>
                  </a:lnTo>
                  <a:lnTo>
                    <a:pt x="34966" y="89588"/>
                  </a:lnTo>
                  <a:lnTo>
                    <a:pt x="36986" y="90858"/>
                  </a:lnTo>
                  <a:lnTo>
                    <a:pt x="39056" y="92078"/>
                  </a:lnTo>
                  <a:lnTo>
                    <a:pt x="41175" y="93265"/>
                  </a:lnTo>
                  <a:lnTo>
                    <a:pt x="43326" y="94403"/>
                  </a:lnTo>
                  <a:lnTo>
                    <a:pt x="45520" y="95491"/>
                  </a:lnTo>
                  <a:lnTo>
                    <a:pt x="47754" y="96538"/>
                  </a:lnTo>
                  <a:lnTo>
                    <a:pt x="50029" y="97536"/>
                  </a:lnTo>
                  <a:lnTo>
                    <a:pt x="52338" y="98484"/>
                  </a:lnTo>
                  <a:lnTo>
                    <a:pt x="53509" y="98938"/>
                  </a:lnTo>
                  <a:lnTo>
                    <a:pt x="155678" y="98938"/>
                  </a:lnTo>
                  <a:lnTo>
                    <a:pt x="15567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5240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 flipH="1">
              <a:off x="194" y="0"/>
              <a:ext cx="9143806" cy="5143539"/>
            </a:xfrm>
            <a:custGeom>
              <a:rect b="b" l="l" r="r" t="t"/>
              <a:pathLst>
                <a:path extrusionOk="0" h="98938" w="155679">
                  <a:moveTo>
                    <a:pt x="8624" y="0"/>
                  </a:moveTo>
                  <a:lnTo>
                    <a:pt x="8113" y="899"/>
                  </a:lnTo>
                  <a:lnTo>
                    <a:pt x="7132" y="2713"/>
                  </a:lnTo>
                  <a:lnTo>
                    <a:pt x="6208" y="4543"/>
                  </a:lnTo>
                  <a:lnTo>
                    <a:pt x="5351" y="6406"/>
                  </a:lnTo>
                  <a:lnTo>
                    <a:pt x="4543" y="8286"/>
                  </a:lnTo>
                  <a:lnTo>
                    <a:pt x="3809" y="10191"/>
                  </a:lnTo>
                  <a:lnTo>
                    <a:pt x="3133" y="12120"/>
                  </a:lnTo>
                  <a:lnTo>
                    <a:pt x="2515" y="14066"/>
                  </a:lnTo>
                  <a:lnTo>
                    <a:pt x="1971" y="16036"/>
                  </a:lnTo>
                  <a:lnTo>
                    <a:pt x="1484" y="18023"/>
                  </a:lnTo>
                  <a:lnTo>
                    <a:pt x="1064" y="20027"/>
                  </a:lnTo>
                  <a:lnTo>
                    <a:pt x="717" y="22047"/>
                  </a:lnTo>
                  <a:lnTo>
                    <a:pt x="437" y="24083"/>
                  </a:lnTo>
                  <a:lnTo>
                    <a:pt x="223" y="26136"/>
                  </a:lnTo>
                  <a:lnTo>
                    <a:pt x="74" y="28205"/>
                  </a:lnTo>
                  <a:lnTo>
                    <a:pt x="8" y="30291"/>
                  </a:lnTo>
                  <a:lnTo>
                    <a:pt x="0" y="31339"/>
                  </a:lnTo>
                  <a:lnTo>
                    <a:pt x="8" y="32715"/>
                  </a:lnTo>
                  <a:lnTo>
                    <a:pt x="132" y="35453"/>
                  </a:lnTo>
                  <a:lnTo>
                    <a:pt x="379" y="38157"/>
                  </a:lnTo>
                  <a:lnTo>
                    <a:pt x="750" y="40845"/>
                  </a:lnTo>
                  <a:lnTo>
                    <a:pt x="1228" y="43500"/>
                  </a:lnTo>
                  <a:lnTo>
                    <a:pt x="1830" y="46121"/>
                  </a:lnTo>
                  <a:lnTo>
                    <a:pt x="2548" y="48710"/>
                  </a:lnTo>
                  <a:lnTo>
                    <a:pt x="3372" y="51266"/>
                  </a:lnTo>
                  <a:lnTo>
                    <a:pt x="4304" y="53781"/>
                  </a:lnTo>
                  <a:lnTo>
                    <a:pt x="5343" y="56263"/>
                  </a:lnTo>
                  <a:lnTo>
                    <a:pt x="6489" y="58711"/>
                  </a:lnTo>
                  <a:lnTo>
                    <a:pt x="7734" y="61111"/>
                  </a:lnTo>
                  <a:lnTo>
                    <a:pt x="9086" y="63469"/>
                  </a:lnTo>
                  <a:lnTo>
                    <a:pt x="10537" y="65785"/>
                  </a:lnTo>
                  <a:lnTo>
                    <a:pt x="12079" y="68053"/>
                  </a:lnTo>
                  <a:lnTo>
                    <a:pt x="13719" y="70279"/>
                  </a:lnTo>
                  <a:lnTo>
                    <a:pt x="14577" y="71367"/>
                  </a:lnTo>
                  <a:lnTo>
                    <a:pt x="10438" y="81673"/>
                  </a:lnTo>
                  <a:lnTo>
                    <a:pt x="10438" y="81673"/>
                  </a:lnTo>
                  <a:lnTo>
                    <a:pt x="21296" y="78763"/>
                  </a:lnTo>
                  <a:lnTo>
                    <a:pt x="22121" y="79554"/>
                  </a:lnTo>
                  <a:lnTo>
                    <a:pt x="23803" y="81104"/>
                  </a:lnTo>
                  <a:lnTo>
                    <a:pt x="25542" y="82613"/>
                  </a:lnTo>
                  <a:lnTo>
                    <a:pt x="27332" y="84089"/>
                  </a:lnTo>
                  <a:lnTo>
                    <a:pt x="29162" y="85523"/>
                  </a:lnTo>
                  <a:lnTo>
                    <a:pt x="31050" y="86917"/>
                  </a:lnTo>
                  <a:lnTo>
                    <a:pt x="32987" y="88269"/>
                  </a:lnTo>
                  <a:lnTo>
                    <a:pt x="34966" y="89588"/>
                  </a:lnTo>
                  <a:lnTo>
                    <a:pt x="36986" y="90858"/>
                  </a:lnTo>
                  <a:lnTo>
                    <a:pt x="39056" y="92078"/>
                  </a:lnTo>
                  <a:lnTo>
                    <a:pt x="41175" y="93265"/>
                  </a:lnTo>
                  <a:lnTo>
                    <a:pt x="43326" y="94403"/>
                  </a:lnTo>
                  <a:lnTo>
                    <a:pt x="45520" y="95491"/>
                  </a:lnTo>
                  <a:lnTo>
                    <a:pt x="47754" y="96538"/>
                  </a:lnTo>
                  <a:lnTo>
                    <a:pt x="50029" y="97536"/>
                  </a:lnTo>
                  <a:lnTo>
                    <a:pt x="52338" y="98484"/>
                  </a:lnTo>
                  <a:lnTo>
                    <a:pt x="53509" y="98938"/>
                  </a:lnTo>
                  <a:lnTo>
                    <a:pt x="155678" y="98938"/>
                  </a:lnTo>
                  <a:lnTo>
                    <a:pt x="155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54" name="Google Shape;54;p13"/>
          <p:cNvSpPr txBox="1"/>
          <p:nvPr>
            <p:ph type="title"/>
          </p:nvPr>
        </p:nvSpPr>
        <p:spPr>
          <a:xfrm>
            <a:off x="323824" y="120267"/>
            <a:ext cx="7575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26812" y="865167"/>
            <a:ext cx="75759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None/>
              <a:defRPr b="0" i="0" sz="2400" u="none" cap="none" strike="noStrike">
                <a:solidFill>
                  <a:srgbClr val="474F6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b="0" i="0" sz="2400" u="none" cap="none" strike="noStrik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b="0" i="0" sz="2400" u="none" cap="none" strike="noStrik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b="0" i="0" sz="2400" u="none" cap="none" strike="noStrik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b="0" i="0" sz="2400" u="none" cap="none" strike="noStrik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b="0" i="0" sz="2400" u="none" cap="none" strike="noStrik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●"/>
              <a:defRPr b="0" i="0" sz="2400" u="none" cap="none" strike="noStrik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○"/>
              <a:defRPr b="0" i="0" sz="2400" u="none" cap="none" strike="noStrik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■"/>
              <a:defRPr b="0" i="0" sz="2400" u="none" cap="none" strike="noStrik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>
            <a:off x="0" y="4461165"/>
            <a:ext cx="9144000" cy="682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:\_Clienti\Colgate\_Curente\Oral care\PG1165_Prezentari traininguri\Prezentarile pastel\Logo Colgaqte nou\Colgate_Logo_Lockup_0714-01-fara background.png"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4006" y="4470406"/>
            <a:ext cx="1489143" cy="587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194394" y="111893"/>
            <a:ext cx="8656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9050" lIns="239050" spcFirstLastPara="1" rIns="239050" wrap="square" tIns="2390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10D"/>
              </a:buClr>
              <a:buSzPts val="2800"/>
              <a:buFont typeface="Arial"/>
              <a:buNone/>
              <a:defRPr b="0" i="0" sz="4400" u="none" cap="none" strike="noStrike">
                <a:solidFill>
                  <a:srgbClr val="D3010D"/>
                </a:solidFill>
                <a:latin typeface="Colgate Ready"/>
                <a:ea typeface="Colgate Ready"/>
                <a:cs typeface="Colgate Ready"/>
                <a:sym typeface="Colgate Read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10D"/>
              </a:buClr>
              <a:buSzPts val="4500"/>
              <a:buFont typeface="Arial"/>
              <a:buNone/>
              <a:defRPr b="0" i="0" sz="7200" u="none" cap="none" strike="noStrike">
                <a:solidFill>
                  <a:srgbClr val="D3010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10D"/>
              </a:buClr>
              <a:buSzPts val="4500"/>
              <a:buFont typeface="Arial"/>
              <a:buNone/>
              <a:defRPr b="0" i="0" sz="7200" u="none" cap="none" strike="noStrike">
                <a:solidFill>
                  <a:srgbClr val="D3010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10D"/>
              </a:buClr>
              <a:buSzPts val="4500"/>
              <a:buFont typeface="Arial"/>
              <a:buNone/>
              <a:defRPr b="0" i="0" sz="7200" u="none" cap="none" strike="noStrike">
                <a:solidFill>
                  <a:srgbClr val="D3010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10D"/>
              </a:buClr>
              <a:buSzPts val="4500"/>
              <a:buFont typeface="Arial"/>
              <a:buNone/>
              <a:defRPr b="0" i="0" sz="7200" u="none" cap="none" strike="noStrike">
                <a:solidFill>
                  <a:srgbClr val="D3010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10D"/>
              </a:buClr>
              <a:buSzPts val="4500"/>
              <a:buFont typeface="Arial"/>
              <a:buNone/>
              <a:defRPr b="0" i="0" sz="7200" u="none" cap="none" strike="noStrike">
                <a:solidFill>
                  <a:srgbClr val="D3010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10D"/>
              </a:buClr>
              <a:buSzPts val="4500"/>
              <a:buFont typeface="Arial"/>
              <a:buNone/>
              <a:defRPr b="0" i="0" sz="7200" u="none" cap="none" strike="noStrike">
                <a:solidFill>
                  <a:srgbClr val="D3010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10D"/>
              </a:buClr>
              <a:buSzPts val="4500"/>
              <a:buFont typeface="Arial"/>
              <a:buNone/>
              <a:defRPr b="0" i="0" sz="7200" u="none" cap="none" strike="noStrike">
                <a:solidFill>
                  <a:srgbClr val="D3010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10D"/>
              </a:buClr>
              <a:buSzPts val="4500"/>
              <a:buFont typeface="Arial"/>
              <a:buNone/>
              <a:defRPr b="0" i="0" sz="7200" u="none" cap="none" strike="noStrike">
                <a:solidFill>
                  <a:srgbClr val="D301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>
            <a:off x="0" y="4748946"/>
            <a:ext cx="9144000" cy="394800"/>
          </a:xfrm>
          <a:prstGeom prst="rect">
            <a:avLst/>
          </a:prstGeom>
          <a:solidFill>
            <a:srgbClr val="D2010D"/>
          </a:solidFill>
          <a:ln>
            <a:noFill/>
          </a:ln>
        </p:spPr>
        <p:txBody>
          <a:bodyPr anchorCtr="0" anchor="ctr" bIns="50525" lIns="50525" spcFirstLastPara="1" rIns="50525" wrap="square" tIns="50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645919" y="761404"/>
            <a:ext cx="7920900" cy="3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050" lIns="239050" spcFirstLastPara="1" rIns="239050" wrap="square" tIns="23905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b="0" i="0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2300"/>
              <a:buFont typeface="Arial"/>
              <a:buNone/>
              <a:defRPr b="0" i="0" sz="3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2300"/>
              <a:buFont typeface="Arial"/>
              <a:buNone/>
              <a:defRPr b="0" i="0" sz="3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2300"/>
              <a:buFont typeface="Arial"/>
              <a:buNone/>
              <a:defRPr b="0" i="0" sz="3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2300"/>
              <a:buFont typeface="Arial"/>
              <a:buNone/>
              <a:defRPr b="0" i="0" sz="3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" name="Google Shape;62;p14"/>
          <p:cNvCxnSpPr/>
          <p:nvPr/>
        </p:nvCxnSpPr>
        <p:spPr>
          <a:xfrm>
            <a:off x="257203" y="553410"/>
            <a:ext cx="8593800" cy="0"/>
          </a:xfrm>
          <a:prstGeom prst="straightConnector1">
            <a:avLst/>
          </a:prstGeom>
          <a:noFill/>
          <a:ln cap="flat" cmpd="sng" w="9525">
            <a:solidFill>
              <a:srgbClr val="D3010D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pasted-image.pdf"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9" y="4736196"/>
            <a:ext cx="874014" cy="43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1330875" y="1799175"/>
            <a:ext cx="75561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7200"/>
              <a:buFont typeface="Arial"/>
              <a:buNone/>
            </a:pPr>
            <a:r>
              <a:rPr lang="en" sz="6900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BINE AȚI VENIT!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/>
          </a:p>
        </p:txBody>
      </p:sp>
      <p:sp>
        <p:nvSpPr>
          <p:cNvPr id="69" name="Google Shape;69;p15"/>
          <p:cNvSpPr txBox="1"/>
          <p:nvPr/>
        </p:nvSpPr>
        <p:spPr>
          <a:xfrm>
            <a:off x="0" y="1590675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Noțiuni pentru voluntarii Crucii Roșii </a:t>
            </a:r>
            <a:endParaRPr sz="1600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pentru familiarizarea cu istoricul și semnificația programului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 NU SE PREZENTA ACESTE SLIDE-URI COPIILOR</a:t>
            </a:r>
            <a:endParaRPr/>
          </a:p>
        </p:txBody>
      </p:sp>
      <p:pic>
        <p:nvPicPr>
          <p:cNvPr descr="Z:\_Clienti\Colgate\_Curente\Oral care\PG1165_Prezentari traininguri\Prezentarile pastel\Logo program scolar\Logo Colgate Program Scolar RO- fara bkg .png" id="70" name="Google Shape;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5114" y="2743194"/>
            <a:ext cx="1686949" cy="1686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5"/>
          <p:cNvGrpSpPr/>
          <p:nvPr/>
        </p:nvGrpSpPr>
        <p:grpSpPr>
          <a:xfrm>
            <a:off x="5342083" y="2781407"/>
            <a:ext cx="2053244" cy="1762087"/>
            <a:chOff x="5982752" y="1908514"/>
            <a:chExt cx="1629300" cy="1397151"/>
          </a:xfrm>
        </p:grpSpPr>
        <p:pic>
          <p:nvPicPr>
            <p:cNvPr descr="Imagini pentru crucea rosie romana png" id="72" name="Google Shape;72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22631" y="1908514"/>
              <a:ext cx="1149625" cy="1136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5"/>
            <p:cNvSpPr txBox="1"/>
            <p:nvPr/>
          </p:nvSpPr>
          <p:spPr>
            <a:xfrm>
              <a:off x="5982752" y="3074965"/>
              <a:ext cx="1629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Crucea Roșie Română</a:t>
              </a:r>
              <a:endParaRPr b="1" i="0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4550" y="2767525"/>
            <a:ext cx="1337801" cy="16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9648" y="683605"/>
            <a:ext cx="5324385" cy="3693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/>
        </p:nvSpPr>
        <p:spPr>
          <a:xfrm>
            <a:off x="2706350" y="170075"/>
            <a:ext cx="40593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Webinare pentru părinți</a:t>
            </a:r>
            <a:endParaRPr sz="30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397" y="1188178"/>
            <a:ext cx="2298175" cy="27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3580300" y="914975"/>
            <a:ext cx="48579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W</a:t>
            </a:r>
            <a:r>
              <a:rPr b="1" lang="en" sz="1300">
                <a:solidFill>
                  <a:schemeClr val="dk1"/>
                </a:solidFill>
              </a:rPr>
              <a:t>ebinare susținute de stomatologi pediatri și ortodonți </a:t>
            </a:r>
            <a:endParaRPr b="1" sz="13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-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300">
                <a:solidFill>
                  <a:schemeClr val="dk1"/>
                </a:solidFill>
              </a:rPr>
              <a:t>29 septembrie 2020: 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Copilul tău merită un zâmbet sănătos!</a:t>
            </a:r>
            <a:endParaRPr sz="13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-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300">
                <a:solidFill>
                  <a:schemeClr val="dk1"/>
                </a:solidFill>
              </a:rPr>
              <a:t>13 octombrie 2020: 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Igiena orală acasă, alături de cel mic</a:t>
            </a:r>
            <a:endParaRPr sz="13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-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27 octombrie 2020: 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Prevenirea afecțiunilor dentare în cabinetul stomatologic</a:t>
            </a:r>
            <a:endParaRPr sz="13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-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300">
                <a:solidFill>
                  <a:schemeClr val="dk1"/>
                </a:solidFill>
              </a:rPr>
              <a:t>10 noiembrie 2020: 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Igiena orală a copiilor cu aparate ortodontice</a:t>
            </a:r>
            <a:endParaRPr sz="13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-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300">
                <a:solidFill>
                  <a:schemeClr val="dk1"/>
                </a:solidFill>
              </a:rPr>
              <a:t>24 noiembrie 2020: 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Medicul stomatolog este prietenul copilului tău!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88" y="0"/>
            <a:ext cx="76820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3723275" y="429175"/>
            <a:ext cx="38997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0000"/>
                </a:solidFill>
              </a:rPr>
              <a:t>www.programscolarcolgate.ro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2706350" y="170075"/>
            <a:ext cx="40593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Beneficii pentru părinții</a:t>
            </a:r>
            <a:b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lang="en" sz="2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care se înscriu la newsletters</a:t>
            </a:r>
            <a:endParaRPr sz="26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640675" y="914975"/>
            <a:ext cx="67974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Informații noi despre sănătatea orală a copiilor, primite de la Asociațiile Națională și Europeană de Stomatologie Pediatrică</a:t>
            </a:r>
            <a:endParaRPr b="1" sz="13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Materiale educative noi, de exemplu: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★"/>
            </a:pPr>
            <a:r>
              <a:rPr b="1" lang="en" sz="1300">
                <a:solidFill>
                  <a:schemeClr val="dk1"/>
                </a:solidFill>
              </a:rPr>
              <a:t>Cântecul Dr. Măselută și supereroii </a:t>
            </a:r>
            <a:r>
              <a:rPr b="1" lang="en" sz="1300">
                <a:solidFill>
                  <a:schemeClr val="dk1"/>
                </a:solidFill>
              </a:rPr>
              <a:t>dintilor</a:t>
            </a:r>
            <a:r>
              <a:rPr b="1" lang="en" sz="1300">
                <a:solidFill>
                  <a:schemeClr val="dk1"/>
                </a:solidFill>
              </a:rPr>
              <a:t> sănătoși, produs în colaborare cu Itsy Bitsy FM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★"/>
            </a:pPr>
            <a:r>
              <a:rPr b="1" lang="en" sz="1300">
                <a:solidFill>
                  <a:schemeClr val="dk1"/>
                </a:solidFill>
              </a:rPr>
              <a:t>Jocuri online oferite de Colgate la nivel global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Informații despre campanii și concursuri</a:t>
            </a:r>
            <a:endParaRPr b="1" sz="13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2111925" y="1268450"/>
            <a:ext cx="5374800" cy="4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PROGRAMUL ȘCOLAR COLGATE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2111926" y="1715558"/>
            <a:ext cx="65829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1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Colgate</a:t>
            </a: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 - lider mondial în îngrijirea orală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Parte din programul global </a:t>
            </a:r>
            <a:r>
              <a:rPr b="1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Bright Smile Bright Future</a:t>
            </a:r>
            <a:endParaRPr b="1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Cuprinde 50 de milioane de copii anual, în 30 de limbi și 80 de țări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1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Obiectiv</a:t>
            </a: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: învățarea regulilor de bază pentru o igienă orală corectă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1400" y="395700"/>
            <a:ext cx="3752350" cy="19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278875" y="2431550"/>
            <a:ext cx="56841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VEȚI DEVENI PARTE A TRADIȚIEI </a:t>
            </a:r>
            <a:b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MONDIALE COLGATE DE 27 DE ANI! </a:t>
            </a:r>
            <a:endParaRPr b="1" sz="2400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076625" y="3523575"/>
            <a:ext cx="4972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</a:pPr>
            <a:r>
              <a:rPr b="0" i="0" lang="en" sz="18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VEȚI TRANSMITE COPIILOR MESAJE POZITIVE DESPRE IGIENA ORALĂ!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385267" y="123149"/>
            <a:ext cx="7575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ROMÂNIA</a:t>
            </a:r>
            <a:endParaRPr sz="30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167780" y="1275733"/>
            <a:ext cx="6807600" cy="23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Consumul de produse de îngrijire orală este foarte scăzut 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mo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Programul Școlar Colgate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Se adresează copiilor între 6-10 ani și familiilor lor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Se desfășoară în mediul rural și urban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mo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6,5 milioane de copii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mo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au beneficiat de educație și mostre de produse din 1993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803745" y="1060135"/>
            <a:ext cx="5536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PROGRAMUL ȘCOLAR COLGATE, ÎMPREUNĂ CU CRUCEA ROȘIE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2314196" y="2219932"/>
            <a:ext cx="2257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000"/>
              <a:buFont typeface="Sniglet"/>
              <a:buNone/>
            </a:pPr>
            <a:r>
              <a:rPr b="1" lang="en" sz="2000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200</a:t>
            </a:r>
            <a:r>
              <a:rPr b="1" i="0" lang="en" sz="20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 000 </a:t>
            </a:r>
            <a:r>
              <a:rPr b="1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de copii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educați împreună /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an școlar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88150"/>
            <a:ext cx="3505200" cy="246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250"/>
            <a:ext cx="9144001" cy="5180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1676825" y="1006625"/>
            <a:ext cx="66351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7780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Adaptat capacității de înțelegere a copilului</a:t>
            </a:r>
            <a:endParaRPr sz="1300"/>
          </a:p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7780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Creat pentru a forma/schimba comportamente, pentru deprinderea unor obiceiuri corecte de îngrijire orală</a:t>
            </a:r>
            <a:endParaRPr sz="1300"/>
          </a:p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7780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 Abordează perspectiva învățării ca joc, stimulează gândirea analitică</a:t>
            </a:r>
            <a:endParaRPr sz="1300"/>
          </a:p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77800" lvl="0" marL="184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Autori: CONSILIU INTERNAȚIONAL MULTICULTURAL DE EDUCATORI, PSIHOLOGI, MEDICI STOMATOLOGI specializați în prevenție, stomatologie pediatrică</a:t>
            </a:r>
            <a:endParaRPr sz="1300"/>
          </a:p>
          <a:p>
            <a:pPr indent="-95250" lvl="0" marL="184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77800" lvl="0" marL="184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ROMÂNIA – adaptat cu A.N.S.P.R. Asociația Națională de Stomatologie Pediatrică din România</a:t>
            </a:r>
            <a:endParaRPr sz="1300"/>
          </a:p>
          <a:p>
            <a:pPr indent="-95250" lvl="0" marL="184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95250" lvl="0" marL="184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1866147" y="1161800"/>
            <a:ext cx="5411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IDEI CHEIE ALE PROGRAMULUI</a:t>
            </a:r>
            <a:endParaRPr sz="30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4150826" y="1733852"/>
            <a:ext cx="40953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841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PREVENIRE</a:t>
            </a:r>
            <a:endParaRPr/>
          </a:p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841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CONSTRUIREA STIMEI DE SINE</a:t>
            </a:r>
            <a:endParaRPr/>
          </a:p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841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ÎNGRIJIRE/ GRIJĂ PENTRU SĂNĂTATEA PROPRIE</a:t>
            </a:r>
            <a:endParaRPr/>
          </a:p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841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OBICEIURI CORECTE</a:t>
            </a:r>
            <a:endParaRPr/>
          </a:p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841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RESPONSABILITATE</a:t>
            </a:r>
            <a:endParaRPr/>
          </a:p>
          <a:p>
            <a:pPr indent="-952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84150" lvl="0" marL="184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SUPEREROII DINȚILOR SĂNĂTOȘI</a:t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95250" lvl="0" marL="184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3034349" y="170075"/>
            <a:ext cx="37314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2020: o nouă abordare</a:t>
            </a:r>
            <a:endParaRPr sz="30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1008649" y="1263225"/>
            <a:ext cx="72375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mo"/>
              <a:buAutoNum type="arabicParenR"/>
            </a:pPr>
            <a:r>
              <a:rPr lang="en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Educație pentru copii 					Educație pentru PĂRINȚI și copii</a:t>
            </a:r>
            <a:endParaRPr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mo"/>
              <a:buAutoNum type="arabicParenR"/>
            </a:pPr>
            <a:r>
              <a:rPr lang="en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Mostre pentru copii					Mostre pentru </a:t>
            </a:r>
            <a:r>
              <a:rPr lang="en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PĂRINȚI și copii</a:t>
            </a:r>
            <a:endParaRPr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1C6"/>
              </a:buClr>
              <a:buSzPts val="1400"/>
              <a:buFont typeface="Arimo"/>
              <a:buAutoNum type="arabicParenR"/>
            </a:pPr>
            <a:r>
              <a:rPr lang="en">
                <a:solidFill>
                  <a:srgbClr val="3781C6"/>
                </a:solidFill>
                <a:latin typeface="Arimo"/>
                <a:ea typeface="Arimo"/>
                <a:cs typeface="Arimo"/>
                <a:sym typeface="Arimo"/>
              </a:rPr>
              <a:t>Lecții în clasă						Cursuri online</a:t>
            </a:r>
            <a:endParaRPr>
              <a:solidFill>
                <a:srgbClr val="3781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C:\Users\Loredana Dumitrascu\Documents\zzzzz de sortat\BSBF WORK IN PROGRESS\simulare-pachet-program-scolar.png" id="123" name="Google Shape;12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751" y="2072523"/>
            <a:ext cx="2337825" cy="208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1550" y="2199250"/>
            <a:ext cx="3194576" cy="15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/>
          <p:nvPr/>
        </p:nvSpPr>
        <p:spPr>
          <a:xfrm>
            <a:off x="3630825" y="1386725"/>
            <a:ext cx="1067400" cy="6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3630825" y="1615325"/>
            <a:ext cx="1067400" cy="6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/>
          <p:nvPr/>
        </p:nvSpPr>
        <p:spPr>
          <a:xfrm>
            <a:off x="3630825" y="1843925"/>
            <a:ext cx="1067400" cy="6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