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Date Placeholder 2"/>
          <p:cNvSpPr>
            <a:spLocks noGrp="1"/>
          </p:cNvSpPr>
          <p:nvPr>
            <p:ph type="dt" sz="half" idx="10"/>
          </p:nvPr>
        </p:nvSpPr>
        <p:spPr/>
        <p:txBody>
          <a:bodyPr/>
          <a:lstStyle/>
          <a:p>
            <a:fld id="{E14851A2-D52B-4688-B3AB-B0EEDBA4A5F3}" type="datetimeFigureOut">
              <a:rPr lang="ro-RO" smtClean="0"/>
              <a:t>30.05.2020</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BAA78188-161C-4908-8501-5B39252E80C0}" type="slidenum">
              <a:rPr lang="ro-RO" smtClean="0"/>
              <a:t>‹#›</a:t>
            </a:fld>
            <a:endParaRPr lang="ro-RO"/>
          </a:p>
        </p:txBody>
      </p:sp>
    </p:spTree>
    <p:extLst>
      <p:ext uri="{BB962C8B-B14F-4D97-AF65-F5344CB8AC3E}">
        <p14:creationId xmlns:p14="http://schemas.microsoft.com/office/powerpoint/2010/main" val="314129758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ro-RO"/>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4851A2-D52B-4688-B3AB-B0EEDBA4A5F3}" type="datetimeFigureOut">
              <a:rPr lang="ro-RO" smtClean="0"/>
              <a:t>30.05.2020</a:t>
            </a:fld>
            <a:endParaRPr lang="ro-R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A78188-161C-4908-8501-5B39252E80C0}" type="slidenum">
              <a:rPr lang="ro-RO" smtClean="0"/>
              <a:t>‹#›</a:t>
            </a:fld>
            <a:endParaRPr lang="ro-RO"/>
          </a:p>
        </p:txBody>
      </p:sp>
    </p:spTree>
    <p:extLst>
      <p:ext uri="{BB962C8B-B14F-4D97-AF65-F5344CB8AC3E}">
        <p14:creationId xmlns:p14="http://schemas.microsoft.com/office/powerpoint/2010/main" val="2340718281"/>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1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 Target="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 Target="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 Target="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 Target="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 Target="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 Target="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en-US" sz="2700" b="1" smtClean="0">
                <a:latin typeface="Times New Roman" pitchFamily="18" charset="0"/>
                <a:ea typeface="+mj-lt"/>
                <a:cs typeface="Times New Roman" pitchFamily="18" charset="0"/>
              </a:rPr>
              <a:t>SEMN ȘI SEMNIFICAȚII ÎN ROMANUL </a:t>
            </a:r>
            <a:r>
              <a:rPr lang="en-US" sz="2700" b="1" u="sng" smtClean="0">
                <a:latin typeface="Times New Roman" pitchFamily="18" charset="0"/>
                <a:ea typeface="+mj-lt"/>
                <a:cs typeface="Times New Roman" pitchFamily="18" charset="0"/>
              </a:rPr>
              <a:t>”PĂDUREA SPÂNZURAȚILOR” </a:t>
            </a:r>
            <a:r>
              <a:rPr lang="en-US" sz="2700" b="1" smtClean="0">
                <a:latin typeface="Times New Roman" pitchFamily="18" charset="0"/>
                <a:ea typeface="+mj-lt"/>
                <a:cs typeface="Times New Roman" pitchFamily="18" charset="0"/>
              </a:rPr>
              <a:t>DE LIVIU REBREANU</a:t>
            </a:r>
            <a:r>
              <a:rPr lang="ro-RO" sz="3100" smtClean="0">
                <a:ea typeface="+mj-lt"/>
                <a:cs typeface="+mj-lt"/>
              </a:rPr>
              <a:t> </a:t>
            </a:r>
            <a:endParaRPr lang="ro-RO" sz="3100" smtClean="0">
              <a:cs typeface="Calibri Light"/>
            </a:endParaRPr>
          </a:p>
          <a:p>
            <a:endParaRPr lang="ro-RO" sz="2800" smtClean="0">
              <a:cs typeface="Calibri Light"/>
            </a:endParaRPr>
          </a:p>
          <a:p>
            <a:endParaRPr lang="ro-RO" sz="2800" smtClean="0">
              <a:cs typeface="Calibri Light"/>
            </a:endParaRPr>
          </a:p>
          <a:p>
            <a:endParaRPr lang="ro-RO" sz="2800" smtClean="0">
              <a:cs typeface="Calibri Light"/>
            </a:endParaRPr>
          </a:p>
          <a:p>
            <a:pPr algn="ctr"/>
            <a:r>
              <a:rPr lang="en-US" sz="1900" b="1" u="sng" smtClean="0">
                <a:latin typeface="Times New Roman" pitchFamily="18" charset="0"/>
                <a:ea typeface="+mj-lt"/>
                <a:cs typeface="Times New Roman" pitchFamily="18" charset="0"/>
              </a:rPr>
              <a:t>- soft educațional -</a:t>
            </a:r>
            <a:endParaRPr lang="ro-RO" sz="1900" dirty="0">
              <a:latin typeface="Times New Roman" pitchFamily="18" charset="0"/>
              <a:cs typeface="Times New Roman" pitchFamily="18" charset="0"/>
            </a:endParaRPr>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87276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ro-RO" sz="1800" smtClean="0">
                <a:latin typeface="Times New Roman" pitchFamily="18" charset="0"/>
                <a:cs typeface="Times New Roman" pitchFamily="18" charset="0"/>
                <a:hlinkClick r:id="rId2" action="ppaction://hlinksldjump"/>
              </a:rPr>
              <a:t>Prima pagina</a:t>
            </a:r>
            <a:endParaRPr lang="ro-RO" sz="1800" dirty="0">
              <a:latin typeface="Times New Roman" pitchFamily="18" charset="0"/>
              <a:cs typeface="Times New Roman" pitchFamily="18" charset="0"/>
            </a:endParaRPr>
          </a:p>
        </p:txBody>
      </p:sp>
      <p:pic>
        <p:nvPicPr>
          <p:cNvPr id="3" name="Picture 2"/>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89732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ro-RO" sz="1200" smtClean="0">
                <a:hlinkClick r:id="rId2" action="ppaction://hlinksldjump"/>
              </a:rPr>
              <a:t>PRIMA PAGINA</a:t>
            </a:r>
            <a:endParaRPr lang="ro-RO" sz="1200" dirty="0"/>
          </a:p>
        </p:txBody>
      </p:sp>
      <p:pic>
        <p:nvPicPr>
          <p:cNvPr id="3" name="Picture 2"/>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12930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ro-RO" sz="1200" smtClean="0">
                <a:hlinkClick r:id="rId2" action="ppaction://hlinksldjump"/>
              </a:rPr>
              <a:t>prima pagina</a:t>
            </a:r>
            <a:endParaRPr lang="ro-RO" sz="1200" dirty="0"/>
          </a:p>
        </p:txBody>
      </p:sp>
      <p:pic>
        <p:nvPicPr>
          <p:cNvPr id="3" name="Picture 2"/>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27208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ro-RO" sz="1200" smtClean="0">
                <a:latin typeface="Times New Roman" pitchFamily="18" charset="0"/>
                <a:cs typeface="Times New Roman" pitchFamily="18" charset="0"/>
                <a:hlinkClick r:id="rId2" action="ppaction://hlinksldjump"/>
              </a:rPr>
              <a:t>INAPOI LA CUPRINS</a:t>
            </a:r>
            <a:endParaRPr lang="ro-RO" sz="1200" dirty="0">
              <a:latin typeface="Times New Roman" pitchFamily="18" charset="0"/>
              <a:cs typeface="Times New Roman" pitchFamily="18" charset="0"/>
            </a:endParaRPr>
          </a:p>
        </p:txBody>
      </p:sp>
      <p:pic>
        <p:nvPicPr>
          <p:cNvPr id="3" name="Picture 2"/>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00516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ro-RO" sz="1100" smtClean="0">
                <a:hlinkClick r:id="rId2" action="ppaction://hlinksldjump"/>
              </a:rPr>
              <a:t>INAPOI LA CUPRINS</a:t>
            </a:r>
            <a:endParaRPr lang="ro-RO" sz="1100" dirty="0"/>
          </a:p>
        </p:txBody>
      </p:sp>
      <p:pic>
        <p:nvPicPr>
          <p:cNvPr id="3" name="Picture 2"/>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40673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ro-RO" sz="1200" smtClean="0">
                <a:hlinkClick r:id="rId2" action="ppaction://hlinksldjump"/>
              </a:rPr>
              <a:t>Inapoi la cuprins</a:t>
            </a:r>
            <a:endParaRPr lang="ro-RO" sz="1200" dirty="0"/>
          </a:p>
        </p:txBody>
      </p:sp>
      <p:pic>
        <p:nvPicPr>
          <p:cNvPr id="3" name="Picture 2"/>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19212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ro-RO" sz="1000" smtClean="0">
                <a:hlinkClick r:id="rId2" action="ppaction://hlinksldjump"/>
              </a:rPr>
              <a:t>Inapoi la cuprins</a:t>
            </a:r>
            <a:endParaRPr lang="ro-RO" sz="1000" dirty="0"/>
          </a:p>
        </p:txBody>
      </p:sp>
      <p:pic>
        <p:nvPicPr>
          <p:cNvPr id="3" name="Picture 2"/>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66992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ro-RO" smtClean="0">
                <a:latin typeface="Times New Roman" pitchFamily="18" charset="0"/>
                <a:cs typeface="Times New Roman" pitchFamily="18" charset="0"/>
              </a:rPr>
              <a:t>Proiect didactic</a:t>
            </a:r>
            <a:endParaRPr lang="ro-RO" dirty="0">
              <a:latin typeface="Times New Roman" pitchFamily="18" charset="0"/>
              <a:cs typeface="Times New Roman" pitchFamily="18" charset="0"/>
            </a:endParaRPr>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08087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ro-RO" sz="1200" smtClean="0">
                <a:hlinkClick r:id="rId2" action="ppaction://hlinksldjump"/>
              </a:rPr>
              <a:t>Înapoi la cuprins</a:t>
            </a:r>
            <a:endParaRPr lang="ro-RO" sz="1200" dirty="0"/>
          </a:p>
        </p:txBody>
      </p:sp>
      <p:pic>
        <p:nvPicPr>
          <p:cNvPr id="3" name="Picture 2"/>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88570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ro-RO" sz="1400" smtClean="0">
                <a:hlinkClick r:id="rId2" action="ppaction://hlinksldjump"/>
              </a:rPr>
              <a:t>Înapoi la cuprins</a:t>
            </a:r>
            <a:endParaRPr lang="ro-RO" sz="1400" dirty="0"/>
          </a:p>
        </p:txBody>
      </p:sp>
      <p:pic>
        <p:nvPicPr>
          <p:cNvPr id="3" name="Picture 2"/>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12708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en-US" sz="2100" b="1" u="sng" smtClean="0">
                <a:solidFill>
                  <a:schemeClr val="bg1"/>
                </a:solidFill>
                <a:latin typeface="Times New Roman" pitchFamily="18" charset="0"/>
                <a:ea typeface="+mj-lt"/>
                <a:cs typeface="Times New Roman" pitchFamily="18" charset="0"/>
              </a:rPr>
              <a:t>I. PRELIMINARII TEORETICE</a:t>
            </a:r>
            <a:r>
              <a:rPr lang="en-US" sz="2000" b="1" u="sng" smtClean="0">
                <a:solidFill>
                  <a:schemeClr val="tx2"/>
                </a:solidFill>
                <a:latin typeface="Times New Roman" pitchFamily="18" charset="0"/>
                <a:ea typeface="+mj-lt"/>
                <a:cs typeface="Times New Roman" pitchFamily="18" charset="0"/>
              </a:rPr>
              <a:t>:</a:t>
            </a:r>
            <a:endParaRPr lang="ro-RO" sz="2000" dirty="0">
              <a:solidFill>
                <a:schemeClr val="tx2"/>
              </a:solidFill>
              <a:latin typeface="Times New Roman" pitchFamily="18" charset="0"/>
              <a:cs typeface="Times New Roman" pitchFamily="18" charset="0"/>
            </a:endParaRPr>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55633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ro-RO" sz="1200" smtClean="0">
                <a:hlinkClick r:id="rId2" action="ppaction://hlinksldjump"/>
              </a:rPr>
              <a:t>Înapoi la cuprins</a:t>
            </a:r>
            <a:endParaRPr lang="ro-RO" sz="1200" dirty="0"/>
          </a:p>
        </p:txBody>
      </p:sp>
      <p:pic>
        <p:nvPicPr>
          <p:cNvPr id="3" name="Picture 2"/>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20751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ro-RO" sz="2600" b="1" smtClean="0">
                <a:latin typeface="Times New Roman" pitchFamily="18" charset="0"/>
                <a:cs typeface="Times New Roman" pitchFamily="18" charset="0"/>
              </a:rPr>
              <a:t>DESFĂŞURAREA ACTIVITĂŢII</a:t>
            </a:r>
            <a:r>
              <a:rPr lang="ro-RO" smtClean="0"/>
              <a:t/>
            </a:r>
            <a:br>
              <a:rPr lang="ro-RO" smtClean="0"/>
            </a:br>
            <a:endParaRPr lang="ro-RO"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62594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ro-RO"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428435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ro-RO"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03361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ro-RO"/>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72192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ro-RO"/>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00668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ro-RO"/>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81527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ro-RO"/>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20448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ro-RO"/>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88332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ro-RO"/>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76339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2300" b="1" smtClean="0">
                <a:latin typeface="Times New Roman" pitchFamily="18" charset="0"/>
                <a:cs typeface="Times New Roman" pitchFamily="18" charset="0"/>
              </a:rPr>
              <a:t>II. </a:t>
            </a:r>
            <a:r>
              <a:rPr lang="en-US" sz="2300" b="1" u="sng" smtClean="0">
                <a:latin typeface="Times New Roman" pitchFamily="18" charset="0"/>
                <a:cs typeface="Times New Roman" pitchFamily="18" charset="0"/>
              </a:rPr>
              <a:t>ABORDĂRI DIDACTICE</a:t>
            </a:r>
            <a:r>
              <a:rPr lang="ro-RO" sz="2300" b="1" u="sng" smtClean="0">
                <a:latin typeface="Times New Roman" pitchFamily="18" charset="0"/>
                <a:cs typeface="Times New Roman" pitchFamily="18" charset="0"/>
              </a:rPr>
              <a:t>:</a:t>
            </a:r>
            <a:r>
              <a:rPr lang="ro-RO" smtClean="0"/>
              <a:t/>
            </a:r>
            <a:br>
              <a:rPr lang="ro-RO" smtClean="0"/>
            </a:br>
            <a:endParaRPr lang="ro-RO"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04068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ro-RO" dirty="0"/>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52635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ro-RO" sz="1400" b="1" smtClean="0">
                <a:latin typeface="Times New Roman" pitchFamily="18" charset="0"/>
                <a:cs typeface="Times New Roman" pitchFamily="18" charset="0"/>
              </a:rPr>
              <a:t>Anexa 1</a:t>
            </a:r>
            <a:endParaRPr lang="ro-RO" sz="1400" b="1" dirty="0">
              <a:latin typeface="Times New Roman" pitchFamily="18" charset="0"/>
              <a:cs typeface="Times New Roman" pitchFamily="18" charset="0"/>
            </a:endParaRPr>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24367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ro-RO" sz="1400" b="1" smtClean="0">
                <a:latin typeface="Times New Roman" pitchFamily="18" charset="0"/>
                <a:cs typeface="Times New Roman" pitchFamily="18" charset="0"/>
              </a:rPr>
              <a:t>Anexa 2</a:t>
            </a:r>
            <a:endParaRPr lang="ro-RO" sz="1400" b="1" dirty="0">
              <a:latin typeface="Times New Roman" pitchFamily="18" charset="0"/>
              <a:cs typeface="Times New Roman" pitchFamily="18" charset="0"/>
            </a:endParaRPr>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181047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ro-RO" sz="1800" b="1" smtClean="0">
                <a:latin typeface="Times New Roman" pitchFamily="18" charset="0"/>
                <a:cs typeface="Times New Roman" pitchFamily="18" charset="0"/>
              </a:rPr>
              <a:t>Anexa 3</a:t>
            </a:r>
            <a:endParaRPr lang="ro-RO" sz="1800" b="1" dirty="0">
              <a:latin typeface="Times New Roman" pitchFamily="18" charset="0"/>
              <a:cs typeface="Times New Roman" pitchFamily="18" charset="0"/>
            </a:endParaRPr>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458959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ro-RO" sz="1400" b="1" smtClean="0">
                <a:latin typeface="Times New Roman" pitchFamily="18" charset="0"/>
                <a:cs typeface="Times New Roman" pitchFamily="18" charset="0"/>
              </a:rPr>
              <a:t>Anexa 4</a:t>
            </a:r>
            <a:endParaRPr lang="ro-RO" sz="1400" b="1" dirty="0">
              <a:latin typeface="Times New Roman" pitchFamily="18" charset="0"/>
              <a:cs typeface="Times New Roman" pitchFamily="18" charset="0"/>
            </a:endParaRPr>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366228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ro-RO" sz="1400" b="1" smtClean="0">
                <a:latin typeface="Times New Roman" pitchFamily="18" charset="0"/>
                <a:cs typeface="Times New Roman" pitchFamily="18" charset="0"/>
              </a:rPr>
              <a:t>Anexa 5</a:t>
            </a:r>
            <a:endParaRPr lang="ro-RO" sz="1400" b="1" dirty="0">
              <a:latin typeface="Times New Roman" pitchFamily="18" charset="0"/>
              <a:cs typeface="Times New Roman" pitchFamily="18" charset="0"/>
            </a:endParaRPr>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224485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ro-RO"/>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70310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ro-RO"/>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990947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ro-RO"/>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373711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ro-RO"/>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38751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l">
              <a:buFont typeface="Wingdings" pitchFamily="2" charset="2"/>
              <a:buChar char="§"/>
            </a:pPr>
            <a:r>
              <a:rPr lang="ro-RO" sz="1100" b="1" smtClean="0">
                <a:latin typeface="Times New Roman" pitchFamily="18" charset="0"/>
                <a:cs typeface="Times New Roman" pitchFamily="18" charset="0"/>
              </a:rPr>
              <a:t>				CONCEPTUL DE NARAȚIUNE</a:t>
            </a:r>
            <a:r>
              <a:rPr lang="ro-RO" sz="1050" smtClean="0">
                <a:latin typeface="Times New Roman" pitchFamily="18" charset="0"/>
                <a:cs typeface="Times New Roman" pitchFamily="18" charset="0"/>
              </a:rPr>
              <a:t/>
            </a:r>
            <a:br>
              <a:rPr lang="ro-RO" sz="1050" smtClean="0">
                <a:latin typeface="Times New Roman" pitchFamily="18" charset="0"/>
                <a:cs typeface="Times New Roman" pitchFamily="18" charset="0"/>
              </a:rPr>
            </a:br>
            <a:r>
              <a:rPr lang="ro-RO" sz="1050" smtClean="0">
                <a:latin typeface="Times New Roman" pitchFamily="18" charset="0"/>
                <a:cs typeface="Times New Roman" pitchFamily="18" charset="0"/>
              </a:rPr>
              <a:t>	</a:t>
            </a:r>
            <a:r>
              <a:rPr lang="en-US" sz="1050" i="1" smtClean="0">
                <a:latin typeface="Times New Roman" pitchFamily="18" charset="0"/>
                <a:cs typeface="Times New Roman" pitchFamily="18" charset="0"/>
              </a:rPr>
              <a:t>Cuvântul &lt;naraţiune&gt; sau mitos transmite senzaţia de mişcare percepută de ureche, iar &lt;sensul&gt; sau dianoia transmite, sau cel puţin conservă, senzaţia de simultaneitate percepută de ochi</a:t>
            </a:r>
            <a:r>
              <a:rPr lang="en-US" sz="1050" smtClean="0">
                <a:latin typeface="Times New Roman" pitchFamily="18" charset="0"/>
                <a:cs typeface="Times New Roman" pitchFamily="18" charset="0"/>
              </a:rPr>
              <a:t>” (Northrop Frye, Anatomia criticii, p. 93). Acelaşi autor defineşte conceptul de mitos drept „</a:t>
            </a:r>
            <a:r>
              <a:rPr lang="en-US" sz="1050" i="1" smtClean="0">
                <a:latin typeface="Times New Roman" pitchFamily="18" charset="0"/>
                <a:cs typeface="Times New Roman" pitchFamily="18" charset="0"/>
              </a:rPr>
              <a:t>naraţiunea unei opere literare, considerată drept gramatică sau ordine a cuvintelor (naraţiune literală), intrigă sau argument (naraţiune descriptivă)</a:t>
            </a:r>
            <a:r>
              <a:rPr lang="en-US" sz="1050" smtClean="0">
                <a:latin typeface="Times New Roman" pitchFamily="18" charset="0"/>
                <a:cs typeface="Times New Roman" pitchFamily="18" charset="0"/>
              </a:rPr>
              <a:t>”.</a:t>
            </a:r>
            <a:br>
              <a:rPr lang="en-US" sz="1050" smtClean="0">
                <a:latin typeface="Times New Roman" pitchFamily="18" charset="0"/>
                <a:cs typeface="Times New Roman" pitchFamily="18" charset="0"/>
              </a:rPr>
            </a:br>
            <a:r>
              <a:rPr lang="en-US" sz="1050" smtClean="0">
                <a:latin typeface="Times New Roman" pitchFamily="18" charset="0"/>
                <a:cs typeface="Times New Roman" pitchFamily="18" charset="0"/>
              </a:rPr>
              <a:t>	Proza narativă este definită de Elena Boghiu şi Lăcrămioara Vulpeş în  </a:t>
            </a:r>
            <a:r>
              <a:rPr lang="en-US" sz="1050" i="1" smtClean="0">
                <a:latin typeface="Times New Roman" pitchFamily="18" charset="0"/>
                <a:cs typeface="Times New Roman" pitchFamily="18" charset="0"/>
              </a:rPr>
              <a:t>Hermeneutică şi naratologie aplicată</a:t>
            </a:r>
            <a:r>
              <a:rPr lang="en-US" sz="1050" smtClean="0">
                <a:latin typeface="Times New Roman" pitchFamily="18" charset="0"/>
                <a:cs typeface="Times New Roman" pitchFamily="18" charset="0"/>
              </a:rPr>
              <a:t> drept acel tip de proză în care un narator îşi exercită una dintre următoarele funcţii: „</a:t>
            </a:r>
            <a:r>
              <a:rPr lang="en-US" sz="1050" i="1" smtClean="0">
                <a:latin typeface="Times New Roman" pitchFamily="18" charset="0"/>
                <a:cs typeface="Times New Roman" pitchFamily="18" charset="0"/>
              </a:rPr>
              <a:t>povesteşte una sau mai multe întâmplări</a:t>
            </a:r>
            <a:r>
              <a:rPr lang="en-US" sz="1050" smtClean="0">
                <a:latin typeface="Times New Roman" pitchFamily="18" charset="0"/>
                <a:cs typeface="Times New Roman" pitchFamily="18" charset="0"/>
              </a:rPr>
              <a:t>; </a:t>
            </a:r>
            <a:r>
              <a:rPr lang="en-US" sz="1050" i="1" smtClean="0">
                <a:latin typeface="Times New Roman" pitchFamily="18" charset="0"/>
                <a:cs typeface="Times New Roman" pitchFamily="18" charset="0"/>
              </a:rPr>
              <a:t>introduce după V.V.Vinogradov &lt;fluxul verbal pe făgaşul unei conştiinţe lingvistice&gt;, ceea ce înseamnă că, la modul conştient sau inconştient, el selectează din limba comună anumiţi termeni şi face anumite combinaţii în funcţie de o serie întreagă de factori (cultura lui, mediul prezentat, starea afectivă, intenţiile narării etc.)</a:t>
            </a:r>
            <a:r>
              <a:rPr lang="en-US" sz="1050" smtClean="0">
                <a:latin typeface="Times New Roman" pitchFamily="18" charset="0"/>
                <a:cs typeface="Times New Roman" pitchFamily="18" charset="0"/>
              </a:rPr>
              <a:t>”</a:t>
            </a:r>
            <a:r>
              <a:rPr lang="ro-RO" sz="1050" smtClean="0">
                <a:latin typeface="Times New Roman" pitchFamily="18" charset="0"/>
                <a:cs typeface="Times New Roman" pitchFamily="18" charset="0"/>
              </a:rPr>
              <a:t/>
            </a:r>
            <a:br>
              <a:rPr lang="ro-RO" sz="1050" smtClean="0">
                <a:latin typeface="Times New Roman" pitchFamily="18" charset="0"/>
                <a:cs typeface="Times New Roman" pitchFamily="18" charset="0"/>
              </a:rPr>
            </a:br>
            <a:r>
              <a:rPr lang="en-US" sz="1050" smtClean="0">
                <a:latin typeface="Times New Roman" pitchFamily="18" charset="0"/>
                <a:cs typeface="Times New Roman" pitchFamily="18" charset="0"/>
              </a:rPr>
              <a:t>	Naraţiunea, ca „</a:t>
            </a:r>
            <a:r>
              <a:rPr lang="en-US" sz="1050" i="1" smtClean="0">
                <a:latin typeface="Times New Roman" pitchFamily="18" charset="0"/>
                <a:cs typeface="Times New Roman" pitchFamily="18" charset="0"/>
              </a:rPr>
              <a:t>formă esenţială şi arhetipală a epicului</a:t>
            </a:r>
            <a:r>
              <a:rPr lang="en-US" sz="1050" smtClean="0">
                <a:latin typeface="Times New Roman" pitchFamily="18" charset="0"/>
                <a:cs typeface="Times New Roman" pitchFamily="18" charset="0"/>
              </a:rPr>
              <a:t>” (Ibidem, p.32), este o modalitate de prezentare a unor fapte, evenimente, întâmplări, iar din acest motiv, „naratori de toate felurile şi de toate nuanţele trebuie fie să raporteze pur şi simplu dialogul fie să-l sprijine cu indicaţii scenice şi descrieri de cadru ” (Wayne Booth, </a:t>
            </a:r>
            <a:r>
              <a:rPr lang="en-US" sz="1050" i="1" smtClean="0">
                <a:latin typeface="Times New Roman" pitchFamily="18" charset="0"/>
                <a:cs typeface="Times New Roman" pitchFamily="18" charset="0"/>
              </a:rPr>
              <a:t>Retorica romanului</a:t>
            </a:r>
            <a:r>
              <a:rPr lang="en-US" sz="1050" smtClean="0">
                <a:latin typeface="Times New Roman" pitchFamily="18" charset="0"/>
                <a:cs typeface="Times New Roman" pitchFamily="18" charset="0"/>
              </a:rPr>
              <a:t>, p.199).</a:t>
            </a:r>
            <a:r>
              <a:rPr lang="ro-RO" sz="1050" smtClean="0">
                <a:latin typeface="Times New Roman" pitchFamily="18" charset="0"/>
                <a:cs typeface="Times New Roman" pitchFamily="18" charset="0"/>
              </a:rPr>
              <a:t/>
            </a:r>
            <a:br>
              <a:rPr lang="ro-RO" sz="1050" smtClean="0">
                <a:latin typeface="Times New Roman" pitchFamily="18" charset="0"/>
                <a:cs typeface="Times New Roman" pitchFamily="18" charset="0"/>
              </a:rPr>
            </a:br>
            <a:r>
              <a:rPr lang="en-US" sz="1050" smtClean="0">
                <a:latin typeface="Times New Roman" pitchFamily="18" charset="0"/>
                <a:cs typeface="Times New Roman" pitchFamily="18" charset="0"/>
              </a:rPr>
              <a:t>	Naraţiunea este </a:t>
            </a:r>
            <a:r>
              <a:rPr lang="en-US" sz="1050" i="1" smtClean="0">
                <a:latin typeface="Times New Roman" pitchFamily="18" charset="0"/>
                <a:cs typeface="Times New Roman" pitchFamily="18" charset="0"/>
              </a:rPr>
              <a:t>un mod de expunere specific genului epic, constând în relatarea (din perspectiva unui/unor narator/naratori) unor evenimente inspirate din realitate sau imaginare la care participă personaje</a:t>
            </a:r>
            <a:r>
              <a:rPr lang="en-US" sz="1050" smtClean="0">
                <a:latin typeface="Times New Roman" pitchFamily="18" charset="0"/>
                <a:cs typeface="Times New Roman" pitchFamily="18" charset="0"/>
              </a:rPr>
              <a:t>.</a:t>
            </a:r>
            <a:r>
              <a:rPr lang="ro-RO" sz="1050" smtClean="0">
                <a:latin typeface="Times New Roman" pitchFamily="18" charset="0"/>
                <a:cs typeface="Times New Roman" pitchFamily="18" charset="0"/>
              </a:rPr>
              <a:t/>
            </a:r>
            <a:br>
              <a:rPr lang="ro-RO" sz="1050" smtClean="0">
                <a:latin typeface="Times New Roman" pitchFamily="18" charset="0"/>
                <a:cs typeface="Times New Roman" pitchFamily="18" charset="0"/>
              </a:rPr>
            </a:br>
            <a:r>
              <a:rPr lang="ro-RO" sz="1050" smtClean="0">
                <a:latin typeface="Times New Roman" pitchFamily="18" charset="0"/>
                <a:cs typeface="Times New Roman" pitchFamily="18" charset="0"/>
              </a:rPr>
              <a:t/>
            </a:r>
            <a:br>
              <a:rPr lang="ro-RO" sz="1050" smtClean="0">
                <a:latin typeface="Times New Roman" pitchFamily="18" charset="0"/>
                <a:cs typeface="Times New Roman" pitchFamily="18" charset="0"/>
              </a:rPr>
            </a:br>
            <a:r>
              <a:rPr lang="ro-RO" sz="1050" smtClean="0">
                <a:latin typeface="Times New Roman" pitchFamily="18" charset="0"/>
                <a:cs typeface="Times New Roman" pitchFamily="18" charset="0"/>
              </a:rPr>
              <a:t>	</a:t>
            </a:r>
            <a:r>
              <a:rPr lang="en-US" sz="1050" b="1" smtClean="0">
                <a:latin typeface="Times New Roman" pitchFamily="18" charset="0"/>
                <a:cs typeface="Times New Roman" pitchFamily="18" charset="0"/>
              </a:rPr>
              <a:t>TIPOLOGIA NARAŢIUNII</a:t>
            </a:r>
            <a:r>
              <a:rPr lang="en-US" sz="1050" smtClean="0">
                <a:latin typeface="Times New Roman" pitchFamily="18" charset="0"/>
                <a:cs typeface="Times New Roman" pitchFamily="18" charset="0"/>
              </a:rPr>
              <a:t> se realizează după următoarele criterii:</a:t>
            </a:r>
            <a:r>
              <a:rPr lang="ro-RO" sz="1050" smtClean="0">
                <a:latin typeface="Times New Roman" pitchFamily="18" charset="0"/>
                <a:cs typeface="Times New Roman" pitchFamily="18" charset="0"/>
              </a:rPr>
              <a:t/>
            </a:r>
            <a:br>
              <a:rPr lang="ro-RO" sz="1050" smtClean="0">
                <a:latin typeface="Times New Roman" pitchFamily="18" charset="0"/>
                <a:cs typeface="Times New Roman" pitchFamily="18" charset="0"/>
              </a:rPr>
            </a:br>
            <a:r>
              <a:rPr lang="en-US" sz="1050" u="sng" smtClean="0">
                <a:latin typeface="Times New Roman" pitchFamily="18" charset="0"/>
                <a:cs typeface="Times New Roman" pitchFamily="18" charset="0"/>
              </a:rPr>
              <a:t/>
            </a:r>
            <a:br>
              <a:rPr lang="en-US" sz="1050" u="sng" smtClean="0">
                <a:latin typeface="Times New Roman" pitchFamily="18" charset="0"/>
                <a:cs typeface="Times New Roman" pitchFamily="18" charset="0"/>
              </a:rPr>
            </a:br>
            <a:r>
              <a:rPr lang="en-US" sz="1050" b="1" i="1" u="sng" smtClean="0">
                <a:latin typeface="Times New Roman" pitchFamily="18" charset="0"/>
                <a:cs typeface="Times New Roman" pitchFamily="18" charset="0"/>
              </a:rPr>
              <a:t>1. După criteriul relaţiei dintre realitatea obiectivă şi realitatea artistică</a:t>
            </a:r>
            <a:r>
              <a:rPr lang="en-US" sz="1050" u="sng" smtClean="0">
                <a:latin typeface="Times New Roman" pitchFamily="18" charset="0"/>
                <a:cs typeface="Times New Roman" pitchFamily="18" charset="0"/>
              </a:rPr>
              <a:t> </a:t>
            </a:r>
            <a:r>
              <a:rPr lang="en-US" sz="1050" smtClean="0">
                <a:latin typeface="Times New Roman" pitchFamily="18" charset="0"/>
                <a:cs typeface="Times New Roman" pitchFamily="18" charset="0"/>
              </a:rPr>
              <a:t>deosebim:</a:t>
            </a:r>
            <a:br>
              <a:rPr lang="en-US" sz="1050" smtClean="0">
                <a:latin typeface="Times New Roman" pitchFamily="18" charset="0"/>
                <a:cs typeface="Times New Roman" pitchFamily="18" charset="0"/>
              </a:rPr>
            </a:br>
            <a:r>
              <a:rPr lang="ro-RO" sz="1050" smtClean="0">
                <a:latin typeface="Times New Roman" pitchFamily="18" charset="0"/>
                <a:cs typeface="Times New Roman" pitchFamily="18" charset="0"/>
              </a:rPr>
              <a:t/>
            </a:r>
            <a:br>
              <a:rPr lang="ro-RO" sz="1050" smtClean="0">
                <a:latin typeface="Times New Roman" pitchFamily="18" charset="0"/>
                <a:cs typeface="Times New Roman" pitchFamily="18" charset="0"/>
              </a:rPr>
            </a:br>
            <a:r>
              <a:rPr lang="ro-RO" sz="1050" smtClean="0">
                <a:latin typeface="Times New Roman" pitchFamily="18" charset="0"/>
                <a:cs typeface="Times New Roman" pitchFamily="18" charset="0"/>
              </a:rPr>
              <a:t>     a). </a:t>
            </a:r>
            <a:r>
              <a:rPr lang="en-US" sz="1050" b="1" i="1" smtClean="0">
                <a:latin typeface="Times New Roman" pitchFamily="18" charset="0"/>
                <a:cs typeface="Times New Roman" pitchFamily="18" charset="0"/>
              </a:rPr>
              <a:t>povestirea factuală</a:t>
            </a:r>
            <a:r>
              <a:rPr lang="en-US" sz="1050" smtClean="0">
                <a:latin typeface="Times New Roman" pitchFamily="18" charset="0"/>
                <a:cs typeface="Times New Roman" pitchFamily="18" charset="0"/>
              </a:rPr>
              <a:t> – este o povestire a evenimentelor reale (proza memorialistică);</a:t>
            </a:r>
            <a:r>
              <a:rPr lang="ro-RO" sz="1050" smtClean="0">
                <a:latin typeface="Times New Roman" pitchFamily="18" charset="0"/>
                <a:cs typeface="Times New Roman" pitchFamily="18" charset="0"/>
              </a:rPr>
              <a:t/>
            </a:r>
            <a:br>
              <a:rPr lang="ro-RO" sz="1050" smtClean="0">
                <a:latin typeface="Times New Roman" pitchFamily="18" charset="0"/>
                <a:cs typeface="Times New Roman" pitchFamily="18" charset="0"/>
              </a:rPr>
            </a:br>
            <a:r>
              <a:rPr lang="ro-RO" sz="1050" smtClean="0">
                <a:latin typeface="Times New Roman" pitchFamily="18" charset="0"/>
                <a:cs typeface="Times New Roman" pitchFamily="18" charset="0"/>
              </a:rPr>
              <a:t>    b). </a:t>
            </a:r>
            <a:r>
              <a:rPr lang="en-US" sz="1050" b="1" i="1" smtClean="0">
                <a:latin typeface="Times New Roman" pitchFamily="18" charset="0"/>
                <a:cs typeface="Times New Roman" pitchFamily="18" charset="0"/>
              </a:rPr>
              <a:t>povestirea ficţională</a:t>
            </a:r>
            <a:r>
              <a:rPr lang="en-US" sz="1050" smtClean="0">
                <a:latin typeface="Times New Roman" pitchFamily="18" charset="0"/>
                <a:cs typeface="Times New Roman" pitchFamily="18" charset="0"/>
              </a:rPr>
              <a:t> – naraţiune de evenimente fictive, care transfigurează realul în imaginar sau creează „</a:t>
            </a:r>
            <a:r>
              <a:rPr lang="en-US" sz="1050" i="1" smtClean="0">
                <a:latin typeface="Times New Roman" pitchFamily="18" charset="0"/>
                <a:cs typeface="Times New Roman" pitchFamily="18" charset="0"/>
              </a:rPr>
              <a:t>lumi posibile</a:t>
            </a:r>
            <a:r>
              <a:rPr lang="en-US" sz="1050" smtClean="0">
                <a:latin typeface="Times New Roman" pitchFamily="18" charset="0"/>
                <a:cs typeface="Times New Roman" pitchFamily="18" charset="0"/>
              </a:rPr>
              <a:t>” (romanele).</a:t>
            </a:r>
            <a:br>
              <a:rPr lang="en-US" sz="1050" smtClean="0">
                <a:latin typeface="Times New Roman" pitchFamily="18" charset="0"/>
                <a:cs typeface="Times New Roman" pitchFamily="18" charset="0"/>
              </a:rPr>
            </a:br>
            <a:r>
              <a:rPr lang="en-US" sz="1050" smtClean="0">
                <a:latin typeface="Times New Roman" pitchFamily="18" charset="0"/>
                <a:cs typeface="Times New Roman" pitchFamily="18" charset="0"/>
              </a:rPr>
              <a:t>	</a:t>
            </a:r>
            <a:r>
              <a:rPr lang="ro-RO" sz="1050" smtClean="0">
                <a:latin typeface="Times New Roman" pitchFamily="18" charset="0"/>
                <a:cs typeface="Times New Roman" pitchFamily="18" charset="0"/>
              </a:rPr>
              <a:t/>
            </a:r>
            <a:br>
              <a:rPr lang="ro-RO" sz="1050" smtClean="0">
                <a:latin typeface="Times New Roman" pitchFamily="18" charset="0"/>
                <a:cs typeface="Times New Roman" pitchFamily="18" charset="0"/>
              </a:rPr>
            </a:br>
            <a:r>
              <a:rPr lang="en-US" sz="1050" b="1" i="1" u="sng" smtClean="0">
                <a:latin typeface="Times New Roman" pitchFamily="18" charset="0"/>
                <a:cs typeface="Times New Roman" pitchFamily="18" charset="0"/>
              </a:rPr>
              <a:t>2.După criteriul tipului de evenimente narate</a:t>
            </a:r>
            <a:r>
              <a:rPr lang="en-US" sz="1050" u="sng" smtClean="0">
                <a:latin typeface="Times New Roman" pitchFamily="18" charset="0"/>
                <a:cs typeface="Times New Roman" pitchFamily="18" charset="0"/>
              </a:rPr>
              <a:t> </a:t>
            </a:r>
            <a:r>
              <a:rPr lang="en-US" sz="1050" smtClean="0">
                <a:latin typeface="Times New Roman" pitchFamily="18" charset="0"/>
                <a:cs typeface="Times New Roman" pitchFamily="18" charset="0"/>
              </a:rPr>
              <a:t>deosebim:</a:t>
            </a:r>
            <a:br>
              <a:rPr lang="en-US" sz="1050" smtClean="0">
                <a:latin typeface="Times New Roman" pitchFamily="18" charset="0"/>
                <a:cs typeface="Times New Roman" pitchFamily="18" charset="0"/>
              </a:rPr>
            </a:br>
            <a:r>
              <a:rPr lang="ro-RO" sz="1050" smtClean="0">
                <a:latin typeface="Times New Roman" pitchFamily="18" charset="0"/>
                <a:cs typeface="Times New Roman" pitchFamily="18" charset="0"/>
              </a:rPr>
              <a:t/>
            </a:r>
            <a:br>
              <a:rPr lang="ro-RO" sz="1050" smtClean="0">
                <a:latin typeface="Times New Roman" pitchFamily="18" charset="0"/>
                <a:cs typeface="Times New Roman" pitchFamily="18" charset="0"/>
              </a:rPr>
            </a:br>
            <a:r>
              <a:rPr lang="ro-RO" sz="1050" smtClean="0">
                <a:latin typeface="Times New Roman" pitchFamily="18" charset="0"/>
                <a:cs typeface="Times New Roman" pitchFamily="18" charset="0"/>
              </a:rPr>
              <a:t>    a). </a:t>
            </a:r>
            <a:r>
              <a:rPr lang="en-US" sz="1050" b="1" i="1" smtClean="0">
                <a:latin typeface="Times New Roman" pitchFamily="18" charset="0"/>
                <a:cs typeface="Times New Roman" pitchFamily="18" charset="0"/>
              </a:rPr>
              <a:t>naraţiune de evenimente exterioare</a:t>
            </a:r>
            <a:r>
              <a:rPr lang="en-US" sz="1050" smtClean="0">
                <a:latin typeface="Times New Roman" pitchFamily="18" charset="0"/>
                <a:cs typeface="Times New Roman" pitchFamily="18" charset="0"/>
              </a:rPr>
              <a:t> – „</a:t>
            </a:r>
            <a:r>
              <a:rPr lang="en-US" sz="1050" i="1" smtClean="0">
                <a:latin typeface="Times New Roman" pitchFamily="18" charset="0"/>
                <a:cs typeface="Times New Roman" pitchFamily="18" charset="0"/>
              </a:rPr>
              <a:t>epicul pur</a:t>
            </a:r>
            <a:r>
              <a:rPr lang="en-US" sz="1050" smtClean="0">
                <a:latin typeface="Times New Roman" pitchFamily="18" charset="0"/>
                <a:cs typeface="Times New Roman" pitchFamily="18" charset="0"/>
              </a:rPr>
              <a:t>” – A. Marino; „</a:t>
            </a:r>
            <a:r>
              <a:rPr lang="en-US" sz="1050" i="1" smtClean="0">
                <a:latin typeface="Times New Roman" pitchFamily="18" charset="0"/>
                <a:cs typeface="Times New Roman" pitchFamily="18" charset="0"/>
              </a:rPr>
              <a:t>roman de creaţie</a:t>
            </a:r>
            <a:r>
              <a:rPr lang="en-US" sz="1050" smtClean="0">
                <a:latin typeface="Times New Roman" pitchFamily="18" charset="0"/>
                <a:cs typeface="Times New Roman" pitchFamily="18" charset="0"/>
              </a:rPr>
              <a:t>” – Garabet Ibrăileanu;</a:t>
            </a:r>
            <a:r>
              <a:rPr lang="ro-RO" sz="1050" smtClean="0">
                <a:latin typeface="Times New Roman" pitchFamily="18" charset="0"/>
                <a:cs typeface="Times New Roman" pitchFamily="18" charset="0"/>
              </a:rPr>
              <a:t/>
            </a:r>
            <a:br>
              <a:rPr lang="ro-RO" sz="1050" smtClean="0">
                <a:latin typeface="Times New Roman" pitchFamily="18" charset="0"/>
                <a:cs typeface="Times New Roman" pitchFamily="18" charset="0"/>
              </a:rPr>
            </a:br>
            <a:r>
              <a:rPr lang="ro-RO" sz="1050" smtClean="0">
                <a:latin typeface="Times New Roman" pitchFamily="18" charset="0"/>
                <a:cs typeface="Times New Roman" pitchFamily="18" charset="0"/>
              </a:rPr>
              <a:t>     b).</a:t>
            </a:r>
            <a:r>
              <a:rPr lang="en-US" sz="1050" b="1" i="1" smtClean="0">
                <a:latin typeface="Times New Roman" pitchFamily="18" charset="0"/>
                <a:cs typeface="Times New Roman" pitchFamily="18" charset="0"/>
              </a:rPr>
              <a:t>naraţiune de evenimente interioare</a:t>
            </a:r>
            <a:r>
              <a:rPr lang="en-US" sz="1050" smtClean="0">
                <a:latin typeface="Times New Roman" pitchFamily="18" charset="0"/>
                <a:cs typeface="Times New Roman" pitchFamily="18" charset="0"/>
              </a:rPr>
              <a:t> – epicul analitic, proza psihologică, „</a:t>
            </a:r>
            <a:r>
              <a:rPr lang="en-US" sz="1050" i="1" smtClean="0">
                <a:latin typeface="Times New Roman" pitchFamily="18" charset="0"/>
                <a:cs typeface="Times New Roman" pitchFamily="18" charset="0"/>
              </a:rPr>
              <a:t>roman de analiză</a:t>
            </a:r>
            <a:r>
              <a:rPr lang="en-US" sz="1050" smtClean="0">
                <a:latin typeface="Times New Roman" pitchFamily="18" charset="0"/>
                <a:cs typeface="Times New Roman" pitchFamily="18" charset="0"/>
              </a:rPr>
              <a:t>” – Garabet Ibrăileanu.</a:t>
            </a:r>
            <a:br>
              <a:rPr lang="en-US" sz="1050" smtClean="0">
                <a:latin typeface="Times New Roman" pitchFamily="18" charset="0"/>
                <a:cs typeface="Times New Roman" pitchFamily="18" charset="0"/>
              </a:rPr>
            </a:br>
            <a:r>
              <a:rPr lang="ro-RO" sz="1050" smtClean="0">
                <a:latin typeface="Times New Roman" pitchFamily="18" charset="0"/>
                <a:cs typeface="Times New Roman" pitchFamily="18" charset="0"/>
              </a:rPr>
              <a:t/>
            </a:r>
            <a:br>
              <a:rPr lang="ro-RO" sz="1050" smtClean="0">
                <a:latin typeface="Times New Roman" pitchFamily="18" charset="0"/>
                <a:cs typeface="Times New Roman" pitchFamily="18" charset="0"/>
              </a:rPr>
            </a:br>
            <a:r>
              <a:rPr lang="en-US" sz="1050" b="1" i="1" smtClean="0">
                <a:latin typeface="Times New Roman" pitchFamily="18" charset="0"/>
                <a:cs typeface="Times New Roman" pitchFamily="18" charset="0"/>
              </a:rPr>
              <a:t>3. </a:t>
            </a:r>
            <a:r>
              <a:rPr lang="en-US" sz="1050" b="1" i="1" u="sng" smtClean="0">
                <a:latin typeface="Times New Roman" pitchFamily="18" charset="0"/>
                <a:cs typeface="Times New Roman" pitchFamily="18" charset="0"/>
              </a:rPr>
              <a:t>După criteriul privind relaţia dintre narator şi universul naraţiunii</a:t>
            </a:r>
            <a:r>
              <a:rPr lang="en-US" sz="1050" smtClean="0">
                <a:latin typeface="Times New Roman" pitchFamily="18" charset="0"/>
                <a:cs typeface="Times New Roman" pitchFamily="18" charset="0"/>
              </a:rPr>
              <a:t> avem:</a:t>
            </a:r>
            <a:br>
              <a:rPr lang="en-US" sz="1050" smtClean="0">
                <a:latin typeface="Times New Roman" pitchFamily="18" charset="0"/>
                <a:cs typeface="Times New Roman" pitchFamily="18" charset="0"/>
              </a:rPr>
            </a:br>
            <a:r>
              <a:rPr lang="ro-RO" sz="1050" smtClean="0">
                <a:latin typeface="Times New Roman" pitchFamily="18" charset="0"/>
                <a:cs typeface="Times New Roman" pitchFamily="18" charset="0"/>
              </a:rPr>
              <a:t/>
            </a:r>
            <a:br>
              <a:rPr lang="ro-RO" sz="1050" smtClean="0">
                <a:latin typeface="Times New Roman" pitchFamily="18" charset="0"/>
                <a:cs typeface="Times New Roman" pitchFamily="18" charset="0"/>
              </a:rPr>
            </a:br>
            <a:r>
              <a:rPr lang="ro-RO" sz="1050" smtClean="0">
                <a:latin typeface="Times New Roman" pitchFamily="18" charset="0"/>
                <a:cs typeface="Times New Roman" pitchFamily="18" charset="0"/>
              </a:rPr>
              <a:t>     a).</a:t>
            </a:r>
            <a:r>
              <a:rPr lang="en-US" sz="1050" b="1" i="1" smtClean="0">
                <a:latin typeface="Times New Roman" pitchFamily="18" charset="0"/>
                <a:cs typeface="Times New Roman" pitchFamily="18" charset="0"/>
              </a:rPr>
              <a:t>naraţiune heterodiegetică</a:t>
            </a:r>
            <a:r>
              <a:rPr lang="en-US" sz="1050" smtClean="0">
                <a:latin typeface="Times New Roman" pitchFamily="18" charset="0"/>
                <a:cs typeface="Times New Roman" pitchFamily="18" charset="0"/>
              </a:rPr>
              <a:t> (</a:t>
            </a:r>
            <a:r>
              <a:rPr lang="en-US" sz="1050" i="1" smtClean="0">
                <a:latin typeface="Times New Roman" pitchFamily="18" charset="0"/>
                <a:cs typeface="Times New Roman" pitchFamily="18" charset="0"/>
              </a:rPr>
              <a:t>hetero </a:t>
            </a:r>
            <a:r>
              <a:rPr lang="en-US" sz="1050" smtClean="0">
                <a:latin typeface="Times New Roman" pitchFamily="18" charset="0"/>
                <a:cs typeface="Times New Roman" pitchFamily="18" charset="0"/>
              </a:rPr>
              <a:t>– diferit, </a:t>
            </a:r>
            <a:r>
              <a:rPr lang="en-US" sz="1050" i="1" smtClean="0">
                <a:latin typeface="Times New Roman" pitchFamily="18" charset="0"/>
                <a:cs typeface="Times New Roman" pitchFamily="18" charset="0"/>
              </a:rPr>
              <a:t>diegesis</a:t>
            </a:r>
            <a:r>
              <a:rPr lang="en-US" sz="1050" smtClean="0">
                <a:latin typeface="Times New Roman" pitchFamily="18" charset="0"/>
                <a:cs typeface="Times New Roman" pitchFamily="18" charset="0"/>
              </a:rPr>
              <a:t> – modul narativ de expunere) este modul de naraţiune prin care naratorul se situează în afara universului povestit; povestirea se realizează la persoana a III-a, planul naratorului este diferit de cel al naraţiunii, iar perspectiva naratorului este omniscientă</a:t>
            </a:r>
            <a:r>
              <a:rPr lang="ro-RO" sz="1050" smtClean="0">
                <a:latin typeface="Times New Roman" pitchFamily="18" charset="0"/>
                <a:cs typeface="Times New Roman" pitchFamily="18" charset="0"/>
              </a:rPr>
              <a:t/>
            </a:r>
            <a:br>
              <a:rPr lang="ro-RO" sz="1050" smtClean="0">
                <a:latin typeface="Times New Roman" pitchFamily="18" charset="0"/>
                <a:cs typeface="Times New Roman" pitchFamily="18" charset="0"/>
              </a:rPr>
            </a:br>
            <a:r>
              <a:rPr lang="ro-RO" sz="1050" smtClean="0">
                <a:latin typeface="Times New Roman" pitchFamily="18" charset="0"/>
                <a:cs typeface="Times New Roman" pitchFamily="18" charset="0"/>
              </a:rPr>
              <a:t>    b). </a:t>
            </a:r>
            <a:r>
              <a:rPr lang="en-US" sz="1050" b="1" i="1" smtClean="0">
                <a:latin typeface="Times New Roman" pitchFamily="18" charset="0"/>
                <a:cs typeface="Times New Roman" pitchFamily="18" charset="0"/>
              </a:rPr>
              <a:t>naraţiune homodiegetică</a:t>
            </a:r>
            <a:r>
              <a:rPr lang="en-US" sz="1050" smtClean="0">
                <a:latin typeface="Times New Roman" pitchFamily="18" charset="0"/>
                <a:cs typeface="Times New Roman" pitchFamily="18" charset="0"/>
              </a:rPr>
              <a:t> (</a:t>
            </a:r>
            <a:r>
              <a:rPr lang="en-US" sz="1050" i="1" smtClean="0">
                <a:latin typeface="Times New Roman" pitchFamily="18" charset="0"/>
                <a:cs typeface="Times New Roman" pitchFamily="18" charset="0"/>
              </a:rPr>
              <a:t>homo </a:t>
            </a:r>
            <a:r>
              <a:rPr lang="en-US" sz="1050" smtClean="0">
                <a:latin typeface="Times New Roman" pitchFamily="18" charset="0"/>
                <a:cs typeface="Times New Roman" pitchFamily="18" charset="0"/>
              </a:rPr>
              <a:t>– la fel) înseamnă creaţia epică în care naratorul se situează în interiorul universului povestit; nararea se face la persoana I, planul naratorului se suprapune planului naraţiunii, naratorul poate fi protagonist sau martor al evenimentelor relatate, sau poate fi doar mesager care repovesteşte evenimentele auzite; perspectiva narativă este în acest caz internă şi poate fi puternic marcată subiectiv</a:t>
            </a:r>
            <a:r>
              <a:rPr lang="ro-RO" sz="1050" smtClean="0">
                <a:latin typeface="Times New Roman" pitchFamily="18" charset="0"/>
                <a:cs typeface="Times New Roman" pitchFamily="18" charset="0"/>
              </a:rPr>
              <a:t/>
            </a:r>
            <a:br>
              <a:rPr lang="ro-RO" sz="1050" smtClean="0">
                <a:latin typeface="Times New Roman" pitchFamily="18" charset="0"/>
                <a:cs typeface="Times New Roman" pitchFamily="18" charset="0"/>
              </a:rPr>
            </a:br>
            <a:r>
              <a:rPr lang="ro-RO" sz="1050" smtClean="0">
                <a:latin typeface="Times New Roman" pitchFamily="18" charset="0"/>
                <a:cs typeface="Times New Roman" pitchFamily="18" charset="0"/>
              </a:rPr>
              <a:t>    c). </a:t>
            </a:r>
            <a:r>
              <a:rPr lang="en-US" sz="1050" b="1" i="1" smtClean="0">
                <a:latin typeface="Times New Roman" pitchFamily="18" charset="0"/>
                <a:cs typeface="Times New Roman" pitchFamily="18" charset="0"/>
              </a:rPr>
              <a:t>naraţiunea supraetajată / polifonică</a:t>
            </a:r>
            <a:r>
              <a:rPr lang="en-US" sz="1050" smtClean="0">
                <a:latin typeface="Times New Roman" pitchFamily="18" charset="0"/>
                <a:cs typeface="Times New Roman" pitchFamily="18" charset="0"/>
              </a:rPr>
              <a:t> asociază cele două medele diegetice, alternează povestirea la persoana I cu cea la persoana a III-a, perspectiva narativă internă cu</a:t>
            </a:r>
            <a:r>
              <a:rPr lang="ro-RO" sz="1050" smtClean="0">
                <a:latin typeface="Times New Roman" pitchFamily="18" charset="0"/>
                <a:cs typeface="Times New Roman" pitchFamily="18" charset="0"/>
              </a:rPr>
              <a:t> </a:t>
            </a:r>
            <a:r>
              <a:rPr lang="en-US" sz="1050" smtClean="0">
                <a:latin typeface="Times New Roman" pitchFamily="18" charset="0"/>
                <a:cs typeface="Times New Roman" pitchFamily="18" charset="0"/>
              </a:rPr>
              <a:t>cea</a:t>
            </a:r>
            <a:r>
              <a:rPr lang="ro-RO" sz="1050" smtClean="0">
                <a:latin typeface="Times New Roman" pitchFamily="18" charset="0"/>
                <a:cs typeface="Times New Roman" pitchFamily="18" charset="0"/>
              </a:rPr>
              <a:t> omniscientă,viziunea obiectivă cu cea subiectivă.</a:t>
            </a:r>
            <a:r>
              <a:rPr lang="en-US" sz="1050" smtClean="0">
                <a:latin typeface="Times New Roman" pitchFamily="18" charset="0"/>
                <a:cs typeface="Times New Roman" pitchFamily="18" charset="0"/>
              </a:rPr>
              <a:t> </a:t>
            </a:r>
            <a:r>
              <a:rPr lang="ro-RO" sz="1050" smtClean="0">
                <a:latin typeface="Times New Roman" pitchFamily="18" charset="0"/>
                <a:cs typeface="Times New Roman" pitchFamily="18" charset="0"/>
              </a:rPr>
              <a:t/>
            </a:r>
            <a:br>
              <a:rPr lang="ro-RO" sz="1050" smtClean="0">
                <a:latin typeface="Times New Roman" pitchFamily="18" charset="0"/>
                <a:cs typeface="Times New Roman" pitchFamily="18" charset="0"/>
              </a:rPr>
            </a:br>
            <a:r>
              <a:rPr lang="ro-RO" sz="1050" smtClean="0">
                <a:latin typeface="Times New Roman" pitchFamily="18" charset="0"/>
                <a:cs typeface="Times New Roman" pitchFamily="18" charset="0"/>
              </a:rPr>
              <a:t/>
            </a:r>
            <a:br>
              <a:rPr lang="ro-RO" sz="1050" smtClean="0">
                <a:latin typeface="Times New Roman" pitchFamily="18" charset="0"/>
                <a:cs typeface="Times New Roman" pitchFamily="18" charset="0"/>
              </a:rPr>
            </a:br>
            <a:r>
              <a:rPr lang="ro-RO" sz="1050" smtClean="0">
                <a:latin typeface="Times New Roman" pitchFamily="18" charset="0"/>
                <a:cs typeface="Times New Roman" pitchFamily="18" charset="0"/>
              </a:rPr>
              <a:t>                                                                                                                                  </a:t>
            </a:r>
            <a:r>
              <a:rPr lang="ro-RO" sz="1050" smtClean="0">
                <a:latin typeface="Times New Roman" pitchFamily="18" charset="0"/>
                <a:cs typeface="Times New Roman" pitchFamily="18" charset="0"/>
                <a:hlinkClick r:id="rId2" action="ppaction://hlinksldjump"/>
              </a:rPr>
              <a:t>Prima pagina</a:t>
            </a:r>
            <a:r>
              <a:rPr lang="ro-RO" sz="1050" smtClean="0">
                <a:latin typeface="Times New Roman" pitchFamily="18" charset="0"/>
                <a:cs typeface="Times New Roman" pitchFamily="18" charset="0"/>
              </a:rPr>
              <a:t>                                                                                                              </a:t>
            </a:r>
            <a:br>
              <a:rPr lang="ro-RO" sz="1050" smtClean="0">
                <a:latin typeface="Times New Roman" pitchFamily="18" charset="0"/>
                <a:cs typeface="Times New Roman" pitchFamily="18" charset="0"/>
              </a:rPr>
            </a:br>
            <a:endParaRPr lang="ro-RO" sz="1050" dirty="0">
              <a:latin typeface="Times New Roman" pitchFamily="18" charset="0"/>
              <a:cs typeface="Times New Roman" pitchFamily="18" charset="0"/>
            </a:endParaRPr>
          </a:p>
        </p:txBody>
      </p:sp>
      <p:pic>
        <p:nvPicPr>
          <p:cNvPr id="3" name="Picture 2"/>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02480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ro-RO"/>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552585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ro-RO"/>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2704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ro-RO"/>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261191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ro-RO"/>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693513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ro-RO"/>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543742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ro-RO"/>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302933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ro-RO" sz="1400" b="1" smtClean="0">
                <a:latin typeface="Times New Roman" pitchFamily="18" charset="0"/>
                <a:cs typeface="Times New Roman" pitchFamily="18" charset="0"/>
              </a:rPr>
              <a:t> </a:t>
            </a:r>
            <a:r>
              <a:rPr lang="en-US" sz="2400" b="1" smtClean="0">
                <a:latin typeface="Times New Roman" pitchFamily="18" charset="0"/>
                <a:cs typeface="Times New Roman" pitchFamily="18" charset="0"/>
              </a:rPr>
              <a:t>IV. </a:t>
            </a:r>
            <a:r>
              <a:rPr lang="en-US" sz="2400" b="1" u="sng" smtClean="0">
                <a:latin typeface="Times New Roman" pitchFamily="18" charset="0"/>
                <a:cs typeface="Times New Roman" pitchFamily="18" charset="0"/>
              </a:rPr>
              <a:t>BIBLIOGRAFIE</a:t>
            </a:r>
            <a:endParaRPr lang="ro-RO" sz="2300" b="1" dirty="0">
              <a:latin typeface="Times New Roman" pitchFamily="18" charset="0"/>
              <a:cs typeface="Times New Roman" pitchFamily="18" charset="0"/>
            </a:endParaRPr>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64282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ro-RO" sz="1400" smtClean="0">
                <a:hlinkClick r:id="rId2" action="ppaction://hlinksldjump"/>
              </a:rPr>
              <a:t>Prima pagina</a:t>
            </a:r>
            <a:endParaRPr lang="ro-RO" sz="1400" dirty="0"/>
          </a:p>
        </p:txBody>
      </p:sp>
      <p:pic>
        <p:nvPicPr>
          <p:cNvPr id="3" name="Picture 2"/>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45734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ro-RO" smtClean="0"/>
              <a:t/>
            </a:r>
            <a:br>
              <a:rPr lang="ro-RO" smtClean="0"/>
            </a:br>
            <a:endParaRPr lang="ro-RO" sz="1600" b="1" dirty="0">
              <a:solidFill>
                <a:schemeClr val="bg1"/>
              </a:solidFill>
            </a:endParaRPr>
          </a:p>
        </p:txBody>
      </p:sp>
      <p:pic>
        <p:nvPicPr>
          <p:cNvPr id="3" name="Picture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526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ro-RO" sz="1600" smtClean="0">
                <a:latin typeface="Times New Roman" pitchFamily="18" charset="0"/>
                <a:cs typeface="Times New Roman" pitchFamily="18" charset="0"/>
                <a:hlinkClick r:id="rId2" action="ppaction://hlinksldjump"/>
              </a:rPr>
              <a:t>Prima pagina</a:t>
            </a:r>
            <a:endParaRPr lang="ro-RO" sz="1600" dirty="0">
              <a:latin typeface="Times New Roman" pitchFamily="18" charset="0"/>
              <a:cs typeface="Times New Roman" pitchFamily="18" charset="0"/>
            </a:endParaRPr>
          </a:p>
        </p:txBody>
      </p:sp>
      <p:pic>
        <p:nvPicPr>
          <p:cNvPr id="3" name="Picture 2"/>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39080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ro-RO" sz="1800" smtClean="0">
                <a:hlinkClick r:id="rId2" action="ppaction://hlinksldjump"/>
              </a:rPr>
              <a:t>Prima pagina</a:t>
            </a:r>
            <a:endParaRPr lang="ro-RO" sz="1800" dirty="0"/>
          </a:p>
        </p:txBody>
      </p:sp>
      <p:pic>
        <p:nvPicPr>
          <p:cNvPr id="3" name="Picture 2"/>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07276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ro-RO" sz="1800" smtClean="0">
                <a:latin typeface="Times New Roman" pitchFamily="18" charset="0"/>
                <a:cs typeface="Times New Roman" pitchFamily="18" charset="0"/>
                <a:hlinkClick r:id="rId2" action="ppaction://hlinksldjump"/>
              </a:rPr>
              <a:t>Prima pagina</a:t>
            </a:r>
            <a:endParaRPr lang="ro-RO" sz="1800" dirty="0">
              <a:latin typeface="Times New Roman" pitchFamily="18" charset="0"/>
              <a:cs typeface="Times New Roman" pitchFamily="18" charset="0"/>
            </a:endParaRPr>
          </a:p>
        </p:txBody>
      </p:sp>
      <p:pic>
        <p:nvPicPr>
          <p:cNvPr id="3" name="Picture 2"/>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715056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Words>
  <Application>Microsoft Office PowerPoint</Application>
  <PresentationFormat>Widescreen</PresentationFormat>
  <Paragraphs>31</Paragraphs>
  <Slides>46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Calibri Light</vt:lpstr>
      <vt:lpstr>Times New Roman</vt:lpstr>
      <vt:lpstr>Wingdings</vt:lpstr>
      <vt:lpstr>Office Theme</vt:lpstr>
      <vt:lpstr>SEMN ȘI SEMNIFICAȚII ÎN ROMANUL ”PĂDUREA SPÂNZURAȚILOR” DE LIVIU REBREANU     - soft educațional -</vt:lpstr>
      <vt:lpstr>I. PRELIMINARII TEORETICE:</vt:lpstr>
      <vt:lpstr>II. ABORDĂRI DIDACTICE: </vt:lpstr>
      <vt:lpstr>    CONCEPTUL DE NARAȚIUNE  Cuvântul &lt;naraţiune&gt; sau mitos transmite senzaţia de mişcare percepută de ureche, iar &lt;sensul&gt; sau dianoia transmite, sau cel puţin conservă, senzaţia de simultaneitate percepută de ochi” (Northrop Frye, Anatomia criticii, p. 93). Acelaşi autor defineşte conceptul de mitos drept „naraţiunea unei opere literare, considerată drept gramatică sau ordine a cuvintelor (naraţiune literală), intrigă sau argument (naraţiune descriptivă)”.  Proza narativă este definită de Elena Boghiu şi Lăcrămioara Vulpeş în  Hermeneutică şi naratologie aplicată drept acel tip de proză în care un narator îşi exercită una dintre următoarele funcţii: „povesteşte una sau mai multe întâmplări; introduce după V.V.Vinogradov &lt;fluxul verbal pe făgaşul unei conştiinţe lingvistice&gt;, ceea ce înseamnă că, la modul conştient sau inconştient, el selectează din limba comună anumiţi termeni şi face anumite combinaţii în funcţie de o serie întreagă de factori (cultura lui, mediul prezentat, starea afectivă, intenţiile narării etc.)”  Naraţiunea, ca „formă esenţială şi arhetipală a epicului” (Ibidem, p.32), este o modalitate de prezentare a unor fapte, evenimente, întâmplări, iar din acest motiv, „naratori de toate felurile şi de toate nuanţele trebuie fie să raporteze pur şi simplu dialogul fie să-l sprijine cu indicaţii scenice şi descrieri de cadru ” (Wayne Booth, Retorica romanului, p.199).  Naraţiunea este un mod de expunere specific genului epic, constând în relatarea (din perspectiva unui/unor narator/naratori) unor evenimente inspirate din realitate sau imaginare la care participă personaje.   TIPOLOGIA NARAŢIUNII se realizează după următoarele criterii:  1. După criteriul relaţiei dintre realitatea obiectivă şi realitatea artistică deosebim:       a). povestirea factuală – este o povestire a evenimentelor reale (proza memorialistică);     b). povestirea ficţională – naraţiune de evenimente fictive, care transfigurează realul în imaginar sau creează „lumi posibile” (romanele).   2.După criteriul tipului de evenimente narate deosebim:      a). naraţiune de evenimente exterioare – „epicul pur” – A. Marino; „roman de creaţie” – Garabet Ibrăileanu;      b).naraţiune de evenimente interioare – epicul analitic, proza psihologică, „roman de analiză” – Garabet Ibrăileanu.  3. După criteriul privind relaţia dintre narator şi universul naraţiunii avem:       a).naraţiune heterodiegetică (hetero – diferit, diegesis – modul narativ de expunere) este modul de naraţiune prin care naratorul se situează în afara universului povestit; povestirea se realizează la persoana a III-a, planul naratorului este diferit de cel al naraţiunii, iar perspectiva naratorului este omniscientă     b). naraţiune homodiegetică (homo – la fel) înseamnă creaţia epică în care naratorul se situează în interiorul universului povestit; nararea se face la persoana I, planul naratorului se suprapune planului naraţiunii, naratorul poate fi protagonist sau martor al evenimentelor relatate, sau poate fi doar mesager care repovesteşte evenimentele auzite; perspectiva narativă este în acest caz internă şi poate fi puternic marcată subiectiv     c). naraţiunea supraetajată / polifonică asociază cele două medele diegetice, alternează povestirea la persoana I cu cea la persoana a III-a, perspectiva narativă internă cu cea omniscientă,viziunea obiectivă cu cea subiectivă.                                                                                                                                     Prima pagina                                                                                                               </vt:lpstr>
      <vt:lpstr>Prima pagina</vt:lpstr>
      <vt:lpstr> </vt:lpstr>
      <vt:lpstr>Prima pagina</vt:lpstr>
      <vt:lpstr>Prima pagina</vt:lpstr>
      <vt:lpstr>Prima pagina</vt:lpstr>
      <vt:lpstr>Prima pagina</vt:lpstr>
      <vt:lpstr>PRIMA PAGINA</vt:lpstr>
      <vt:lpstr>prima pagina</vt:lpstr>
      <vt:lpstr>INAPOI LA CUPRINS</vt:lpstr>
      <vt:lpstr>INAPOI LA CUPRINS</vt:lpstr>
      <vt:lpstr>Inapoi la cuprins</vt:lpstr>
      <vt:lpstr>Inapoi la cuprins</vt:lpstr>
      <vt:lpstr>Proiect didactic</vt:lpstr>
      <vt:lpstr>Înapoi la cuprins</vt:lpstr>
      <vt:lpstr>Înapoi la cuprins</vt:lpstr>
      <vt:lpstr>Înapoi la cuprins</vt:lpstr>
      <vt:lpstr>DESFĂŞURAREA ACTIVITĂŢII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Anexa 1</vt:lpstr>
      <vt:lpstr>Anexa 2</vt:lpstr>
      <vt:lpstr>Anexa 3</vt:lpstr>
      <vt:lpstr>Anexa 4</vt:lpstr>
      <vt:lpstr>Anexa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IV. BIBLIOGRAFIE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SEMN ȘI SEMNIFICAȚII ÎN ROMANUL ”PĂDUREA SPÂNZURAȚILOR” DE LIVIU REBREANU     - soft educațional -</dc:title>
  <dc:creator>User_W81</dc:creator>
  <cp:lastModifiedBy>User_W81</cp:lastModifiedBy>
  <cp:revision>1</cp:revision>
  <dcterms:created xsi:type="dcterms:W3CDTF">2020-05-29T21:13:45Z</dcterms:created>
  <dcterms:modified xsi:type="dcterms:W3CDTF">2020-05-29T21:13:46Z</dcterms:modified>
</cp:coreProperties>
</file>