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5D8B7ACE-CE4A-4049-BCE5-7CA7F59D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="" xmlns:a16="http://schemas.microsoft.com/office/drawing/2014/main" id="{E7019BF4-3D3A-4A68-8105-B05ED929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64A2C6B9-583A-4750-B16B-7E458439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DF32C39B-E6C6-445E-85E4-A738517C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D1840086-76AF-420E-A812-F76B9861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4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D011542E-FA66-453E-BF2C-C1CFC735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="" xmlns:a16="http://schemas.microsoft.com/office/drawing/2014/main" id="{BC991464-AAFE-4D1E-9121-6A9F86E5D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B95EF037-CD92-47F7-8FD9-71ABCA36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2298982C-A762-443B-839E-E94891CC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B7A69C29-EAD0-4586-A32F-13DD622F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320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="" xmlns:a16="http://schemas.microsoft.com/office/drawing/2014/main" id="{11184E8D-84BA-41C7-929F-7F2C0E5B3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="" xmlns:a16="http://schemas.microsoft.com/office/drawing/2014/main" id="{CCCCE27C-92F3-4748-86DF-7D6EF6B67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CA75119C-33F7-4D09-AC9E-817773D1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0FD0875F-2584-4045-945D-EB4CA424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5F5F3F1B-8E33-4841-81D5-7E4B039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6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D24465A0-10F3-4D7C-A604-37D07C21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FBEBB5A4-E857-469C-A62C-E770EF1F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A2AD88B3-9ED2-4DAF-998F-F3860477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49E8AC87-496D-43B9-96E3-17406674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F1271B29-8465-4B2F-943E-DEA9CA94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98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F4FDA37-6510-46E5-A68C-1EEB04BE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EBB67886-03E6-4CDB-A6A8-419E6EF5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4CEBA559-24C7-4E89-9CD7-1785386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230F72B8-DCDC-4CAA-84E3-BA9426D5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76D46CED-5BD5-47CB-9D06-C20A6A9D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47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C086A22C-CA98-43A9-B6CC-10806CDD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13EF39D2-3846-4E85-A1FD-0CE5500A6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="" xmlns:a16="http://schemas.microsoft.com/office/drawing/2014/main" id="{29F7DA12-79EA-4227-A2C8-59B0EF5F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D1DDC71F-CBAB-490C-BF26-E279E4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675AED4E-B987-4029-A4BE-EE7DE970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F5B06B83-ED7F-4C3B-9857-195E7CAA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650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C6C9DC1-D1AD-4009-B8B1-7D51DE9C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3F9A28F8-A150-45AF-86E7-1CE8BFB9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="" xmlns:a16="http://schemas.microsoft.com/office/drawing/2014/main" id="{F0E09BAA-5E18-48A2-9703-1CB2C7A8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="" xmlns:a16="http://schemas.microsoft.com/office/drawing/2014/main" id="{D91A0CBE-EA42-42BE-B91D-D22FDB8BC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="" xmlns:a16="http://schemas.microsoft.com/office/drawing/2014/main" id="{B8655DC2-909D-4CE8-94BF-7624C36F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="" xmlns:a16="http://schemas.microsoft.com/office/drawing/2014/main" id="{C940A947-092D-43D1-81A6-3BD61C42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="" xmlns:a16="http://schemas.microsoft.com/office/drawing/2014/main" id="{A9829EF3-79F0-4834-8F75-8FBC3AE6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="" xmlns:a16="http://schemas.microsoft.com/office/drawing/2014/main" id="{1AB843E0-14C2-4BC1-B4B6-12E0C6CE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79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DA84E22A-AA40-41D1-9149-57A79999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="" xmlns:a16="http://schemas.microsoft.com/office/drawing/2014/main" id="{205C1275-BEF7-4474-B8A8-6768E6A9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="" xmlns:a16="http://schemas.microsoft.com/office/drawing/2014/main" id="{6788B722-810F-4605-90DE-7775D8D3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="" xmlns:a16="http://schemas.microsoft.com/office/drawing/2014/main" id="{8FC82424-6ABF-4B69-9624-5BE55A67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27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="" xmlns:a16="http://schemas.microsoft.com/office/drawing/2014/main" id="{6FB84127-CAA8-44BA-B9BA-22265BD3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83C74F40-C391-42E0-81A6-5E0481EF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="" xmlns:a16="http://schemas.microsoft.com/office/drawing/2014/main" id="{7F8C5DD7-01E9-4E26-B220-ACCBC731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513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15FD7D6-698C-498E-9E06-A20FDE30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335BB6FD-C468-45D8-A9C2-B22E57C0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="" xmlns:a16="http://schemas.microsoft.com/office/drawing/2014/main" id="{9F012E19-D5A6-43F1-8DCB-A64828596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908310E3-45E2-40DF-BB41-379A85E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470B82D1-A6CA-4274-B4B1-D6DB7A98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7CC15419-87E0-46C7-B81E-C8093A4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312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65E5C4C-A01A-4609-9D22-7B0E064D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="" xmlns:a16="http://schemas.microsoft.com/office/drawing/2014/main" id="{D62D3130-B6E5-4849-BBD3-6861CC9DF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="" xmlns:a16="http://schemas.microsoft.com/office/drawing/2014/main" id="{AABC7464-0881-4511-A219-C4113C9F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A3BC486D-50F5-4014-9802-ECD6B772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9DB003AB-DFB0-4AB2-9164-D9FED1E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90401C07-B574-49FA-A551-709E1427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325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="" xmlns:a16="http://schemas.microsoft.com/office/drawing/2014/main" id="{831029B1-B292-4464-93C4-A14D7CAF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9645C865-35A6-450E-B5EE-424FC476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1D289B64-4C53-4F67-A0E7-6F10663E7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F493-7654-43E2-B04E-B5E81566F58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68A59883-5F4B-4625-8A79-D60E52908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70A126EF-9950-431B-9686-979AD9A1D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4F2B-08A4-43F5-96B9-A9BDC7CEBE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80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filme/Larisa%20Final%20cu%20text%20miercuri%20%201030.mp4" TargetMode="External"/><Relationship Id="rId3" Type="http://schemas.openxmlformats.org/officeDocument/2006/relationships/hyperlink" Target="../filme/Carmen%20%20Grigoriu%20final%20%20luni%20900.mp4" TargetMode="External"/><Relationship Id="rId7" Type="http://schemas.openxmlformats.org/officeDocument/2006/relationships/hyperlink" Target="../filme/Jan%20Luni%2012%2050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filme/MF%20Final%20luni%20940.mp4" TargetMode="External"/><Relationship Id="rId5" Type="http://schemas.openxmlformats.org/officeDocument/2006/relationships/hyperlink" Target="../filme/Gighi%20Luni%201000.mp4" TargetMode="External"/><Relationship Id="rId4" Type="http://schemas.openxmlformats.org/officeDocument/2006/relationships/hyperlink" Target="../filme/carm%20Sim%20Luni%20103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filme/Violeta%20final%20fina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15FB4BC5-5B21-4681-BFF8-956E8AA6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C4938893-DF4F-4175-B01F-4BD01333B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848" y="1366991"/>
            <a:ext cx="10018304" cy="2153920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GB" sz="5400" b="1">
                <a:solidFill>
                  <a:schemeClr val="bg1"/>
                </a:solidFill>
                <a:latin typeface="+mn-lt"/>
              </a:rPr>
              <a:t>Dezvoltarea personalității și a capacităților intelectuale utilizând jocul educativ la ciclul primar</a:t>
            </a:r>
            <a:endParaRPr lang="en-GB" sz="5400"/>
          </a:p>
        </p:txBody>
      </p:sp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2550C1A1-EC22-4768-BE53-86845FE9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68" y="4503640"/>
            <a:ext cx="8587362" cy="1227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243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2653046C-673E-416C-9D9C-836B5F2B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00724481-1E3A-4EAB-9965-F7BB9A5E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998" y="3664121"/>
            <a:ext cx="8783266" cy="1756291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GB" sz="4400" dirty="0"/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prezintă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conceptul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>
                <a:solidFill>
                  <a:srgbClr val="002060"/>
                </a:solidFill>
              </a:rPr>
              <a:t>de </a:t>
            </a:r>
            <a:r>
              <a:rPr lang="en-GB" sz="4400" b="1" dirty="0" err="1">
                <a:solidFill>
                  <a:srgbClr val="002060"/>
                </a:solidFill>
              </a:rPr>
              <a:t>joc</a:t>
            </a:r>
            <a:r>
              <a:rPr lang="en-GB" sz="4400" b="1" dirty="0">
                <a:solidFill>
                  <a:srgbClr val="002060"/>
                </a:solidFill>
              </a:rPr>
              <a:t> ca o ”</a:t>
            </a:r>
            <a:r>
              <a:rPr lang="en-GB" sz="4400" b="1" dirty="0" err="1">
                <a:solidFill>
                  <a:srgbClr val="002060"/>
                </a:solidFill>
              </a:rPr>
              <a:t>spontaneitate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spontană</a:t>
            </a:r>
            <a:r>
              <a:rPr lang="en-GB" sz="4400" b="1" dirty="0">
                <a:solidFill>
                  <a:srgbClr val="002060"/>
                </a:solidFill>
              </a:rPr>
              <a:t>” (</a:t>
            </a:r>
            <a:r>
              <a:rPr lang="en-GB" sz="4400" b="1" dirty="0" err="1">
                <a:solidFill>
                  <a:srgbClr val="002060"/>
                </a:solidFill>
              </a:rPr>
              <a:t>activitatea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producătoare</a:t>
            </a:r>
            <a:r>
              <a:rPr lang="en-GB" sz="4400" b="1" dirty="0">
                <a:solidFill>
                  <a:srgbClr val="002060"/>
                </a:solidFill>
              </a:rPr>
              <a:t> de </a:t>
            </a:r>
            <a:r>
              <a:rPr lang="en-GB" sz="4400" b="1" dirty="0" err="1">
                <a:solidFill>
                  <a:srgbClr val="002060"/>
                </a:solidFill>
              </a:rPr>
              <a:t>amuzament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relaxare</a:t>
            </a:r>
            <a:r>
              <a:rPr lang="en-GB" sz="4400" b="1" dirty="0">
                <a:solidFill>
                  <a:srgbClr val="002060"/>
                </a:solidFill>
              </a:rPr>
              <a:t>).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="" xmlns:a16="http://schemas.microsoft.com/office/drawing/2014/main" id="{AC1791A8-897C-49E5-B7AF-1C431AE77C67}"/>
              </a:ext>
            </a:extLst>
          </p:cNvPr>
          <p:cNvSpPr/>
          <p:nvPr/>
        </p:nvSpPr>
        <p:spPr>
          <a:xfrm>
            <a:off x="1500549" y="2042710"/>
            <a:ext cx="2355014" cy="78426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</a:rPr>
              <a:t>Geissler:</a:t>
            </a:r>
          </a:p>
        </p:txBody>
      </p:sp>
    </p:spTree>
    <p:extLst>
      <p:ext uri="{BB962C8B-B14F-4D97-AF65-F5344CB8AC3E}">
        <p14:creationId xmlns="" xmlns:p14="http://schemas.microsoft.com/office/powerpoint/2010/main" val="401053476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A4557037-BB9C-404B-B664-1DD35AB1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81DAB8E0-4DBA-4AA8-B4CA-78127394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91" y="1687395"/>
            <a:ext cx="10083460" cy="3751872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r>
              <a:rPr lang="en-GB" sz="2800"/>
              <a:t>	</a:t>
            </a:r>
            <a:r>
              <a:rPr lang="en-GB" sz="5400" b="1" err="1">
                <a:solidFill>
                  <a:schemeClr val="bg1"/>
                </a:solidFill>
              </a:rPr>
              <a:t>Jocul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este</a:t>
            </a:r>
            <a:r>
              <a:rPr lang="en-GB" sz="5400" b="1">
                <a:solidFill>
                  <a:schemeClr val="bg1"/>
                </a:solidFill>
              </a:rPr>
              <a:t> un </a:t>
            </a:r>
            <a:r>
              <a:rPr lang="en-GB" sz="5400" b="1" err="1">
                <a:solidFill>
                  <a:schemeClr val="bg1"/>
                </a:solidFill>
              </a:rPr>
              <a:t>excelent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mijloc</a:t>
            </a:r>
            <a:r>
              <a:rPr lang="en-GB" sz="5400" b="1">
                <a:solidFill>
                  <a:schemeClr val="bg1"/>
                </a:solidFill>
              </a:rPr>
              <a:t> de </a:t>
            </a:r>
            <a:r>
              <a:rPr lang="en-GB" sz="5400" b="1" err="1">
                <a:solidFill>
                  <a:schemeClr val="bg1"/>
                </a:solidFill>
              </a:rPr>
              <a:t>activare</a:t>
            </a:r>
            <a:r>
              <a:rPr lang="en-GB" sz="5400" b="1">
                <a:solidFill>
                  <a:schemeClr val="bg1"/>
                </a:solidFill>
              </a:rPr>
              <a:t> a </a:t>
            </a:r>
            <a:r>
              <a:rPr lang="en-GB" sz="5400" b="1" err="1">
                <a:solidFill>
                  <a:schemeClr val="bg1"/>
                </a:solidFill>
              </a:rPr>
              <a:t>potențialului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cognitiv</a:t>
            </a:r>
            <a:r>
              <a:rPr lang="en-GB" sz="5400" b="1">
                <a:solidFill>
                  <a:schemeClr val="bg1"/>
                </a:solidFill>
              </a:rPr>
              <a:t>, de </a:t>
            </a:r>
            <a:r>
              <a:rPr lang="en-GB" sz="5400" b="1" err="1">
                <a:solidFill>
                  <a:schemeClr val="bg1"/>
                </a:solidFill>
              </a:rPr>
              <a:t>stimulare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creativă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și</a:t>
            </a:r>
            <a:r>
              <a:rPr lang="en-GB" sz="5400" b="1">
                <a:solidFill>
                  <a:schemeClr val="bg1"/>
                </a:solidFill>
              </a:rPr>
              <a:t> de </a:t>
            </a:r>
            <a:r>
              <a:rPr lang="en-GB" sz="5400" b="1" err="1">
                <a:solidFill>
                  <a:schemeClr val="bg1"/>
                </a:solidFill>
              </a:rPr>
              <a:t>integrare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psiho-socială</a:t>
            </a:r>
            <a:r>
              <a:rPr lang="en-GB" sz="5400" b="1">
                <a:solidFill>
                  <a:schemeClr val="bg1"/>
                </a:solidFill>
              </a:rPr>
              <a:t>, </a:t>
            </a:r>
            <a:r>
              <a:rPr lang="en-GB" sz="5400" b="1" err="1">
                <a:solidFill>
                  <a:schemeClr val="bg1"/>
                </a:solidFill>
              </a:rPr>
              <a:t>modelând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în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primul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rând</a:t>
            </a:r>
            <a:r>
              <a:rPr lang="en-GB" sz="5400" b="1">
                <a:solidFill>
                  <a:schemeClr val="bg1"/>
                </a:solidFill>
              </a:rPr>
              <a:t>, </a:t>
            </a:r>
            <a:r>
              <a:rPr lang="en-GB" sz="5400" b="1" err="1">
                <a:solidFill>
                  <a:schemeClr val="bg1"/>
                </a:solidFill>
              </a:rPr>
              <a:t>personalitatea</a:t>
            </a:r>
            <a:r>
              <a:rPr lang="en-GB" sz="5400" b="1">
                <a:solidFill>
                  <a:schemeClr val="bg1"/>
                </a:solidFill>
              </a:rPr>
              <a:t> </a:t>
            </a:r>
            <a:r>
              <a:rPr lang="en-GB" sz="5400" b="1" err="1">
                <a:solidFill>
                  <a:schemeClr val="bg1"/>
                </a:solidFill>
              </a:rPr>
              <a:t>copilului</a:t>
            </a:r>
            <a:r>
              <a:rPr lang="en-GB" sz="5400" b="1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39786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F1205CF6-D320-4989-88CB-AD0425604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90553FBF-C08F-4269-BCF8-4E8AD4A8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37" y="1797718"/>
            <a:ext cx="5259738" cy="673925"/>
          </a:xfrm>
          <a:solidFill>
            <a:srgbClr val="002060"/>
          </a:solidFill>
        </p:spPr>
        <p:txBody>
          <a:bodyPr anchor="t"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” De ce se joacă copilul? </a:t>
            </a:r>
            <a:r>
              <a:rPr lang="en-GB">
                <a:latin typeface="+mn-lt"/>
              </a:rPr>
              <a:t/>
            </a:r>
            <a:br>
              <a:rPr lang="en-GB">
                <a:latin typeface="+mn-lt"/>
              </a:rPr>
            </a:br>
            <a:r>
              <a:rPr lang="en-GB">
                <a:latin typeface="+mn-lt"/>
              </a:rPr>
              <a:t/>
            </a:r>
            <a:br>
              <a:rPr lang="en-GB">
                <a:latin typeface="+mn-lt"/>
              </a:rPr>
            </a:br>
            <a:endParaRPr lang="en-GB">
              <a:latin typeface="+mn-lt"/>
            </a:endParaRPr>
          </a:p>
        </p:txBody>
      </p:sp>
      <p:sp>
        <p:nvSpPr>
          <p:cNvPr id="5" name="Titlu 1">
            <a:extLst>
              <a:ext uri="{FF2B5EF4-FFF2-40B4-BE49-F238E27FC236}">
                <a16:creationId xmlns="" xmlns:a16="http://schemas.microsoft.com/office/drawing/2014/main" id="{C71C25FA-7723-4AE4-B5CE-B4D3EAD47669}"/>
              </a:ext>
            </a:extLst>
          </p:cNvPr>
          <p:cNvSpPr txBox="1">
            <a:spLocks/>
          </p:cNvSpPr>
          <p:nvPr/>
        </p:nvSpPr>
        <p:spPr>
          <a:xfrm>
            <a:off x="1407841" y="2853902"/>
            <a:ext cx="10205982" cy="2533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002060"/>
                </a:solidFill>
                <a:latin typeface="+mn-lt"/>
              </a:rPr>
              <a:t>A ne întreba de ce se joacă copilul, înseamnă a ne întreba de ce este copil, deci nu ne putem imagina copilăria fără râsete și jocurile sale.”</a:t>
            </a:r>
          </a:p>
        </p:txBody>
      </p:sp>
      <p:sp>
        <p:nvSpPr>
          <p:cNvPr id="6" name="Titlu 1">
            <a:extLst>
              <a:ext uri="{FF2B5EF4-FFF2-40B4-BE49-F238E27FC236}">
                <a16:creationId xmlns="" xmlns:a16="http://schemas.microsoft.com/office/drawing/2014/main" id="{0699990D-AD7B-47DE-BE21-C0A1C5A206A9}"/>
              </a:ext>
            </a:extLst>
          </p:cNvPr>
          <p:cNvSpPr txBox="1">
            <a:spLocks/>
          </p:cNvSpPr>
          <p:nvPr/>
        </p:nvSpPr>
        <p:spPr>
          <a:xfrm>
            <a:off x="9394753" y="5151276"/>
            <a:ext cx="2219070" cy="61792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  <a:latin typeface="+mn-lt"/>
              </a:rPr>
              <a:t>J. Chateau</a:t>
            </a:r>
          </a:p>
        </p:txBody>
      </p:sp>
    </p:spTree>
    <p:extLst>
      <p:ext uri="{BB962C8B-B14F-4D97-AF65-F5344CB8AC3E}">
        <p14:creationId xmlns="" xmlns:p14="http://schemas.microsoft.com/office/powerpoint/2010/main" val="36757615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7B3DE52E-26AF-4FF6-A814-F6C66A9F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12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9312BE63-B0BB-4B86-AD29-9EAE9F938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432" y="942384"/>
            <a:ext cx="3733015" cy="691831"/>
          </a:xfrm>
          <a:solidFill>
            <a:srgbClr val="002060"/>
          </a:solidFill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200" b="1">
                <a:solidFill>
                  <a:schemeClr val="bg1"/>
                </a:solidFill>
              </a:rPr>
              <a:t>#</a:t>
            </a:r>
            <a:r>
              <a:rPr lang="en-GB" sz="4000" b="1">
                <a:solidFill>
                  <a:schemeClr val="bg1"/>
                </a:solidFill>
              </a:rPr>
              <a:t>  </a:t>
            </a:r>
            <a:r>
              <a:rPr lang="en-GB" sz="3600" b="1">
                <a:solidFill>
                  <a:schemeClr val="bg1"/>
                </a:solidFill>
              </a:rPr>
              <a:t>Funcția de adaptare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5" name="Titlu 1">
            <a:extLst>
              <a:ext uri="{FF2B5EF4-FFF2-40B4-BE49-F238E27FC236}">
                <a16:creationId xmlns="" xmlns:a16="http://schemas.microsoft.com/office/drawing/2014/main" id="{5E8477B6-B66D-414A-B6DE-FF818B8DFC3C}"/>
              </a:ext>
            </a:extLst>
          </p:cNvPr>
          <p:cNvSpPr txBox="1">
            <a:spLocks/>
          </p:cNvSpPr>
          <p:nvPr/>
        </p:nvSpPr>
        <p:spPr>
          <a:xfrm>
            <a:off x="4034670" y="1596618"/>
            <a:ext cx="3346513" cy="5293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0700" b="1">
                <a:solidFill>
                  <a:srgbClr val="002060"/>
                </a:solidFill>
              </a:rPr>
              <a:t>#  </a:t>
            </a:r>
            <a:r>
              <a:rPr lang="en-GB" sz="12800" b="1">
                <a:solidFill>
                  <a:srgbClr val="002060"/>
                </a:solidFill>
              </a:rPr>
              <a:t>Funcția formativă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6" name="Titlu 1">
            <a:extLst>
              <a:ext uri="{FF2B5EF4-FFF2-40B4-BE49-F238E27FC236}">
                <a16:creationId xmlns="" xmlns:a16="http://schemas.microsoft.com/office/drawing/2014/main" id="{2D11B16D-20D7-4FF1-ABC6-BE89E41917A0}"/>
              </a:ext>
            </a:extLst>
          </p:cNvPr>
          <p:cNvSpPr txBox="1">
            <a:spLocks/>
          </p:cNvSpPr>
          <p:nvPr/>
        </p:nvSpPr>
        <p:spPr>
          <a:xfrm>
            <a:off x="4838308" y="2035907"/>
            <a:ext cx="3996964" cy="74430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12800" b="1" dirty="0">
                <a:solidFill>
                  <a:schemeClr val="bg1"/>
                </a:solidFill>
              </a:rPr>
              <a:t>#  </a:t>
            </a:r>
            <a:r>
              <a:rPr lang="en-GB" sz="12800" b="1" dirty="0" err="1">
                <a:solidFill>
                  <a:schemeClr val="bg1"/>
                </a:solidFill>
              </a:rPr>
              <a:t>Funcția</a:t>
            </a:r>
            <a:r>
              <a:rPr lang="en-GB" sz="12800" b="1" dirty="0">
                <a:solidFill>
                  <a:schemeClr val="bg1"/>
                </a:solidFill>
              </a:rPr>
              <a:t> </a:t>
            </a:r>
            <a:r>
              <a:rPr lang="en-GB" sz="12800" b="1" smtClean="0">
                <a:solidFill>
                  <a:schemeClr val="bg1"/>
                </a:solidFill>
              </a:rPr>
              <a:t>cathartică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b="1" dirty="0"/>
          </a:p>
        </p:txBody>
      </p:sp>
      <p:sp>
        <p:nvSpPr>
          <p:cNvPr id="7" name="Titlu 1">
            <a:extLst>
              <a:ext uri="{FF2B5EF4-FFF2-40B4-BE49-F238E27FC236}">
                <a16:creationId xmlns="" xmlns:a16="http://schemas.microsoft.com/office/drawing/2014/main" id="{85987F2E-9397-40CA-AB9D-187A26F3C7C4}"/>
              </a:ext>
            </a:extLst>
          </p:cNvPr>
          <p:cNvSpPr txBox="1">
            <a:spLocks/>
          </p:cNvSpPr>
          <p:nvPr/>
        </p:nvSpPr>
        <p:spPr>
          <a:xfrm>
            <a:off x="7200505" y="2780209"/>
            <a:ext cx="3604181" cy="6918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/>
              <a:t/>
            </a:r>
            <a:br>
              <a:rPr lang="en-GB" sz="4000" b="1"/>
            </a:br>
            <a:r>
              <a:rPr lang="en-GB" sz="10700" b="1">
                <a:solidFill>
                  <a:srgbClr val="002060"/>
                </a:solidFill>
              </a:rPr>
              <a:t>#  Funcția de socializare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8" name="Titlu 1">
            <a:extLst>
              <a:ext uri="{FF2B5EF4-FFF2-40B4-BE49-F238E27FC236}">
                <a16:creationId xmlns="" xmlns:a16="http://schemas.microsoft.com/office/drawing/2014/main" id="{31049590-AC25-4E12-B34A-C5AE9B72391F}"/>
              </a:ext>
            </a:extLst>
          </p:cNvPr>
          <p:cNvSpPr txBox="1">
            <a:spLocks/>
          </p:cNvSpPr>
          <p:nvPr/>
        </p:nvSpPr>
        <p:spPr>
          <a:xfrm>
            <a:off x="4538216" y="3455005"/>
            <a:ext cx="5026058" cy="69183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4000" b="1"/>
              <a:t/>
            </a:r>
            <a:br>
              <a:rPr lang="en-GB" sz="4000" b="1"/>
            </a:br>
            <a:r>
              <a:rPr lang="en-GB" sz="12800" b="1">
                <a:solidFill>
                  <a:schemeClr val="bg1"/>
                </a:solidFill>
              </a:rPr>
              <a:t>#  Funcția formativ-educativă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9" name="Titlu 1">
            <a:extLst>
              <a:ext uri="{FF2B5EF4-FFF2-40B4-BE49-F238E27FC236}">
                <a16:creationId xmlns="" xmlns:a16="http://schemas.microsoft.com/office/drawing/2014/main" id="{517361FE-BF28-4B17-8BA5-FC7A7FE3FE6D}"/>
              </a:ext>
            </a:extLst>
          </p:cNvPr>
          <p:cNvSpPr txBox="1">
            <a:spLocks/>
          </p:cNvSpPr>
          <p:nvPr/>
        </p:nvSpPr>
        <p:spPr>
          <a:xfrm>
            <a:off x="3619888" y="4265603"/>
            <a:ext cx="4176075" cy="617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2800" b="1">
                <a:solidFill>
                  <a:srgbClr val="002060"/>
                </a:solidFill>
              </a:rPr>
              <a:t>#  Funcția distractivă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11" name="Titlu 1">
            <a:extLst>
              <a:ext uri="{FF2B5EF4-FFF2-40B4-BE49-F238E27FC236}">
                <a16:creationId xmlns="" xmlns:a16="http://schemas.microsoft.com/office/drawing/2014/main" id="{99ECACCC-11DF-4B5A-B5ED-B6FAA66EE0F2}"/>
              </a:ext>
            </a:extLst>
          </p:cNvPr>
          <p:cNvSpPr txBox="1">
            <a:spLocks/>
          </p:cNvSpPr>
          <p:nvPr/>
        </p:nvSpPr>
        <p:spPr>
          <a:xfrm>
            <a:off x="1805233" y="5120753"/>
            <a:ext cx="3998535" cy="69183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>
                <a:solidFill>
                  <a:schemeClr val="bg1"/>
                </a:solidFill>
              </a:rPr>
              <a:t>#  Funcția terapeutică</a:t>
            </a:r>
          </a:p>
        </p:txBody>
      </p:sp>
    </p:spTree>
    <p:extLst>
      <p:ext uri="{BB962C8B-B14F-4D97-AF65-F5344CB8AC3E}">
        <p14:creationId xmlns="" xmlns:p14="http://schemas.microsoft.com/office/powerpoint/2010/main" val="3147322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AF37FC3B-8937-4B31-8D42-4225B3F03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28" y="0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4AF5AD70-1A50-4FC1-9400-BF4DB6C3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098" y="1226057"/>
            <a:ext cx="3462778" cy="489621"/>
          </a:xfrm>
          <a:solidFill>
            <a:srgbClr val="002060"/>
          </a:solidFill>
        </p:spPr>
        <p:txBody>
          <a:bodyPr anchor="t">
            <a:normAutofit fontScale="90000"/>
          </a:bodyPr>
          <a:lstStyle/>
          <a:p>
            <a:r>
              <a:rPr lang="en-GB" sz="3600" b="1" err="1">
                <a:solidFill>
                  <a:schemeClr val="bg1"/>
                </a:solidFill>
              </a:rPr>
              <a:t>Proiectarea</a:t>
            </a:r>
            <a:r>
              <a:rPr lang="en-GB" sz="3600" b="1">
                <a:solidFill>
                  <a:schemeClr val="bg1"/>
                </a:solidFill>
              </a:rPr>
              <a:t> jocului</a:t>
            </a:r>
            <a:r>
              <a:rPr lang="en-GB" sz="4000" b="1"/>
              <a:t/>
            </a:r>
            <a:br>
              <a:rPr lang="en-GB" sz="4000" b="1"/>
            </a:br>
            <a:endParaRPr lang="en-GB" b="1"/>
          </a:p>
        </p:txBody>
      </p:sp>
      <p:sp>
        <p:nvSpPr>
          <p:cNvPr id="4" name="Dreptunghi 3">
            <a:extLst>
              <a:ext uri="{FF2B5EF4-FFF2-40B4-BE49-F238E27FC236}">
                <a16:creationId xmlns="" xmlns:a16="http://schemas.microsoft.com/office/drawing/2014/main" id="{17ECA3EC-0BB6-4E38-BC83-13CAE880D666}"/>
              </a:ext>
            </a:extLst>
          </p:cNvPr>
          <p:cNvSpPr/>
          <p:nvPr/>
        </p:nvSpPr>
        <p:spPr>
          <a:xfrm>
            <a:off x="2817041" y="1688939"/>
            <a:ext cx="52098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</a:rPr>
              <a:t>Asigurarea condițiilor de joc</a:t>
            </a:r>
            <a:endParaRPr lang="en-GB"/>
          </a:p>
        </p:txBody>
      </p:sp>
      <p:sp>
        <p:nvSpPr>
          <p:cNvPr id="5" name="Dreptunghi 4">
            <a:extLst>
              <a:ext uri="{FF2B5EF4-FFF2-40B4-BE49-F238E27FC236}">
                <a16:creationId xmlns="" xmlns:a16="http://schemas.microsoft.com/office/drawing/2014/main" id="{98E90F85-91D9-47DB-A844-527750E4B2D8}"/>
              </a:ext>
            </a:extLst>
          </p:cNvPr>
          <p:cNvSpPr/>
          <p:nvPr/>
        </p:nvSpPr>
        <p:spPr>
          <a:xfrm>
            <a:off x="5024486" y="2310010"/>
            <a:ext cx="348477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Introducerea în joc</a:t>
            </a:r>
            <a:endParaRPr lang="en-GB"/>
          </a:p>
        </p:txBody>
      </p:sp>
      <p:sp>
        <p:nvSpPr>
          <p:cNvPr id="7" name="Dreptunghi 6">
            <a:extLst>
              <a:ext uri="{FF2B5EF4-FFF2-40B4-BE49-F238E27FC236}">
                <a16:creationId xmlns="" xmlns:a16="http://schemas.microsoft.com/office/drawing/2014/main" id="{679EB0EA-D2D5-4286-9185-62A2D21B1B14}"/>
              </a:ext>
            </a:extLst>
          </p:cNvPr>
          <p:cNvSpPr/>
          <p:nvPr/>
        </p:nvSpPr>
        <p:spPr>
          <a:xfrm>
            <a:off x="5638798" y="3018869"/>
            <a:ext cx="520988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</a:rPr>
              <a:t>Prezentarea materialului și familiarizarea cu acesta</a:t>
            </a:r>
            <a:endParaRPr lang="en-GB"/>
          </a:p>
        </p:txBody>
      </p:sp>
      <p:sp>
        <p:nvSpPr>
          <p:cNvPr id="8" name="Dreptunghi 7">
            <a:extLst>
              <a:ext uri="{FF2B5EF4-FFF2-40B4-BE49-F238E27FC236}">
                <a16:creationId xmlns="" xmlns:a16="http://schemas.microsoft.com/office/drawing/2014/main" id="{6AEA1757-F3D8-423F-8F85-B18BF492F223}"/>
              </a:ext>
            </a:extLst>
          </p:cNvPr>
          <p:cNvSpPr/>
          <p:nvPr/>
        </p:nvSpPr>
        <p:spPr>
          <a:xfrm>
            <a:off x="4207497" y="4130835"/>
            <a:ext cx="6014302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Explicarea și demonstrarea jocului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="" xmlns:a16="http://schemas.microsoft.com/office/drawing/2014/main" id="{A4258CC0-60DC-42C0-8BC3-018219A5EA6F}"/>
              </a:ext>
            </a:extLst>
          </p:cNvPr>
          <p:cNvSpPr/>
          <p:nvPr/>
        </p:nvSpPr>
        <p:spPr>
          <a:xfrm>
            <a:off x="3820996" y="4764263"/>
            <a:ext cx="320196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</a:rPr>
              <a:t>Fixarea regulilor</a:t>
            </a:r>
            <a:endParaRPr lang="en-GB"/>
          </a:p>
        </p:txBody>
      </p:sp>
      <p:sp>
        <p:nvSpPr>
          <p:cNvPr id="11" name="Dreptunghi 10">
            <a:extLst>
              <a:ext uri="{FF2B5EF4-FFF2-40B4-BE49-F238E27FC236}">
                <a16:creationId xmlns="" xmlns:a16="http://schemas.microsoft.com/office/drawing/2014/main" id="{B1377F7B-DC29-4D9C-B968-03A6083BBC37}"/>
              </a:ext>
            </a:extLst>
          </p:cNvPr>
          <p:cNvSpPr/>
          <p:nvPr/>
        </p:nvSpPr>
        <p:spPr>
          <a:xfrm>
            <a:off x="1487864" y="5363221"/>
            <a:ext cx="6014302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Executarea propriu-zisă a jocului.</a:t>
            </a:r>
            <a:endParaRPr lang="en-GB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3702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CE0DA95B-6841-4252-9393-49AAD41C6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12"/>
            <a:ext cx="12192000" cy="7041823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64FFC7A5-2F2D-494A-80CD-289C11F2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53" y="601530"/>
            <a:ext cx="2686692" cy="606266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hlinkClick r:id="rId3" action="ppaction://hlinkfile"/>
              </a:rPr>
              <a:t>Jocuri didactice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4" name="Titlu 1">
            <a:extLst>
              <a:ext uri="{FF2B5EF4-FFF2-40B4-BE49-F238E27FC236}">
                <a16:creationId xmlns="" xmlns:a16="http://schemas.microsoft.com/office/drawing/2014/main" id="{B024C083-52EA-45A4-BDFC-62EF1D64CFA3}"/>
              </a:ext>
            </a:extLst>
          </p:cNvPr>
          <p:cNvSpPr txBox="1">
            <a:spLocks/>
          </p:cNvSpPr>
          <p:nvPr/>
        </p:nvSpPr>
        <p:spPr>
          <a:xfrm>
            <a:off x="2388019" y="1065774"/>
            <a:ext cx="3324625" cy="6315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hlinkClick r:id="rId4" action="ppaction://hlinkfile"/>
              </a:rPr>
              <a:t>Jocuri de mișcare</a:t>
            </a:r>
            <a:r>
              <a:rPr lang="en-GB" sz="4000" b="1"/>
              <a:t/>
            </a:r>
            <a:br>
              <a:rPr lang="en-GB" sz="4000" b="1"/>
            </a:br>
            <a:r>
              <a:rPr lang="en-GB" sz="4000" b="1"/>
              <a:t/>
            </a:r>
            <a:br>
              <a:rPr lang="en-GB" sz="4000" b="1"/>
            </a:br>
            <a:r>
              <a:rPr lang="en-GB" sz="4000" b="1"/>
              <a:t/>
            </a:r>
            <a:br>
              <a:rPr lang="en-GB" sz="4000" b="1"/>
            </a:br>
            <a:endParaRPr lang="en-GB" sz="4000" b="1"/>
          </a:p>
        </p:txBody>
      </p:sp>
      <p:sp>
        <p:nvSpPr>
          <p:cNvPr id="5" name="Titlu 1">
            <a:extLst>
              <a:ext uri="{FF2B5EF4-FFF2-40B4-BE49-F238E27FC236}">
                <a16:creationId xmlns="" xmlns:a16="http://schemas.microsoft.com/office/drawing/2014/main" id="{719B3D79-EBBA-45A2-9369-9A5E282C23E1}"/>
              </a:ext>
            </a:extLst>
          </p:cNvPr>
          <p:cNvSpPr txBox="1">
            <a:spLocks/>
          </p:cNvSpPr>
          <p:nvPr/>
        </p:nvSpPr>
        <p:spPr>
          <a:xfrm>
            <a:off x="3547620" y="1586618"/>
            <a:ext cx="3324625" cy="629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2060"/>
                </a:solidFill>
                <a:hlinkClick r:id="rId5" action="ppaction://hlinkfile"/>
              </a:rPr>
              <a:t>Jocuri dramatice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6" name="Titlu 1">
            <a:extLst>
              <a:ext uri="{FF2B5EF4-FFF2-40B4-BE49-F238E27FC236}">
                <a16:creationId xmlns="" xmlns:a16="http://schemas.microsoft.com/office/drawing/2014/main" id="{80D3F727-EC8D-44D7-B817-A1225A37AE34}"/>
              </a:ext>
            </a:extLst>
          </p:cNvPr>
          <p:cNvSpPr txBox="1">
            <a:spLocks/>
          </p:cNvSpPr>
          <p:nvPr/>
        </p:nvSpPr>
        <p:spPr>
          <a:xfrm>
            <a:off x="5480013" y="2161614"/>
            <a:ext cx="2476212" cy="62923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chemeClr val="bg1"/>
                </a:solidFill>
                <a:hlinkClick r:id="rId6" action="ppaction://hlinkfile"/>
              </a:rPr>
              <a:t>Jocuri sociale 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7" name="Titlu 1">
            <a:extLst>
              <a:ext uri="{FF2B5EF4-FFF2-40B4-BE49-F238E27FC236}">
                <a16:creationId xmlns="" xmlns:a16="http://schemas.microsoft.com/office/drawing/2014/main" id="{9619A2D2-B525-401D-B8F2-37B81118B699}"/>
              </a:ext>
            </a:extLst>
          </p:cNvPr>
          <p:cNvSpPr txBox="1">
            <a:spLocks/>
          </p:cNvSpPr>
          <p:nvPr/>
        </p:nvSpPr>
        <p:spPr>
          <a:xfrm>
            <a:off x="5891600" y="2732522"/>
            <a:ext cx="4201316" cy="5561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2060"/>
                </a:solidFill>
                <a:hlinkClick r:id="rId7" action="ppaction://hlinkfile"/>
              </a:rPr>
              <a:t>Jocuri senzorio- motrice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8" name="Titlu 1">
            <a:extLst>
              <a:ext uri="{FF2B5EF4-FFF2-40B4-BE49-F238E27FC236}">
                <a16:creationId xmlns="" xmlns:a16="http://schemas.microsoft.com/office/drawing/2014/main" id="{AAA1DB4C-7E1B-449E-B33B-0CCF202C68B3}"/>
              </a:ext>
            </a:extLst>
          </p:cNvPr>
          <p:cNvSpPr txBox="1">
            <a:spLocks/>
          </p:cNvSpPr>
          <p:nvPr/>
        </p:nvSpPr>
        <p:spPr>
          <a:xfrm>
            <a:off x="5209932" y="3242894"/>
            <a:ext cx="3456599" cy="65280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chemeClr val="bg1"/>
                </a:solidFill>
                <a:hlinkClick r:id="rId8" action="ppaction://hlinkfile"/>
              </a:rPr>
              <a:t>Jocuri de stimulare 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9" name="Titlu 1">
            <a:extLst>
              <a:ext uri="{FF2B5EF4-FFF2-40B4-BE49-F238E27FC236}">
                <a16:creationId xmlns="" xmlns:a16="http://schemas.microsoft.com/office/drawing/2014/main" id="{1A4C912B-5762-415B-B080-E3153F901A46}"/>
              </a:ext>
            </a:extLst>
          </p:cNvPr>
          <p:cNvSpPr txBox="1">
            <a:spLocks/>
          </p:cNvSpPr>
          <p:nvPr/>
        </p:nvSpPr>
        <p:spPr>
          <a:xfrm>
            <a:off x="4234001" y="3778598"/>
            <a:ext cx="3758257" cy="5691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2060"/>
                </a:solidFill>
              </a:rPr>
              <a:t>Jocuri de reproducere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10" name="Titlu 1">
            <a:extLst>
              <a:ext uri="{FF2B5EF4-FFF2-40B4-BE49-F238E27FC236}">
                <a16:creationId xmlns="" xmlns:a16="http://schemas.microsoft.com/office/drawing/2014/main" id="{5BCC09A4-475E-4F80-BDFF-792B9CBFCA4D}"/>
              </a:ext>
            </a:extLst>
          </p:cNvPr>
          <p:cNvSpPr txBox="1">
            <a:spLocks/>
          </p:cNvSpPr>
          <p:nvPr/>
        </p:nvSpPr>
        <p:spPr>
          <a:xfrm>
            <a:off x="3151592" y="4302271"/>
            <a:ext cx="4286155" cy="54911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chemeClr val="bg1"/>
                </a:solidFill>
              </a:rPr>
              <a:t>Jocuri cu subiecte simple</a:t>
            </a: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11" name="Titlu 1">
            <a:extLst>
              <a:ext uri="{FF2B5EF4-FFF2-40B4-BE49-F238E27FC236}">
                <a16:creationId xmlns="" xmlns:a16="http://schemas.microsoft.com/office/drawing/2014/main" id="{5B4F6C24-49AC-45FC-A1B8-E5F3A4343780}"/>
              </a:ext>
            </a:extLst>
          </p:cNvPr>
          <p:cNvSpPr txBox="1">
            <a:spLocks/>
          </p:cNvSpPr>
          <p:nvPr/>
        </p:nvSpPr>
        <p:spPr>
          <a:xfrm>
            <a:off x="2597081" y="4766288"/>
            <a:ext cx="3051141" cy="5561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002060"/>
                </a:solidFill>
              </a:rPr>
              <a:t>Jocuri de creație</a:t>
            </a:r>
            <a:r>
              <a:rPr lang="en-GB" sz="4000"/>
              <a:t/>
            </a:r>
            <a:br>
              <a:rPr lang="en-GB" sz="4000"/>
            </a:br>
            <a:r>
              <a:rPr lang="en-GB" sz="4000"/>
              <a:t/>
            </a:r>
            <a:br>
              <a:rPr lang="en-GB" sz="4000"/>
            </a:br>
            <a:r>
              <a:rPr lang="en-GB" sz="4000"/>
              <a:t/>
            </a:r>
            <a:br>
              <a:rPr lang="en-GB" sz="4000"/>
            </a:br>
            <a:endParaRPr lang="en-GB" sz="4000"/>
          </a:p>
        </p:txBody>
      </p:sp>
      <p:sp>
        <p:nvSpPr>
          <p:cNvPr id="12" name="Titlu 1">
            <a:extLst>
              <a:ext uri="{FF2B5EF4-FFF2-40B4-BE49-F238E27FC236}">
                <a16:creationId xmlns="" xmlns:a16="http://schemas.microsoft.com/office/drawing/2014/main" id="{27B395B9-4F84-4B19-ACA6-F939860A6F34}"/>
              </a:ext>
            </a:extLst>
          </p:cNvPr>
          <p:cNvSpPr txBox="1">
            <a:spLocks/>
          </p:cNvSpPr>
          <p:nvPr/>
        </p:nvSpPr>
        <p:spPr>
          <a:xfrm>
            <a:off x="1825454" y="5290628"/>
            <a:ext cx="3654559" cy="56914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chemeClr val="bg1"/>
                </a:solidFill>
              </a:rPr>
              <a:t>Jocuri de construcție</a:t>
            </a:r>
            <a:br>
              <a:rPr lang="en-GB" sz="3200" b="1">
                <a:solidFill>
                  <a:schemeClr val="bg1"/>
                </a:solidFill>
              </a:rPr>
            </a:br>
            <a:r>
              <a:rPr lang="en-GB" sz="3200" b="1">
                <a:solidFill>
                  <a:schemeClr val="bg1"/>
                </a:solidFill>
              </a:rPr>
              <a:t/>
            </a:r>
            <a:br>
              <a:rPr lang="en-GB" sz="3200" b="1">
                <a:solidFill>
                  <a:schemeClr val="bg1"/>
                </a:solidFill>
              </a:rPr>
            </a:br>
            <a:endParaRPr lang="en-GB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038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="" xmlns:a16="http://schemas.microsoft.com/office/drawing/2014/main" id="{13FFFD8B-EB02-4590-8B2E-F3E0B4546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1823"/>
          </a:xfrm>
          <a:prstGeom prst="rect">
            <a:avLst/>
          </a:prstGeom>
        </p:spPr>
      </p:pic>
      <p:sp>
        <p:nvSpPr>
          <p:cNvPr id="5" name="Titlu 4">
            <a:extLst>
              <a:ext uri="{FF2B5EF4-FFF2-40B4-BE49-F238E27FC236}">
                <a16:creationId xmlns="" xmlns:a16="http://schemas.microsoft.com/office/drawing/2014/main" id="{3FFAB647-F4F8-4F14-857F-7E297F633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75" y="1490009"/>
            <a:ext cx="10652288" cy="3147979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GB" sz="5400" b="1">
                <a:solidFill>
                  <a:srgbClr val="002060"/>
                </a:solidFill>
              </a:rPr>
              <a:t>Exemplu de lecție pentru consolidarea  cunoștințelor la CLR cu tema</a:t>
            </a:r>
            <a:br>
              <a:rPr lang="en-GB" sz="5400" b="1">
                <a:solidFill>
                  <a:srgbClr val="002060"/>
                </a:solidFill>
              </a:rPr>
            </a:br>
            <a:r>
              <a:rPr lang="en-GB" sz="5400" b="1">
                <a:solidFill>
                  <a:srgbClr val="002060"/>
                </a:solidFill>
              </a:rPr>
              <a:t> </a:t>
            </a:r>
            <a:r>
              <a:rPr lang="en-GB" sz="5400" b="1">
                <a:solidFill>
                  <a:srgbClr val="002060"/>
                </a:solidFill>
                <a:hlinkClick r:id="rId3" action="ppaction://hlinkfile"/>
              </a:rPr>
              <a:t>„Textul narativ”</a:t>
            </a:r>
            <a:br>
              <a:rPr lang="en-GB" sz="5400" b="1">
                <a:solidFill>
                  <a:srgbClr val="002060"/>
                </a:solidFill>
                <a:hlinkClick r:id="rId3" action="ppaction://hlinkfile"/>
              </a:rPr>
            </a:br>
            <a:r>
              <a:rPr lang="en-GB" sz="5400" b="1">
                <a:solidFill>
                  <a:srgbClr val="002060"/>
                </a:solidFill>
              </a:rPr>
              <a:t>folosind diferite tipuri de jocuri.</a:t>
            </a:r>
          </a:p>
        </p:txBody>
      </p:sp>
    </p:spTree>
    <p:extLst>
      <p:ext uri="{BB962C8B-B14F-4D97-AF65-F5344CB8AC3E}">
        <p14:creationId xmlns="" xmlns:p14="http://schemas.microsoft.com/office/powerpoint/2010/main" val="1015615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150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Temă Office</vt:lpstr>
      <vt:lpstr>Dezvoltarea personalității și a capacităților intelectuale utilizând jocul educativ la ciclul primar</vt:lpstr>
      <vt:lpstr> prezintă conceptul de joc ca o ”spontaneitate spontană” (activitatea producătoare de amuzament și relaxare).</vt:lpstr>
      <vt:lpstr> Jocul este un excelent mijloc de activare a potențialului cognitiv, de stimulare creativă și de integrare psiho-socială, modelând în primul rând, personalitatea copilului.</vt:lpstr>
      <vt:lpstr>” De ce se joacă copilul?   </vt:lpstr>
      <vt:lpstr>#  Funcția de adaptare </vt:lpstr>
      <vt:lpstr>Proiectarea jocului </vt:lpstr>
      <vt:lpstr>Jocuri didactice   </vt:lpstr>
      <vt:lpstr>Exemplu de lecție pentru consolidarea  cunoștințelor la CLR cu tema  „Textul narativ” folosind diferite tipuri de jocuri.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Dezvoltarea personalității și a capacităților intelectuale utilizând jocul educativ la ciclul primar</dc:title>
  <dc:creator>Școala Gimnazială nr.1 Grivița</dc:creator>
  <cp:lastModifiedBy>robert</cp:lastModifiedBy>
  <cp:revision>29</cp:revision>
  <dcterms:created xsi:type="dcterms:W3CDTF">2017-12-04T10:57:24Z</dcterms:created>
  <dcterms:modified xsi:type="dcterms:W3CDTF">2017-12-19T11:52:48Z</dcterms:modified>
</cp:coreProperties>
</file>